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750" y="1331194"/>
            <a:ext cx="4136700" cy="3619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74574" y="6535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31659" y="1914152"/>
            <a:ext cx="37707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руды до металлопроката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металла: от руды к готовому прокату, через плавку и контроль.
</a:t>
            </a:r>
            <a:endParaRPr lang="en-US" sz="3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050" y="1921677"/>
            <a:ext cx="2675400" cy="2633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7050" y="475921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в цепочке производства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109375" y="2259000"/>
            <a:ext cx="3828000" cy="18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входит в обрабатывающую промышленность: она превращает сырьё в материалы с нужными свойствами для строительства, транспорта и техники.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как часть промышленности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94775" y="1868091"/>
            <a:ext cx="7361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сырья к продукту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начинается с сырья и заканчивается изделиями, которые можно сразу использовать в строительстве, транспорте и машиностроении. Это производство меняет состав, форму и свойства материала.
</a:t>
            </a:r>
            <a:endParaRPr lang="en-US" sz="1191" dirty="0"/>
          </a:p>
        </p:txBody>
      </p:sp>
      <p:sp>
        <p:nvSpPr>
          <p:cNvPr id="9" name="Text 3"/>
          <p:cNvSpPr txBox="1"/>
          <p:nvPr/>
        </p:nvSpPr>
        <p:spPr>
          <a:xfrm>
            <a:off x="994775" y="2865241"/>
            <a:ext cx="7361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материала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руды и лома получают чугун, сталь и прокат. На каждом этапе металл очищают, переплавляют и формуют, чтобы он лучше подходил для будущей работы.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994775" y="3862391"/>
            <a:ext cx="7361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отраслей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связана с другими отраслями: ей нужны добыча сырья, а её продукция нужна заводам, стройкам и транспортным компаниям. Так работает одна промышленная цепочка.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19" y="612709"/>
            <a:ext cx="2423689" cy="16946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0069" y="612709"/>
            <a:ext cx="2423689" cy="16946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6194" y="612709"/>
            <a:ext cx="2423689" cy="169468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701975" y="4127139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металлы служат людям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9092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Сталь для прочных конструкций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Сталь держит большие нагрузки, поэтому из неё строят мосты, делают рельсы, детали машин и каркасы зданий. Важны не только прочность, но и надёжность при долгой работе.
</a:t>
            </a:r>
            <a:endParaRPr lang="en-US" sz="1065" dirty="0"/>
          </a:p>
        </p:txBody>
      </p:sp>
      <p:sp>
        <p:nvSpPr>
          <p:cNvPr id="12" name="Text 3"/>
          <p:cNvSpPr txBox="1"/>
          <p:nvPr/>
        </p:nvSpPr>
        <p:spPr>
          <a:xfrm>
            <a:off x="3496242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в технике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Алюминий выбирают там, где важно уменьшить массу изделия: в транспорте, упаковке и некоторых корпусах техники. Лёгкий металл помогает экономить энергию при движении и перевозке.
</a:t>
            </a:r>
            <a:endParaRPr lang="en-US" sz="1065" dirty="0"/>
          </a:p>
        </p:txBody>
      </p:sp>
      <p:sp>
        <p:nvSpPr>
          <p:cNvPr id="13" name="Text 4"/>
          <p:cNvSpPr txBox="1"/>
          <p:nvPr/>
        </p:nvSpPr>
        <p:spPr>
          <a:xfrm>
            <a:off x="6522367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для электричества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особенно ценят за высокую проводимость. Поэтому она нужна в проводах, кабелях и электротехнике, где важно передавать ток без больших потерь.
</a:t>
            </a:r>
            <a:endParaRPr lang="en-US" sz="10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металла от сырья к изделию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типичную производственную цепочку на металлургическом предприятии.
</a:t>
            </a:r>
            <a:endParaRPr lang="en-US" sz="21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начинается металлургия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936383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Руда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Руда содержит нужный металл, но обычно вместе с пустой породой. Перед плавкой её дробят, сортируют и подготавливают так, чтобы извлечение металла стало более эффективным.
</a:t>
            </a:r>
            <a:endParaRPr lang="en-US" sz="928" dirty="0"/>
          </a:p>
        </p:txBody>
      </p:sp>
      <p:sp>
        <p:nvSpPr>
          <p:cNvPr id="10" name="Text 3"/>
          <p:cNvSpPr txBox="1"/>
          <p:nvPr/>
        </p:nvSpPr>
        <p:spPr>
          <a:xfrm>
            <a:off x="1936375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Флюсы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Флюсы вводят в шихту, чтобы связывать и выводить лишние примеси. Благодаря им расплав легче очищается, а ненужные вещества переходят в шлак.
</a:t>
            </a:r>
            <a:endParaRPr lang="en-US" sz="946" dirty="0"/>
          </a:p>
        </p:txBody>
      </p:sp>
      <p:sp>
        <p:nvSpPr>
          <p:cNvPr id="11" name="Text 4"/>
          <p:cNvSpPr txBox="1"/>
          <p:nvPr/>
        </p:nvSpPr>
        <p:spPr>
          <a:xfrm>
            <a:off x="6054821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Топливо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Кокс и уголь дают высокую температуру и помогают создавать условия для плавки. Кроме того, углерод участвует в химических процессах внутри печи.
</a:t>
            </a:r>
            <a:endParaRPr lang="en-US" sz="928" dirty="0"/>
          </a:p>
        </p:txBody>
      </p:sp>
      <p:sp>
        <p:nvSpPr>
          <p:cNvPr id="12" name="Text 5"/>
          <p:cNvSpPr txBox="1"/>
          <p:nvPr/>
        </p:nvSpPr>
        <p:spPr>
          <a:xfrm>
            <a:off x="6054812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Лом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Металлолом возвращает металл в производство и уменьшает расход первичного сырья. Его сортируют и добавляют в плавку, чтобы сэкономить ресурсы и энергию.
</a:t>
            </a:r>
            <a:endParaRPr lang="en-US" sz="92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и установки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54370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Доменная плавка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Доменная печь превращает подготовленную руду в чугун. Внутри неё поддерживаются очень высокие температуры, а сырьё движется навстречу горячим газам.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569282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стали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Сталеплавильные агрегаты снижают лишний углерод и регулируют состав металла. Так получают сталь с нужными свойствами для разных видов продукции.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284259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Разливка в заготовки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МНЛЗ переводит жидкую сталь в заготовки удобной формы. Это ускоряет дальнейшую обработку и делает производство более непрерывным.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994775" y="3999237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Прокатка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Прокатные станы сжимают металл между валками. В результате получают лист, полосу, арматуру и профили, которые идут на разные виды изделий.
</a:t>
            </a:r>
            <a:endParaRPr lang="en-US" sz="8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112" y="1507475"/>
            <a:ext cx="3166226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доменная печь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08831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Загрузка материалов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 в печь загружают руду, кокс и флюсы. Эти материалы постепенно опускаются вниз, встречаясь с горячими газами и проходя через зоны нагрева и восстановления.
</a:t>
            </a:r>
            <a:endParaRPr lang="en-US" sz="1085" dirty="0"/>
          </a:p>
        </p:txBody>
      </p:sp>
      <p:sp>
        <p:nvSpPr>
          <p:cNvPr id="10" name="Text 3"/>
          <p:cNvSpPr txBox="1"/>
          <p:nvPr/>
        </p:nvSpPr>
        <p:spPr>
          <a:xfrm>
            <a:off x="5421262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Горячее дутьё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Снизу подаётся горячее дутьё — раскалённый воздух, который усиливает горение топлива. Именно он создаёт условия для высокой температуры и активных химических реакций.
</a:t>
            </a:r>
            <a:endParaRPr lang="en-US" sz="1155" dirty="0"/>
          </a:p>
        </p:txBody>
      </p:sp>
      <p:sp>
        <p:nvSpPr>
          <p:cNvPr id="11" name="Text 4"/>
          <p:cNvSpPr txBox="1"/>
          <p:nvPr/>
        </p:nvSpPr>
        <p:spPr>
          <a:xfrm>
            <a:off x="6933692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плавки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выходе получают чугун — железо с повышенным содержанием углерода. Затем его отправляют дальше, чтобы превратить в сталь и другие виды продукции.
</a:t>
            </a:r>
            <a:endParaRPr lang="en-US" sz="118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получают сталь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основных способа получения стали в современной металлургии.
</a:t>
            </a:r>
            <a:endParaRPr lang="en-US" sz="2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Непрерывное литьё сокращает простои и быстрее даёт заготовку для прокатки.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МНЛЗ — машина непрерывного литья заготовок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непрерывное литьё позволяет получать заготовки без долгой остановки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0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7425" y="1568474"/>
            <a:ext cx="3167400" cy="3121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делают лист и профиль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936375" y="1778566"/>
            <a:ext cx="2793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и вытяжка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заготовку пропускают через валки. Они сжимают металл, уменьшая толщину и вытягивая его в длину. Так получают основу для листа, полосы или профиля нужного размера.
</a:t>
            </a:r>
            <a:endParaRPr lang="en-US" sz="918" dirty="0"/>
          </a:p>
        </p:txBody>
      </p:sp>
      <p:sp>
        <p:nvSpPr>
          <p:cNvPr id="10" name="Text 3"/>
          <p:cNvSpPr txBox="1"/>
          <p:nvPr/>
        </p:nvSpPr>
        <p:spPr>
          <a:xfrm>
            <a:off x="1936375" y="2780757"/>
            <a:ext cx="2793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проходов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обжатие, тем точнее можно задать форму и размеры. После нескольких проходов металл становится ровнее, а поверхность — более пригодной для дальнейшей обработки и контроля.
</a:t>
            </a:r>
            <a:endParaRPr lang="en-US" sz="918" dirty="0"/>
          </a:p>
        </p:txBody>
      </p:sp>
      <p:sp>
        <p:nvSpPr>
          <p:cNvPr id="11" name="Text 4"/>
          <p:cNvSpPr txBox="1"/>
          <p:nvPr/>
        </p:nvSpPr>
        <p:spPr>
          <a:xfrm>
            <a:off x="1936375" y="3782940"/>
            <a:ext cx="2793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проката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Прокатка помогает выпускать разные изделия для строительства и техники: арматуру, лист, уголок, швеллер и другие профили. Один и тот же металл можно превратить в очень разные формы.
</a:t>
            </a:r>
            <a:endParaRPr lang="en-US" sz="91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0532" y="2482354"/>
            <a:ext cx="263812" cy="30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1214" y="2482354"/>
            <a:ext cx="301500" cy="3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2388" y="4394523"/>
            <a:ext cx="320100" cy="2845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81222" y="4386040"/>
            <a:ext cx="301500" cy="30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701975" y="374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приёмы обработки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716783" y="2252700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Закалка быстро нагревает металл и затем резко охлаждает его. Структура становится твёрже, поэтому деталь лучше сопротивляется износу и давлению, но требует аккуратного последующего режима.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716771" y="1631445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Закалка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086309" y="2252700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Отпуск проводят после закалки, чтобы снять лишнюю хрупкость. Металл становится менее ломким, сохраняет нужную твёрдость и лучше переносит удары и вибрацию при работе.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5086297" y="1631445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Отпуск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716783" y="4156385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Нормализация выравнивает внутреннюю структуру металла после нагрева и охлаждения на воздухе. Это помогает получить более однородные свойства по всей заготовке и уменьшить внутренние напряжения.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716771" y="3535130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Нормализация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086317" y="4156385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Термообработка подбирается под назначение детали. Для одних изделий важнее твёрдость, для других — упругость или надёжность. Поэтому режим нагрева и охлаждения выбирают очень точно.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5086304" y="3535130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режима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2009481"/>
            <a:ext cx="3321300" cy="903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металлургии и контролю качества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Лабораторный контроль показывает, соответствует ли металл требованиям по составу и прочности, а также помогает вовремя заметить скрытые дефекты.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охватывает и свойства, и геометрию, поэтому готовый металл безопаснее использовать в ответственных конструкциях.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оценивают в металле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112" y="1507475"/>
            <a:ext cx="3166226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идёт металлопродукция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08775" y="2382131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строительстве металл нужен для балок, арматуры, листов и несущих каркасов. Здесь особенно важны прочность, устойчивость к нагрузке и точное соблюдение размеров.
</a:t>
            </a:r>
            <a:endParaRPr lang="en-US" sz="843" dirty="0"/>
          </a:p>
        </p:txBody>
      </p:sp>
      <p:sp>
        <p:nvSpPr>
          <p:cNvPr id="11" name="Text 3"/>
          <p:cNvSpPr txBox="1"/>
          <p:nvPr/>
        </p:nvSpPr>
        <p:spPr>
          <a:xfrm>
            <a:off x="6208350" y="2382131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транспорта из металла делают рельсы, вагоны, кузова автомобилей и детали машин. Материал должен выдерживать трение, удары и постоянную работу в движении.
</a:t>
            </a:r>
            <a:endParaRPr lang="en-US" sz="837" dirty="0"/>
          </a:p>
        </p:txBody>
      </p:sp>
      <p:sp>
        <p:nvSpPr>
          <p:cNvPr id="12" name="Text 4"/>
          <p:cNvSpPr txBox="1"/>
          <p:nvPr/>
        </p:nvSpPr>
        <p:spPr>
          <a:xfrm>
            <a:off x="3908775" y="3773256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энергетике металлопрокат идёт на опоры, трубопроводы, корпуса оборудования и кабельные элементы. Здесь ценятся надёжность, стойкость к температуре и длительный срок службы.
</a:t>
            </a:r>
            <a:endParaRPr lang="en-US" sz="832" dirty="0"/>
          </a:p>
        </p:txBody>
      </p:sp>
      <p:sp>
        <p:nvSpPr>
          <p:cNvPr id="13" name="Text 5"/>
          <p:cNvSpPr txBox="1"/>
          <p:nvPr/>
        </p:nvSpPr>
        <p:spPr>
          <a:xfrm>
            <a:off x="6208350" y="3773256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машиностроении из металла получают заготовки для механизмов, станков и бытовой техники. Каждая деталь проходит точную обработку, чтобы работать без сбоев.
</a:t>
            </a:r>
            <a:endParaRPr lang="en-US" sz="8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заводах металлургии применяют многоступенчатую газоочистку: она помогает уменьшать выбросы пыли и газа и возвращать часть отходов в производство.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металлургии и охране окружающей среды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защиты воздуха используют на металлургических предприятиях.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0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на производстве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7125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Дистанция у оборудования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печей и разливочных машин всегда соблюдают дистанцию. Горячий металл опасен даже на расстоянии, поэтому работать можно только по установленным маршрутам и под контролем ответственного персонала.
</a:t>
            </a:r>
            <a:endParaRPr lang="en-US" sz="887" dirty="0"/>
          </a:p>
        </p:txBody>
      </p:sp>
      <p:sp>
        <p:nvSpPr>
          <p:cNvPr id="11" name="Text 3"/>
          <p:cNvSpPr txBox="1"/>
          <p:nvPr/>
        </p:nvSpPr>
        <p:spPr>
          <a:xfrm>
            <a:off x="3967125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одежда закрывает тело от искр, брызг и нагретых поверхностей. В комплект входят каска, очки, перчатки и специальная обувь, которые надевают перед входом в цех.
</a:t>
            </a:r>
            <a:endParaRPr lang="en-US" sz="976" dirty="0"/>
          </a:p>
        </p:txBody>
      </p:sp>
      <p:sp>
        <p:nvSpPr>
          <p:cNvPr id="12" name="Text 4"/>
          <p:cNvSpPr txBox="1"/>
          <p:nvPr/>
        </p:nvSpPr>
        <p:spPr>
          <a:xfrm>
            <a:off x="6567200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шума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 вибрация тоже влияют на здоровье, поэтому в цехах используют средства защиты слуха и ограничивают лишнее пребывание рядом с работающими механизмами.
</a:t>
            </a:r>
            <a:endParaRPr lang="en-US" sz="1018" dirty="0"/>
          </a:p>
        </p:txBody>
      </p:sp>
      <p:sp>
        <p:nvSpPr>
          <p:cNvPr id="13" name="Text 5"/>
          <p:cNvSpPr txBox="1"/>
          <p:nvPr/>
        </p:nvSpPr>
        <p:spPr>
          <a:xfrm>
            <a:off x="6567200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сигналы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Сигналы, знаки и инструкции помогают не ошибиться в опасной зоне. На заводе особенно важно не спешить, внимательно слушать указания и сразу сообщать о неполадках.
</a:t>
            </a:r>
            <a:endParaRPr lang="en-US" sz="97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549" y="1038127"/>
            <a:ext cx="2588700" cy="2525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5824" y="1038127"/>
            <a:ext cx="2588700" cy="25254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3099" y="1038127"/>
            <a:ext cx="2588700" cy="252549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30600" y="232525"/>
            <a:ext cx="84933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современный завод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43786" y="3758260"/>
            <a:ext cx="19782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под наблюдением
</a:t>
            </a:r>
            <a:pPr algn="ctr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современной печи датчики непрерывно передают сведения о температуре, давлении и составе. Компьютер сравнивает показатели с заданным режимом и помогает удерживать процесс в нужных пределах, не тратя лишнюю энергию.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3591061" y="3758260"/>
            <a:ext cx="19782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прокат
</a:t>
            </a:r>
            <a:pPr algn="ctr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прокатном стане автоматика следит за скоростью и толщиной заготовки. Если металл идёт неравномерно, система быстро корректирует работу валков, чтобы лист получился ровным и одинаковым по всей длине.
</a:t>
            </a:r>
            <a:endParaRPr lang="en-US" sz="1121" dirty="0"/>
          </a:p>
        </p:txBody>
      </p:sp>
      <p:sp>
        <p:nvSpPr>
          <p:cNvPr id="12" name="Text 4"/>
          <p:cNvSpPr txBox="1"/>
          <p:nvPr/>
        </p:nvSpPr>
        <p:spPr>
          <a:xfrm>
            <a:off x="6438336" y="3758260"/>
            <a:ext cx="19782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 не заменён машиной: он принимает решения в сложных ситуациях, проверяет качество и отвечает за безопасность. Технология помогает человеку работать точнее, а не делает производство безучастным.
</a:t>
            </a:r>
            <a:endParaRPr lang="en-US" sz="11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переработки металла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металла от отслуживших деталей к новому сырью и готовой продукции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на заводе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994775" y="1809025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 задаёт режимы плавки и прокатки, чтобы металл получил нужные свойства. Ему важно понимать состав сырья, температуру процесса и связь между настройками оборудования и результатом.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994775" y="2396167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Плавильщик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Плавильщик работает у печи и следит за расплавом. От его внимательности зависит, вовремя ли будет выполнена разливка и насколько точно соблюдён производственный режим.
</a:t>
            </a:r>
            <a:endParaRPr lang="en-US" sz="852" dirty="0"/>
          </a:p>
        </p:txBody>
      </p:sp>
      <p:sp>
        <p:nvSpPr>
          <p:cNvPr id="13" name="Text 4"/>
          <p:cNvSpPr txBox="1"/>
          <p:nvPr/>
        </p:nvSpPr>
        <p:spPr>
          <a:xfrm>
            <a:off x="994775" y="2981963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Лаборант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Лаборант берёт пробы и проводит измерения состава и свойств. Его работа помогает вовремя заметить отклонения и не допустить выпуска некачественного металла.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994775" y="3571380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по качеству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по качеству проверяет документы, размеры и результаты испытаний. Он сравнивает продукцию с требованиями и отвечает за то, чтобы металл был безопасным для применения.
</a:t>
            </a:r>
            <a:endParaRPr lang="en-US" sz="852" dirty="0"/>
          </a:p>
        </p:txBody>
      </p:sp>
      <p:sp>
        <p:nvSpPr>
          <p:cNvPr id="15" name="Text 6"/>
          <p:cNvSpPr txBox="1"/>
          <p:nvPr/>
        </p:nvSpPr>
        <p:spPr>
          <a:xfrm>
            <a:off x="994775" y="4154904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 и механик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 и механик тоже важны для завода. Первый следит за выбросами и отходами, второй поддерживает машины в исправном состоянии, чтобы производство не останавливалось.
</a:t>
            </a:r>
            <a:endParaRPr lang="en-US" sz="85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32650" y="1154200"/>
            <a:ext cx="6840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297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Металлургия: производство, которое формирует мир вокруг нас
</a:t>
            </a:r>
            <a:endParaRPr lang="en-US" sz="3297" dirty="0"/>
          </a:p>
        </p:txBody>
      </p:sp>
      <p:sp>
        <p:nvSpPr>
          <p:cNvPr id="4" name="Text 1"/>
          <p:cNvSpPr txBox="1"/>
          <p:nvPr/>
        </p:nvSpPr>
        <p:spPr>
          <a:xfrm>
            <a:off x="1071300" y="2960875"/>
            <a:ext cx="70014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показывает, как из руды и лома получают прочный материал для жизни и техники. На каждом этапе важны точность, безопасность, качество и бережное отношение к ресурсам.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2026-07-26T23:19:16Z</dcterms:created>
  <dcterms:modified xsi:type="dcterms:W3CDTF">2026-07-26T23:19:16Z</dcterms:modified>
</cp:coreProperties>
</file>