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image" Target="../media/image-6-12.png"/><Relationship Id="rId13" Type="http://schemas.openxmlformats.org/officeDocument/2006/relationships/image" Target="../media/image-6-13.png"/><Relationship Id="rId14" Type="http://schemas.openxmlformats.org/officeDocument/2006/relationships/image" Target="../media/image-6-14.png"/><Relationship Id="rId15" Type="http://schemas.openxmlformats.org/officeDocument/2006/relationships/slideLayout" Target="../slideLayouts/slideLayout1.xml"/><Relationship Id="rId1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image" Target="../media/image-19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39950" y="842000"/>
            <a:ext cx="4475400" cy="26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Social English: как вежливо исправлять собеседника и выражать несогласие на уроке английского
</a:t>
            </a:r>
            <a:pPr algn="l" indent="0" marL="0">
              <a:lnSpc>
                <a:spcPct val="100000"/>
              </a:lnSpc>
              <a:buNone/>
            </a:pPr>
            <a:r>
              <a:rPr lang="en-US" sz="15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Вежливо исправлять и не соглашаться — важные навыки общения.
</a:t>
            </a:r>
            <a:endParaRPr lang="en-US" sz="3351" dirty="0"/>
          </a:p>
        </p:txBody>
      </p:sp>
      <p:sp>
        <p:nvSpPr>
          <p:cNvPr id="4" name="Text 1"/>
          <p:cNvSpPr txBox="1"/>
          <p:nvPr/>
        </p:nvSpPr>
        <p:spPr>
          <a:xfrm>
            <a:off x="4892325" y="25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40468" y="0"/>
            <a:ext cx="370191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631075"/>
            <a:ext cx="4200900" cy="29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уроке английского прямые слова могут звучать слишком резко. Мягкие фразы помогают уточнять ошибки, не перебивать собеседника и спокойно высказывать другое мнение в паре, на обсуждении и у доски.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48471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 в школьном английском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281475"/>
            <a:ext cx="7608300" cy="94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уместно исправлять собеседника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306753" y="1495450"/>
            <a:ext cx="4033979" cy="13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мешает смыслу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Исправление особенно нужно, если перепутаны факт, имя, дата, число или слово, и из-за этого собеседник может неправильно понять сообщение или ответ.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06753" y="3124820"/>
            <a:ext cx="4033979" cy="13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Нужна короткая поправка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ошибка не влияет на общий смысл, лучше ограничиться коротким уточнением. Так разговор остаётся живым, а собеседник не теряет уверенность и не чувствует неловкость.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4572003" y="1495450"/>
            <a:ext cx="4033979" cy="13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Спокойный тон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правильная поправка звучит мягче, если сказана ровно, без лишних комментариев и с уважительным обращением к чужой реплике, а не к человеку.
</a:t>
            </a:r>
            <a:endParaRPr lang="en-US" sz="1400" dirty="0"/>
          </a:p>
        </p:txBody>
      </p:sp>
      <p:sp>
        <p:nvSpPr>
          <p:cNvPr id="10" name="Text 5"/>
          <p:cNvSpPr txBox="1"/>
          <p:nvPr/>
        </p:nvSpPr>
        <p:spPr>
          <a:xfrm>
            <a:off x="4572003" y="3124820"/>
            <a:ext cx="4033979" cy="13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думаем о контакте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учебном общении важно не только исправить неточность, но и сохранить доброжелательную атмосферу. Тогда диалог продолжается легко и без напряжения.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5465" y="1326700"/>
            <a:ext cx="2939269" cy="2959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интонация и мимика меняют смысл фразы
</a:t>
            </a:r>
            <a:endParaRPr lang="en-US" sz="2938" dirty="0"/>
          </a:p>
        </p:txBody>
      </p:sp>
      <p:sp>
        <p:nvSpPr>
          <p:cNvPr id="8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3843575" y="1179674"/>
            <a:ext cx="4708500" cy="95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 задаёт тон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 та же фраза может прозвучать дружелюбно или резко. Ровный голос и умеренная громкость делают исправление спокойным, а повышенный тон воспринимается как давление.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020450" y="2265374"/>
            <a:ext cx="4708500" cy="95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Лицо тоже говорит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Нейтральная улыбка, спокойный взгляд и открытая поза помогают показать, что вы не спорите агрессивно, а лишь аккуратно уточняете информацию.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210950" y="3351074"/>
            <a:ext cx="4708500" cy="95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Пауза помогает смягчить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Небольшая пауза перед исправлением делает реплику менее резкой. В школьном диалоге невербальные сигналы часто так же важны, как и сами слова.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670131"/>
            <a:ext cx="4328400" cy="222148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343725"/>
            <a:ext cx="2644500" cy="28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Ниже собраны короткие модели, которые помогают корректно уточнить ошибку и сохранить доброжелательный тон разговора.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Вводные слова и короткая поправка делают исправление мягче и безопаснее для общения.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типовым моделям вежливого исправления в учебном английском языке.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для мягкого исправления ошибки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1071" y="1702770"/>
            <a:ext cx="264900" cy="264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79633" y="1702770"/>
            <a:ext cx="264900" cy="264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93533" y="1713353"/>
            <a:ext cx="274200" cy="243733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043358" y="3226770"/>
            <a:ext cx="264900" cy="2649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115921" y="3226770"/>
            <a:ext cx="264900" cy="264900"/>
          </a:xfrm>
          <a:prstGeom prst="rect">
            <a:avLst/>
          </a:prstGeom>
        </p:spPr>
      </p:pic>
      <p:sp>
        <p:nvSpPr>
          <p:cNvPr id="16" name="Text 0"/>
          <p:cNvSpPr txBox="1"/>
          <p:nvPr/>
        </p:nvSpPr>
        <p:spPr>
          <a:xfrm>
            <a:off x="357200" y="304275"/>
            <a:ext cx="8439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Слова-смягчители, которые часто встречаются в английской речи
</a:t>
            </a:r>
            <a:endParaRPr lang="en-US" sz="2938" dirty="0"/>
          </a:p>
        </p:txBody>
      </p:sp>
      <p:sp>
        <p:nvSpPr>
          <p:cNvPr id="17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18" name="Text 2"/>
          <p:cNvSpPr txBox="1"/>
          <p:nvPr/>
        </p:nvSpPr>
        <p:spPr>
          <a:xfrm>
            <a:off x="1467575" y="1654150"/>
            <a:ext cx="1682100" cy="11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think
</a:t>
            </a:r>
            <a:pPr algn="l" indent="0" marL="0">
              <a:lnSpc>
                <a:spcPct val="100000"/>
              </a:lnSpc>
              <a:buNone/>
            </a:pPr>
            <a:r>
              <a:rPr lang="en-US" sz="3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Помогает звучать осторожно и не навязывать мнение. В школьном диалоге эта формула удобна, когда нужно аккуратно предложить свой вариант ответа или уточнения.
</a:t>
            </a:r>
            <a:endParaRPr lang="en-US" sz="1185" dirty="0"/>
          </a:p>
        </p:txBody>
      </p:sp>
      <p:sp>
        <p:nvSpPr>
          <p:cNvPr id="19" name="Text 3"/>
          <p:cNvSpPr txBox="1"/>
          <p:nvPr/>
        </p:nvSpPr>
        <p:spPr>
          <a:xfrm>
            <a:off x="4286131" y="1654150"/>
            <a:ext cx="1682100" cy="11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Maybe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Смягчает фразу и оставляет место для сомнения. С ним реплика звучит менее категорично, поэтому собеседнику проще принять поправку без напряжения.
</a:t>
            </a:r>
            <a:endParaRPr lang="en-US" sz="1200" dirty="0"/>
          </a:p>
        </p:txBody>
      </p:sp>
      <p:sp>
        <p:nvSpPr>
          <p:cNvPr id="20" name="Text 4"/>
          <p:cNvSpPr txBox="1"/>
          <p:nvPr/>
        </p:nvSpPr>
        <p:spPr>
          <a:xfrm>
            <a:off x="7104675" y="1654150"/>
            <a:ext cx="1682100" cy="11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Actually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вводит мягкое исправление факта или слова. Это полезный маркер для урока, когда нужно быстро и вежливо заменить неточный ответ на верный.
</a:t>
            </a:r>
            <a:endParaRPr lang="en-US" sz="1200" dirty="0"/>
          </a:p>
        </p:txBody>
      </p:sp>
      <p:sp>
        <p:nvSpPr>
          <p:cNvPr id="21" name="Text 5"/>
          <p:cNvSpPr txBox="1"/>
          <p:nvPr/>
        </p:nvSpPr>
        <p:spPr>
          <a:xfrm>
            <a:off x="2749869" y="3178150"/>
            <a:ext cx="1682100" cy="13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Probably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Показывает, что говорящий не утверждает слишком жёстко. Такое слово особенно уместно, если нужно осторожно предположить или поправить без излишней уверенности.
</a:t>
            </a:r>
            <a:endParaRPr lang="en-US" sz="1200" dirty="0"/>
          </a:p>
        </p:txBody>
      </p:sp>
      <p:sp>
        <p:nvSpPr>
          <p:cNvPr id="22" name="Text 6"/>
          <p:cNvSpPr txBox="1"/>
          <p:nvPr/>
        </p:nvSpPr>
        <p:spPr>
          <a:xfrm>
            <a:off x="5822424" y="3178150"/>
            <a:ext cx="1682100" cy="13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I’m not sure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Снижает категоричность и делает речь уважительной. Эта формула подходит для парной работы и обсуждения, когда важно не спорить резко, а уточнять спокойно.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037" y="1408575"/>
            <a:ext cx="8451727" cy="3115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304275"/>
            <a:ext cx="8453400" cy="9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вежливого исправления в разговоре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короткой и безопасной поправки в школьном диалоге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25688" y="239425"/>
            <a:ext cx="70380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88" dirty="0">
                <a:solidFill>
                  <a:srgbClr val="05050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Исправление фактической ошибки: дата, имя, место, число
</a:t>
            </a:r>
            <a:endParaRPr lang="en-US" sz="2988" dirty="0"/>
          </a:p>
        </p:txBody>
      </p:sp>
      <p:sp>
        <p:nvSpPr>
          <p:cNvPr id="9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1825625" y="1855902"/>
            <a:ext cx="3386898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Даты и годы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ошибка касается даты или года, лучше дать короткую поправку без длинного объяснения. Так собеседник быстро понимает неточность и может сразу продолжить ответ.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476728" y="1855902"/>
            <a:ext cx="3386898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Имена и названия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перепутанном имени или названии важно уточнить его спокойно и точно. Короткая формула помогает избежать неловкости и сохранить темп обсуждения.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1825625" y="3612631"/>
            <a:ext cx="3386898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Места и факты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речь идёт о городе, стране или историческом факте, уместна ясная и краткая реплика. Чем меньше лишних слов, тем легче удержать внимание класса.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5476728" y="3612631"/>
            <a:ext cx="3386898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и количество
</a:t>
            </a:r>
            <a:pPr algn="l" indent="0" marL="0">
              <a:lnSpc>
                <a:spcPct val="100000"/>
              </a:lnSpc>
              <a:buNone/>
            </a:pPr>
            <a:r>
              <a:rPr lang="en-US" sz="7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названо неверное число, достаточно коротко заменить его правильным вариантом. Такая поправка особенно полезна в викторинах, заданиях по тексту и устных ответах.
</a:t>
            </a:r>
            <a:endParaRPr lang="en-US" sz="1375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281475"/>
            <a:ext cx="7608300" cy="94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Исправление языковой ошибки: слово, форма, грамматика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306753" y="1495450"/>
            <a:ext cx="4033979" cy="13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Правильное слово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собеседник выбирает неточное слово, можно мягко предложить более естественный вариант. Такая форма исправления помогает учиться на уроке и не делает замечание слишком резким.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06753" y="3124820"/>
            <a:ext cx="4033979" cy="13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Грамматическая форма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ошибка связана с временем, артиклем или порядком слов, лучше сослаться на правило. Тогда исправление звучит не как спор, а как полезное пояснение.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4572003" y="1495450"/>
            <a:ext cx="4033979" cy="13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Произношение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исправлении произношения важны такт и краткость. Достаточно назвать правильный вариант или повторить слово образцово, чтобы не смутить одноклассника.
</a:t>
            </a:r>
            <a:endParaRPr lang="en-US" sz="1400" dirty="0"/>
          </a:p>
        </p:txBody>
      </p:sp>
      <p:sp>
        <p:nvSpPr>
          <p:cNvPr id="10" name="Text 5"/>
          <p:cNvSpPr txBox="1"/>
          <p:nvPr/>
        </p:nvSpPr>
        <p:spPr>
          <a:xfrm>
            <a:off x="4572003" y="3124820"/>
            <a:ext cx="4033979" cy="13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Норма языка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вроде In English, we usually say… помогают связать поправку с языковой нормой. Это особенно удобно в 9 классе, когда ученики уже знают базовые правила.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169107"/>
            <a:ext cx="4077900" cy="33537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167500"/>
            <a:ext cx="2644500" cy="33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Показатели отражают относительную мягкость и удобство для школьной речи: чем выше столбец, тем осторожнее и универсальнее маркер.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Самыми нейтральными выглядят I think и maybe; actually удобен для исправления факта, а probably и if I’m not mistaken добавляют осторожность.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педагогическая оценка по типичным функциям маркеров в учебной речи; без точной статистики.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смягчители звучат наиболее осторожно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60311" y="1508125"/>
            <a:ext cx="2129203" cy="1984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6992" y="1508178"/>
            <a:ext cx="2130000" cy="19843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4092" y="1508178"/>
            <a:ext cx="2130000" cy="198439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991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мнение расходится
</a:t>
            </a:r>
            <a:pPr algn="ctr" indent="0" marL="0">
              <a:lnSpc>
                <a:spcPct val="100000"/>
              </a:lnSpc>
              <a:buNone/>
            </a:pPr>
            <a:r>
              <a:rPr lang="en-US" sz="5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уроке один ученик считает, что ответ уже найден, а другой видит задачу иначе. Вместо резкого спора они начинают с уважительного вступления и спокойно объясняют свою мысль. Так разговор остаётся рабочим и понятным для всей группы.
</a:t>
            </a:r>
            <a:endParaRPr lang="en-US" sz="963" dirty="0"/>
          </a:p>
        </p:txBody>
      </p:sp>
      <p:sp>
        <p:nvSpPr>
          <p:cNvPr id="8" name="Text 1"/>
          <p:cNvSpPr txBox="1"/>
          <p:nvPr/>
        </p:nvSpPr>
        <p:spPr>
          <a:xfrm>
            <a:off x="350699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Частичное несогласие
</a:t>
            </a:r>
            <a:pPr algn="ctr" indent="0" marL="0">
              <a:lnSpc>
                <a:spcPct val="100000"/>
              </a:lnSpc>
              <a:buNone/>
            </a:pPr>
            <a:r>
              <a:rPr lang="en-US" sz="5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вы согласны с частью ответа, это удобно показать фразами вроде I see your point, but… или I agree with you in part, but… Сначала звучит признание чужой мысли, а потом — аккуратное уточнение, которое не обижает собеседника.
</a:t>
            </a:r>
            <a:endParaRPr lang="en-US" sz="986" dirty="0"/>
          </a:p>
        </p:txBody>
      </p:sp>
      <p:sp>
        <p:nvSpPr>
          <p:cNvPr id="9" name="Text 2"/>
          <p:cNvSpPr txBox="1"/>
          <p:nvPr/>
        </p:nvSpPr>
        <p:spPr>
          <a:xfrm>
            <a:off x="615409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Полное несогласие без конфликта
</a:t>
            </a:r>
            <a:pPr algn="ctr" indent="0" marL="0">
              <a:lnSpc>
                <a:spcPct val="100000"/>
              </a:lnSpc>
              <a:buNone/>
            </a:pPr>
            <a:r>
              <a:rPr lang="en-US" sz="5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нужно сказать, что вы не согласны полностью, но и тогда тон может быть мягким. Формулы I’m afraid I don’t agree и I’m not sure I agree with that позволяют выразить другую позицию спокойно и уважительно.
</a:t>
            </a:r>
            <a:endParaRPr lang="en-US" sz="973" dirty="0"/>
          </a:p>
        </p:txBody>
      </p:sp>
      <p:sp>
        <p:nvSpPr>
          <p:cNvPr id="10" name="Text 3"/>
          <p:cNvSpPr txBox="1"/>
          <p:nvPr/>
        </p:nvSpPr>
        <p:spPr>
          <a:xfrm>
            <a:off x="306750" y="317500"/>
            <a:ext cx="6903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вежливо не согласиться с мнением
</a:t>
            </a:r>
            <a:endParaRPr lang="en-US" sz="3000" dirty="0"/>
          </a:p>
        </p:txBody>
      </p:sp>
      <p:sp>
        <p:nvSpPr>
          <p:cNvPr id="11" name="Text 4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200" y="2356017"/>
            <a:ext cx="4296900" cy="205366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92225" y="2228625"/>
            <a:ext cx="3818400" cy="230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Ниже показаны разные способы не соглашаться: от мягкого уточнения до более прямого противопоставления. Чем вежливее начало, тем спокойнее звучит разногласие.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Уважительное вступление смягчает несогласие, а короткая ясная формула помогает сохранить диалог и не звучать резко.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 по социальному английскому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1316700"/>
            <a:ext cx="8453400" cy="68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для выражения противоположной точки зрения
</a:t>
            </a:r>
            <a:endParaRPr lang="en-US" sz="2698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175000" y="2989800"/>
            <a:ext cx="5252100" cy="201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резкие формулы без смягчения уже звучат слишком жёстко для школьного общения.
</a:t>
            </a:r>
            <a:endParaRPr lang="en-US" sz="4000" dirty="0"/>
          </a:p>
        </p:txBody>
      </p:sp>
      <p:sp>
        <p:nvSpPr>
          <p:cNvPr id="4" name="Text 1"/>
          <p:cNvSpPr txBox="1"/>
          <p:nvPr/>
        </p:nvSpPr>
        <p:spPr>
          <a:xfrm>
            <a:off x="357200" y="529175"/>
            <a:ext cx="4214700" cy="184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резко воспринимаются короткие отрицания, если в них нет причины, примера или спокойного объяснения. Для вежливой речи важно не только сказать «нет», но и показать уважение к мнению собеседника.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 по теме вежливого несогласия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3572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037" y="1408575"/>
            <a:ext cx="8451727" cy="3115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304275"/>
            <a:ext cx="8453400" cy="9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безопасного несогласия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построена по модели: признание чужой точки зрения → мягкий маркер → причина → альтернативное мнение.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169107"/>
            <a:ext cx="4077900" cy="33537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167500"/>
            <a:ext cx="2644500" cy="33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школьной речи одинаковая мысль может звучать по-разному: от прямого отказа до спокойного предложения добавить свою реплику. Выбор слов заметно меняет впечатление от ответа.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мягче формулировка, тем ниже ощущение конфликта; вежливое несогласие помогает сохранить уважительный тон даже при разных мнениях.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формулировок из материала урока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Резкие и вежливые формулировки: сравнение по тону
</a:t>
            </a:r>
            <a:endParaRPr lang="en-US" sz="2938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621650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Мини-диалоги для школьного общения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858700" y="1869734"/>
            <a:ext cx="2236800" cy="12035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Поправка даты
</a:t>
            </a:r>
            <a:pPr algn="l" indent="0" marL="0">
              <a:lnSpc>
                <a:spcPct val="100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If I’m not mistaken, you mean Friday, not Thursday. Такая фраза звучит спокойно и помогает исправить небольшую ошибку без лишнего внимания к промаху.
</a:t>
            </a:r>
            <a:endParaRPr lang="en-US" sz="1381" dirty="0"/>
          </a:p>
        </p:txBody>
      </p:sp>
      <p:sp>
        <p:nvSpPr>
          <p:cNvPr id="11" name="Text 3"/>
          <p:cNvSpPr txBox="1"/>
          <p:nvPr/>
        </p:nvSpPr>
        <p:spPr>
          <a:xfrm>
            <a:off x="3729575" y="1869734"/>
            <a:ext cx="2236800" cy="12035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с уточнением
</a:t>
            </a:r>
            <a:pPr algn="l" indent="0" marL="0">
              <a:lnSpc>
                <a:spcPct val="100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Actually, the answer is B. Короткое вступление делает реплику мягче, а ясный ответ сразу помогает классу двигаться дальше без паузы и неловкости.
</a:t>
            </a:r>
            <a:endParaRPr lang="en-US" sz="1381" dirty="0"/>
          </a:p>
        </p:txBody>
      </p:sp>
      <p:sp>
        <p:nvSpPr>
          <p:cNvPr id="12" name="Text 4"/>
          <p:cNvSpPr txBox="1"/>
          <p:nvPr/>
        </p:nvSpPr>
        <p:spPr>
          <a:xfrm>
            <a:off x="6600450" y="1869734"/>
            <a:ext cx="2236800" cy="12035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Частичное несогласие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see your point, but I disagree. Сначала ученик показывает, что услышал собеседника, а потом спокойно объясняет, что у него другое мнение.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858700" y="3201817"/>
            <a:ext cx="2236800" cy="12035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Согласие с поправкой
</a:t>
            </a:r>
            <a:pPr algn="l" indent="0" marL="0">
              <a:lnSpc>
                <a:spcPct val="100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You’re right about the beginning, but not about the ending. Такая модель полезна, когда нужно согласиться только с частью ответа и аккуратно уточнить остальное.
</a:t>
            </a:r>
            <a:endParaRPr lang="en-US" sz="1381" dirty="0"/>
          </a:p>
        </p:txBody>
      </p:sp>
      <p:sp>
        <p:nvSpPr>
          <p:cNvPr id="14" name="Text 6"/>
          <p:cNvSpPr txBox="1"/>
          <p:nvPr/>
        </p:nvSpPr>
        <p:spPr>
          <a:xfrm>
            <a:off x="3729575" y="3201817"/>
            <a:ext cx="2236800" cy="12035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Произношение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9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If I’m not mistaken, this word is pronounced differently. Фраза подходит для урока английского, потому что исправляет произношение без давления и звучит доброжелательно.
</a:t>
            </a:r>
            <a:endParaRPr lang="en-US" sz="1343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учащихся в вежливом исправлении и несогласии
</a:t>
            </a:r>
            <a:endParaRPr lang="en-US" sz="2938" dirty="0"/>
          </a:p>
        </p:txBody>
      </p:sp>
      <p:sp>
        <p:nvSpPr>
          <p:cNvPr id="8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49675" y="1169175"/>
            <a:ext cx="39270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прямой отказ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вроде You are wrong или No, that’s nonsense звучат слишком резко, особенно в классе. Лучше начать мягко и только потом назвать правильный вариант или другое мнение.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49675" y="2723175"/>
            <a:ext cx="39270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объяснения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после but не следует причина, высказывание выглядит незавершённым и жёстким. Короткое because, for example или in fact делает реплику яснее и спокойнее.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83600" y="1169175"/>
            <a:ext cx="39270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длинная реплика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Долгие оправдания мешают разговору и отвлекают от главной мысли. В школьном диалоге лучше использовать короткое вступление, точную поправку и вежливое завершение.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883600" y="2723175"/>
            <a:ext cx="39270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Резкий тон в переписке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сообщениях интонацию не видно, поэтому грубость ощущается сильнее. Даже короткая фраза должна звучать уважительно, иначе вежливое несогласие легко превращается в спор.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918378"/>
            <a:ext cx="4328400" cy="17249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343725"/>
            <a:ext cx="2644500" cy="28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и выражения помогают сделать ответ связным: сначала обозначить переход, затем мягко уточнить мысль или показать другую точку зрения.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Связки делают несогласие не резким, а логичным: сначала связь между мыслями, затем корректная поправка или альтернатива.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 по социальному английскому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связки для исправления и спора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3414" y="1565209"/>
            <a:ext cx="338700" cy="33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48064" y="1594399"/>
            <a:ext cx="350400" cy="28032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67564" y="3306874"/>
            <a:ext cx="350400" cy="28032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848064" y="3306874"/>
            <a:ext cx="350400" cy="28032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357200" y="304275"/>
            <a:ext cx="8439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речь социально грамотной на английском
</a:t>
            </a:r>
            <a:endParaRPr lang="en-US" sz="2938" dirty="0"/>
          </a:p>
        </p:txBody>
      </p:sp>
      <p:sp>
        <p:nvSpPr>
          <p:cNvPr id="15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16" name="Text 2"/>
          <p:cNvSpPr txBox="1"/>
          <p:nvPr/>
        </p:nvSpPr>
        <p:spPr>
          <a:xfrm>
            <a:off x="1704704" y="1692520"/>
            <a:ext cx="2692200" cy="131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Точная поправка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исправляет ошибку коротко и по делу, не растягивая реплику. Это помогает сохранить темп урока и не смущать собеседника.
</a:t>
            </a:r>
            <a:endParaRPr lang="en-US" sz="1400" dirty="0"/>
          </a:p>
        </p:txBody>
      </p:sp>
      <p:sp>
        <p:nvSpPr>
          <p:cNvPr id="17" name="Text 3"/>
          <p:cNvSpPr txBox="1"/>
          <p:nvPr/>
        </p:nvSpPr>
        <p:spPr>
          <a:xfrm>
            <a:off x="5685201" y="1692520"/>
            <a:ext cx="2692200" cy="131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Вежливое несогласие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 разном мнении важны спокойный тон и уважительное начало. Тогда обсуждение остаётся разговором, а не спором.
</a:t>
            </a:r>
            <a:endParaRPr lang="en-US" sz="1400" dirty="0"/>
          </a:p>
        </p:txBody>
      </p:sp>
      <p:sp>
        <p:nvSpPr>
          <p:cNvPr id="18" name="Text 4"/>
          <p:cNvSpPr txBox="1"/>
          <p:nvPr/>
        </p:nvSpPr>
        <p:spPr>
          <a:xfrm>
            <a:off x="1704704" y="3405000"/>
            <a:ext cx="2692200" cy="12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к собеседнику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Социально грамотная речь показывает, что мнение другого человека услышано. Это особенно важно в парной работе и при ответах у доски.
</a:t>
            </a:r>
            <a:endParaRPr lang="en-US" sz="1400" dirty="0"/>
          </a:p>
        </p:txBody>
      </p:sp>
      <p:sp>
        <p:nvSpPr>
          <p:cNvPr id="19" name="Text 5"/>
          <p:cNvSpPr txBox="1"/>
          <p:nvPr/>
        </p:nvSpPr>
        <p:spPr>
          <a:xfrm>
            <a:off x="5685200" y="3405000"/>
            <a:ext cx="2692200" cy="12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Уместность в классе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уроке английского такие фразы нужны в обсуждении текста, мини-дискуссиях и проверке ответов. Они помогают звучать естественно и уверенно.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39950" y="842000"/>
            <a:ext cx="5109000" cy="26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Социальный английский начинается с тона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Мягкие вводные слова, короткая причина и уважительный выбор фразы помогают и исправлять ошибки, и не соглашаться спокойно. Благодаря этому английская речь звучит увереннее, естественнее и дружелюбнее.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2026-05-31T13:27:10Z</dcterms:created>
  <dcterms:modified xsi:type="dcterms:W3CDTF">2026-05-31T13:27:10Z</dcterms:modified>
</cp:coreProperties>
</file>