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image" Target="../media/image-3-12.png"/><Relationship Id="rId13" Type="http://schemas.openxmlformats.org/officeDocument/2006/relationships/image" Target="../media/image-3-13.png"/><Relationship Id="rId14" Type="http://schemas.openxmlformats.org/officeDocument/2006/relationships/image" Target="../media/image-3-14.png"/><Relationship Id="rId15" Type="http://schemas.openxmlformats.org/officeDocument/2006/relationships/image" Target="../media/image-3-15.png"/><Relationship Id="rId16" Type="http://schemas.openxmlformats.org/officeDocument/2006/relationships/image" Target="../media/image-3-16.png"/><Relationship Id="rId17" Type="http://schemas.openxmlformats.org/officeDocument/2006/relationships/image" Target="../media/image-3-17.png"/><Relationship Id="rId18" Type="http://schemas.openxmlformats.org/officeDocument/2006/relationships/image" Target="../media/image-3-18.png"/><Relationship Id="rId19" Type="http://schemas.openxmlformats.org/officeDocument/2006/relationships/slideLayout" Target="../slideLayouts/slideLayout1.xml"/><Relationship Id="rId2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jpeg"/><Relationship Id="rId5" Type="http://schemas.openxmlformats.org/officeDocument/2006/relationships/image" Target="../media/image-4-5.jpeg"/><Relationship Id="rId6" Type="http://schemas.openxmlformats.org/officeDocument/2006/relationships/image" Target="../media/image-4-6.jpe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image" Target="../media/image-12-12.png"/><Relationship Id="rId13" Type="http://schemas.openxmlformats.org/officeDocument/2006/relationships/image" Target="../media/image-12-13.png"/><Relationship Id="rId14" Type="http://schemas.openxmlformats.org/officeDocument/2006/relationships/image" Target="../media/image-12-14.png"/><Relationship Id="rId15" Type="http://schemas.openxmlformats.org/officeDocument/2006/relationships/image" Target="../media/image-12-15.png"/><Relationship Id="rId16" Type="http://schemas.openxmlformats.org/officeDocument/2006/relationships/image" Target="../media/image-12-16.png"/><Relationship Id="rId17" Type="http://schemas.openxmlformats.org/officeDocument/2006/relationships/image" Target="../media/image-12-17.png"/><Relationship Id="rId18" Type="http://schemas.openxmlformats.org/officeDocument/2006/relationships/image" Target="../media/image-12-18.png"/><Relationship Id="rId19" Type="http://schemas.openxmlformats.org/officeDocument/2006/relationships/slideLayout" Target="../slideLayouts/slideLayout1.xml"/><Relationship Id="rId20"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jpeg"/><Relationship Id="rId5" Type="http://schemas.openxmlformats.org/officeDocument/2006/relationships/image" Target="../media/image-15-5.jpeg"/><Relationship Id="rId6" Type="http://schemas.openxmlformats.org/officeDocument/2006/relationships/image" Target="../media/image-15-6.jpe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94425" y="161"/>
            <a:ext cx="8549700" cy="514317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80000" y="180013"/>
            <a:ext cx="3246300" cy="192600"/>
          </a:xfrm>
          <a:prstGeom prst="rect">
            <a:avLst/>
          </a:prstGeom>
          <a:noFill/>
          <a:ln/>
        </p:spPr>
        <p:txBody>
          <a:bodyPr wrap="square" lIns="0" tIns="0" rIns="0" bIns="0" rtlCol="0" anchor="ctr"/>
          <a:lstStyle/>
          <a:p>
            <a:pPr algn="l" indent="0" marL="0">
              <a:lnSpc>
                <a:spcPct val="115000"/>
              </a:lnSpc>
              <a:buNone/>
            </a:pPr>
            <a:r>
              <a:rPr lang="en-US" sz="746" dirty="0">
                <a:solidFill>
                  <a:srgbClr val="FFFFFF"/>
                </a:solidFill>
                <a:latin typeface="Arial" pitchFamily="34" charset="0"/>
                <a:ea typeface="Arial" pitchFamily="34" charset="-122"/>
                <a:cs typeface="Arial" pitchFamily="34" charset="-120"/>
              </a:rPr>
              <a:t>
</a:t>
            </a:r>
            <a:endParaRPr lang="en-US" sz="746" dirty="0"/>
          </a:p>
        </p:txBody>
      </p:sp>
      <p:sp>
        <p:nvSpPr>
          <p:cNvPr id="7" name="Text 1"/>
          <p:cNvSpPr txBox="1"/>
          <p:nvPr/>
        </p:nvSpPr>
        <p:spPr>
          <a:xfrm>
            <a:off x="180000" y="464175"/>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Раздел 3. Who is there? — люди, роли и вопросы в английском языке
</a:t>
            </a:r>
            <a:endParaRPr lang="en-US" sz="2223" dirty="0"/>
          </a:p>
        </p:txBody>
      </p:sp>
      <p:sp>
        <p:nvSpPr>
          <p:cNvPr id="8" name="Text 2"/>
          <p:cNvSpPr txBox="1"/>
          <p:nvPr/>
        </p:nvSpPr>
        <p:spPr>
          <a:xfrm>
            <a:off x="330850" y="2622913"/>
            <a:ext cx="3562200" cy="11901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Учимся спрашивать, кто есть рядом, и точно называть людей.
</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410670" y="0"/>
            <a:ext cx="5732859"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2</a:t>
            </a:r>
            <a:endParaRPr lang="en-US" sz="700" dirty="0"/>
          </a:p>
        </p:txBody>
      </p:sp>
      <p:sp>
        <p:nvSpPr>
          <p:cNvPr id="7" name="Text 1"/>
          <p:cNvSpPr txBox="1"/>
          <p:nvPr/>
        </p:nvSpPr>
        <p:spPr>
          <a:xfrm>
            <a:off x="180000" y="1800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Где встречается вопрос Who is there?
</a:t>
            </a:r>
            <a:endParaRPr lang="en-US" sz="2223" dirty="0"/>
          </a:p>
        </p:txBody>
      </p:sp>
      <p:sp>
        <p:nvSpPr>
          <p:cNvPr id="8" name="Text 2"/>
          <p:cNvSpPr txBox="1"/>
          <p:nvPr/>
        </p:nvSpPr>
        <p:spPr>
          <a:xfrm>
            <a:off x="180000" y="4080300"/>
            <a:ext cx="3363000" cy="8832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Этот вопрос помогает быстро узнать, кто находится рядом, у двери, в классе, на фото или в коротком диалоге. В английской речи такие формы нужны каждый день: в устных ответах, сообщениях и простых историях для 8 класса.
</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25226" y="2362487"/>
            <a:ext cx="175350" cy="2004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2005888" y="2362487"/>
            <a:ext cx="125250" cy="2004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3726863" y="2380727"/>
            <a:ext cx="204900" cy="16392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0" y="0"/>
            <a:ext cx="9144000" cy="5143500"/>
          </a:xfrm>
          <a:prstGeom prst="rect">
            <a:avLst/>
          </a:prstGeom>
        </p:spPr>
      </p:pic>
      <p:pic>
        <p:nvPicPr>
          <p:cNvPr id="15" name="Image 13" descr="preencoded.png">    </p:cNvPr>
          <p:cNvPicPr>
            <a:picLocks noChangeAspect="1"/>
          </p:cNvPicPr>
          <p:nvPr/>
        </p:nvPicPr>
        <p:blipFill>
          <a:blip r:embed="rId14"/>
          <a:stretch>
            <a:fillRect/>
          </a:stretch>
        </p:blipFill>
        <p:spPr>
          <a:xfrm>
            <a:off x="5487676" y="2380727"/>
            <a:ext cx="204900" cy="163920"/>
          </a:xfrm>
          <a:prstGeom prst="rect">
            <a:avLst/>
          </a:prstGeom>
        </p:spPr>
      </p:pic>
      <p:pic>
        <p:nvPicPr>
          <p:cNvPr id="16" name="Image 14" descr="preencoded.png">    </p:cNvPr>
          <p:cNvPicPr>
            <a:picLocks noChangeAspect="1"/>
          </p:cNvPicPr>
          <p:nvPr/>
        </p:nvPicPr>
        <p:blipFill>
          <a:blip r:embed="rId15"/>
          <a:stretch>
            <a:fillRect/>
          </a:stretch>
        </p:blipFill>
        <p:spPr>
          <a:xfrm>
            <a:off x="0" y="0"/>
            <a:ext cx="9144000" cy="5143500"/>
          </a:xfrm>
          <a:prstGeom prst="rect">
            <a:avLst/>
          </a:prstGeom>
        </p:spPr>
      </p:pic>
      <p:pic>
        <p:nvPicPr>
          <p:cNvPr id="17" name="Image 15" descr="preencoded.png">    </p:cNvPr>
          <p:cNvPicPr>
            <a:picLocks noChangeAspect="1"/>
          </p:cNvPicPr>
          <p:nvPr/>
        </p:nvPicPr>
        <p:blipFill>
          <a:blip r:embed="rId16"/>
          <a:stretch>
            <a:fillRect/>
          </a:stretch>
        </p:blipFill>
        <p:spPr>
          <a:xfrm>
            <a:off x="0" y="0"/>
            <a:ext cx="9144000" cy="5143500"/>
          </a:xfrm>
          <a:prstGeom prst="rect">
            <a:avLst/>
          </a:prstGeom>
        </p:spPr>
      </p:pic>
      <p:pic>
        <p:nvPicPr>
          <p:cNvPr id="18" name="Image 16" descr="preencoded.png">    </p:cNvPr>
          <p:cNvPicPr>
            <a:picLocks noChangeAspect="1"/>
          </p:cNvPicPr>
          <p:nvPr/>
        </p:nvPicPr>
        <p:blipFill>
          <a:blip r:embed="rId17"/>
          <a:stretch>
            <a:fillRect/>
          </a:stretch>
        </p:blipFill>
        <p:spPr>
          <a:xfrm>
            <a:off x="7243301" y="2380727"/>
            <a:ext cx="204900" cy="163920"/>
          </a:xfrm>
          <a:prstGeom prst="rect">
            <a:avLst/>
          </a:prstGeom>
        </p:spPr>
      </p:pic>
      <p:pic>
        <p:nvPicPr>
          <p:cNvPr id="19" name="Image 17" descr="preencoded.png">    </p:cNvPr>
          <p:cNvPicPr>
            <a:picLocks noChangeAspect="1"/>
          </p:cNvPicPr>
          <p:nvPr/>
        </p:nvPicPr>
        <p:blipFill>
          <a:blip r:embed="rId18"/>
          <a:stretch>
            <a:fillRect/>
          </a:stretch>
        </p:blipFill>
        <p:spPr>
          <a:xfrm>
            <a:off x="0" y="0"/>
            <a:ext cx="9144000" cy="5143500"/>
          </a:xfrm>
          <a:prstGeom prst="rect">
            <a:avLst/>
          </a:prstGeom>
        </p:spPr>
      </p:pic>
      <p:sp>
        <p:nvSpPr>
          <p:cNvPr id="20" name="Text 0"/>
          <p:cNvSpPr txBox="1"/>
          <p:nvPr/>
        </p:nvSpPr>
        <p:spPr>
          <a:xfrm>
            <a:off x="180000" y="247500"/>
            <a:ext cx="8784000" cy="669000"/>
          </a:xfrm>
          <a:prstGeom prst="rect">
            <a:avLst/>
          </a:prstGeom>
          <a:noFill/>
          <a:ln/>
        </p:spPr>
        <p:txBody>
          <a:bodyPr wrap="square" lIns="0" tIns="0" rIns="0" bIns="0" rtlCol="0" anchor="t"/>
          <a:lstStyle/>
          <a:p>
            <a:pPr algn="l" indent="0" marL="0">
              <a:lnSpc>
                <a:spcPct val="100000"/>
              </a:lnSpc>
              <a:buNone/>
            </a:pPr>
            <a:r>
              <a:rPr lang="en-US" sz="1823" b="1" dirty="0">
                <a:solidFill>
                  <a:srgbClr val="FFFFFF"/>
                </a:solidFill>
                <a:latin typeface="Arial" pitchFamily="34" charset="0"/>
                <a:ea typeface="Arial" pitchFamily="34" charset="-122"/>
                <a:cs typeface="Arial" pitchFamily="34" charset="-120"/>
              </a:rPr>
              <a:t>Основные слова для обозначения людей
</a:t>
            </a:r>
            <a:endParaRPr lang="en-US" sz="1823" dirty="0"/>
          </a:p>
        </p:txBody>
      </p:sp>
      <p:sp>
        <p:nvSpPr>
          <p:cNvPr id="21"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3</a:t>
            </a:r>
            <a:endParaRPr lang="en-US" sz="700" dirty="0"/>
          </a:p>
        </p:txBody>
      </p:sp>
      <p:sp>
        <p:nvSpPr>
          <p:cNvPr id="22" name="Text 2"/>
          <p:cNvSpPr txBox="1"/>
          <p:nvPr/>
        </p:nvSpPr>
        <p:spPr>
          <a:xfrm>
            <a:off x="507697" y="2692775"/>
            <a:ext cx="1360800" cy="948600"/>
          </a:xfrm>
          <a:prstGeom prst="rect">
            <a:avLst/>
          </a:prstGeom>
          <a:noFill/>
          <a:ln/>
        </p:spPr>
        <p:txBody>
          <a:bodyPr wrap="square" lIns="0" tIns="0" rIns="0" bIns="0" rtlCol="0" anchor="t"/>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Один человек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Слово person обозначает одного человека, а people — людей вообще. Эти слова особенно полезны, когда нужно назвать участников ситуации без уточнения возраста, пола или роли.
</a:t>
            </a:r>
            <a:endParaRPr lang="en-US" sz="800" dirty="0"/>
          </a:p>
        </p:txBody>
      </p:sp>
      <p:sp>
        <p:nvSpPr>
          <p:cNvPr id="23" name="Text 3"/>
          <p:cNvSpPr txBox="1"/>
          <p:nvPr/>
        </p:nvSpPr>
        <p:spPr>
          <a:xfrm>
            <a:off x="2263330" y="2692775"/>
            <a:ext cx="1360800" cy="948600"/>
          </a:xfrm>
          <a:prstGeom prst="rect">
            <a:avLst/>
          </a:prstGeom>
          <a:noFill/>
          <a:ln/>
        </p:spPr>
        <p:txBody>
          <a:bodyPr wrap="square" lIns="0" tIns="0" rIns="0" bIns="0" rtlCol="0" anchor="t"/>
          <a:lstStyle/>
          <a:p>
            <a:pPr algn="l" indent="0" marL="0">
              <a:lnSpc>
                <a:spcPct val="115000"/>
              </a:lnSpc>
              <a:buNone/>
            </a:pPr>
            <a:r>
              <a:rPr lang="en-US" sz="835" b="1" dirty="0">
                <a:solidFill>
                  <a:srgbClr val="FFFFFF"/>
                </a:solidFill>
                <a:latin typeface="Arial" pitchFamily="34" charset="0"/>
                <a:ea typeface="Arial" pitchFamily="34" charset="-122"/>
                <a:cs typeface="Arial" pitchFamily="34" charset="-120"/>
              </a:rPr>
              <a:t>Дети и подростки
</a:t>
            </a:r>
            <a:pPr algn="l" indent="0" marL="0">
              <a:lnSpc>
                <a:spcPct val="115000"/>
              </a:lnSpc>
              <a:buNone/>
            </a:pPr>
            <a:r>
              <a:rPr lang="en-US" sz="46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42" dirty="0">
                <a:solidFill>
                  <a:srgbClr val="FFFFFF"/>
                </a:solidFill>
                <a:latin typeface="Arial" pitchFamily="34" charset="0"/>
                <a:ea typeface="Arial" pitchFamily="34" charset="-122"/>
                <a:cs typeface="Arial" pitchFamily="34" charset="-120"/>
              </a:rPr>
              <a:t>Слова boy, girl и child помогают описывать детей, а student — школьника. В заданиях по картинке они часто показывают, кто учится, играет или просто находится в сцене.
</a:t>
            </a:r>
            <a:endParaRPr lang="en-US" sz="835" dirty="0"/>
          </a:p>
        </p:txBody>
      </p:sp>
      <p:sp>
        <p:nvSpPr>
          <p:cNvPr id="24" name="Text 4"/>
          <p:cNvSpPr txBox="1"/>
          <p:nvPr/>
        </p:nvSpPr>
        <p:spPr>
          <a:xfrm>
            <a:off x="4024116" y="2692775"/>
            <a:ext cx="1360800" cy="948600"/>
          </a:xfrm>
          <a:prstGeom prst="rect">
            <a:avLst/>
          </a:prstGeom>
          <a:noFill/>
          <a:ln/>
        </p:spPr>
        <p:txBody>
          <a:bodyPr wrap="square" lIns="0" tIns="0" rIns="0" bIns="0" rtlCol="0" anchor="t"/>
          <a:lstStyle/>
          <a:p>
            <a:pPr algn="l" indent="0" marL="0">
              <a:lnSpc>
                <a:spcPct val="115000"/>
              </a:lnSpc>
              <a:buNone/>
            </a:pPr>
            <a:r>
              <a:rPr lang="en-US" sz="835" b="1" dirty="0">
                <a:solidFill>
                  <a:srgbClr val="FFFFFF"/>
                </a:solidFill>
                <a:latin typeface="Arial" pitchFamily="34" charset="0"/>
                <a:ea typeface="Arial" pitchFamily="34" charset="-122"/>
                <a:cs typeface="Arial" pitchFamily="34" charset="-120"/>
              </a:rPr>
              <a:t>Школьные роли
</a:t>
            </a:r>
            <a:pPr algn="l" indent="0" marL="0">
              <a:lnSpc>
                <a:spcPct val="115000"/>
              </a:lnSpc>
              <a:buNone/>
            </a:pPr>
            <a:r>
              <a:rPr lang="en-US" sz="46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42" dirty="0">
                <a:solidFill>
                  <a:srgbClr val="FFFFFF"/>
                </a:solidFill>
                <a:latin typeface="Arial" pitchFamily="34" charset="0"/>
                <a:ea typeface="Arial" pitchFamily="34" charset="-122"/>
                <a:cs typeface="Arial" pitchFamily="34" charset="-120"/>
              </a:rPr>
              <a:t>Teacher, classmate, principal и librarian точно называют людей в школе. Такие слова позволяют понять, кто объясняет материал, кто учится вместе, а кто отвечает за порядок и библиотеку.
</a:t>
            </a:r>
            <a:endParaRPr lang="en-US" sz="835" dirty="0"/>
          </a:p>
        </p:txBody>
      </p:sp>
      <p:sp>
        <p:nvSpPr>
          <p:cNvPr id="25" name="Text 5"/>
          <p:cNvSpPr txBox="1"/>
          <p:nvPr/>
        </p:nvSpPr>
        <p:spPr>
          <a:xfrm>
            <a:off x="5786346" y="2692775"/>
            <a:ext cx="1360800" cy="948600"/>
          </a:xfrm>
          <a:prstGeom prst="rect">
            <a:avLst/>
          </a:prstGeom>
          <a:noFill/>
          <a:ln/>
        </p:spPr>
        <p:txBody>
          <a:bodyPr wrap="square" lIns="0" tIns="0" rIns="0" bIns="0" rtlCol="0" anchor="t"/>
          <a:lstStyle/>
          <a:p>
            <a:pPr algn="l" indent="0" marL="0">
              <a:lnSpc>
                <a:spcPct val="115000"/>
              </a:lnSpc>
              <a:buNone/>
            </a:pPr>
            <a:r>
              <a:rPr lang="en-US" sz="835" b="1" dirty="0">
                <a:solidFill>
                  <a:srgbClr val="FFFFFF"/>
                </a:solidFill>
                <a:latin typeface="Arial" pitchFamily="34" charset="0"/>
                <a:ea typeface="Arial" pitchFamily="34" charset="-122"/>
                <a:cs typeface="Arial" pitchFamily="34" charset="-120"/>
              </a:rPr>
              <a:t>Семья
</a:t>
            </a:r>
            <a:pPr algn="l" indent="0" marL="0">
              <a:lnSpc>
                <a:spcPct val="115000"/>
              </a:lnSpc>
              <a:buNone/>
            </a:pPr>
            <a:r>
              <a:rPr lang="en-US" sz="46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42" dirty="0">
                <a:solidFill>
                  <a:srgbClr val="FFFFFF"/>
                </a:solidFill>
                <a:latin typeface="Arial" pitchFamily="34" charset="0"/>
                <a:ea typeface="Arial" pitchFamily="34" charset="-122"/>
                <a:cs typeface="Arial" pitchFamily="34" charset="-120"/>
              </a:rPr>
              <a:t>Слова parent, family, man и woman часто встречаются в описаниях дома и близких людей. Они помогают различать членов семьи и других взрослых в повседневных сценах.
</a:t>
            </a:r>
            <a:endParaRPr lang="en-US" sz="835" dirty="0"/>
          </a:p>
        </p:txBody>
      </p:sp>
      <p:sp>
        <p:nvSpPr>
          <p:cNvPr id="26" name="Text 6"/>
          <p:cNvSpPr txBox="1"/>
          <p:nvPr/>
        </p:nvSpPr>
        <p:spPr>
          <a:xfrm>
            <a:off x="7541294" y="2692775"/>
            <a:ext cx="1360800" cy="948600"/>
          </a:xfrm>
          <a:prstGeom prst="rect">
            <a:avLst/>
          </a:prstGeom>
          <a:noFill/>
          <a:ln/>
        </p:spPr>
        <p:txBody>
          <a:bodyPr wrap="square" lIns="0" tIns="0" rIns="0" bIns="0" rtlCol="0" anchor="t"/>
          <a:lstStyle/>
          <a:p>
            <a:pPr algn="l" indent="0" marL="0">
              <a:lnSpc>
                <a:spcPct val="115000"/>
              </a:lnSpc>
              <a:buNone/>
            </a:pPr>
            <a:r>
              <a:rPr lang="en-US" sz="823" b="1" dirty="0">
                <a:solidFill>
                  <a:srgbClr val="FFFFFF"/>
                </a:solidFill>
                <a:latin typeface="Arial" pitchFamily="34" charset="0"/>
                <a:ea typeface="Arial" pitchFamily="34" charset="-122"/>
                <a:cs typeface="Arial" pitchFamily="34" charset="-120"/>
              </a:rPr>
              <a:t>Отношения между людьми
</a:t>
            </a:r>
            <a:pPr algn="l" indent="0" marL="0">
              <a:lnSpc>
                <a:spcPct val="115000"/>
              </a:lnSpc>
              <a:buNone/>
            </a:pPr>
            <a:r>
              <a:rPr lang="en-US" sz="45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31" dirty="0">
                <a:solidFill>
                  <a:srgbClr val="FFFFFF"/>
                </a:solidFill>
                <a:latin typeface="Arial" pitchFamily="34" charset="0"/>
                <a:ea typeface="Arial" pitchFamily="34" charset="-122"/>
                <a:cs typeface="Arial" pitchFamily="34" charset="-120"/>
              </a:rPr>
              <a:t>Friend обозначает друга, а people — группу людей. Эти слова нужны, чтобы описывать общение, совместные действия и простые ситуации в школе, дома и на улице.
</a:t>
            </a:r>
            <a:endParaRPr lang="en-US" sz="823"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530750" y="1251272"/>
            <a:ext cx="5433300" cy="1029356"/>
          </a:xfrm>
          <a:prstGeom prst="rect">
            <a:avLst/>
          </a:prstGeom>
        </p:spPr>
      </p:pic>
      <p:pic>
        <p:nvPicPr>
          <p:cNvPr id="6" name="Image 4" descr="preencoded.png">    </p:cNvPr>
          <p:cNvPicPr>
            <a:picLocks noChangeAspect="1"/>
          </p:cNvPicPr>
          <p:nvPr/>
        </p:nvPicPr>
        <p:blipFill>
          <a:blip r:embed="rId5"/>
          <a:stretch>
            <a:fillRect/>
          </a:stretch>
        </p:blipFill>
        <p:spPr>
          <a:xfrm>
            <a:off x="3530750" y="2396970"/>
            <a:ext cx="5433300" cy="1029356"/>
          </a:xfrm>
          <a:prstGeom prst="rect">
            <a:avLst/>
          </a:prstGeom>
        </p:spPr>
      </p:pic>
      <p:pic>
        <p:nvPicPr>
          <p:cNvPr id="7" name="Image 5" descr="preencoded.png">    </p:cNvPr>
          <p:cNvPicPr>
            <a:picLocks noChangeAspect="1"/>
          </p:cNvPicPr>
          <p:nvPr/>
        </p:nvPicPr>
        <p:blipFill>
          <a:blip r:embed="rId6"/>
          <a:stretch>
            <a:fillRect/>
          </a:stretch>
        </p:blipFill>
        <p:spPr>
          <a:xfrm>
            <a:off x="3530750" y="3558571"/>
            <a:ext cx="5433300" cy="1029356"/>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180000" y="247500"/>
            <a:ext cx="8784000" cy="669000"/>
          </a:xfrm>
          <a:prstGeom prst="rect">
            <a:avLst/>
          </a:prstGeom>
          <a:noFill/>
          <a:ln/>
        </p:spPr>
        <p:txBody>
          <a:bodyPr wrap="square" lIns="0" tIns="0" rIns="0" bIns="0" rtlCol="0" anchor="t"/>
          <a:lstStyle/>
          <a:p>
            <a:pPr algn="l" indent="0" marL="0">
              <a:lnSpc>
                <a:spcPct val="100000"/>
              </a:lnSpc>
              <a:buNone/>
            </a:pPr>
            <a:r>
              <a:rPr lang="en-US" sz="1823" b="1" dirty="0">
                <a:solidFill>
                  <a:srgbClr val="FFFFFF"/>
                </a:solidFill>
                <a:latin typeface="Arial" pitchFamily="34" charset="0"/>
                <a:ea typeface="Arial" pitchFamily="34" charset="-122"/>
                <a:cs typeface="Arial" pitchFamily="34" charset="-120"/>
              </a:rPr>
              <a:t>Школьная сцена: кто есть в классе
</a:t>
            </a:r>
            <a:endParaRPr lang="en-US" sz="1823" dirty="0"/>
          </a:p>
        </p:txBody>
      </p:sp>
      <p:sp>
        <p:nvSpPr>
          <p:cNvPr id="10"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4</a:t>
            </a:r>
            <a:endParaRPr lang="en-US" sz="700" dirty="0"/>
          </a:p>
        </p:txBody>
      </p:sp>
      <p:sp>
        <p:nvSpPr>
          <p:cNvPr id="11" name="Text 2"/>
          <p:cNvSpPr txBox="1"/>
          <p:nvPr/>
        </p:nvSpPr>
        <p:spPr>
          <a:xfrm>
            <a:off x="179950" y="1249800"/>
            <a:ext cx="3055800" cy="10323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Обычный урок английского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 классе сидят students, а teacher стоит у доски и объясняет новое правило. На партах лежат notebooks, учебники и карандаши, поэтому сцену легко узнать по учебным деталям.
</a:t>
            </a:r>
            <a:endParaRPr lang="en-US" sz="1100" dirty="0"/>
          </a:p>
        </p:txBody>
      </p:sp>
      <p:sp>
        <p:nvSpPr>
          <p:cNvPr id="12" name="Text 3"/>
          <p:cNvSpPr txBox="1"/>
          <p:nvPr/>
        </p:nvSpPr>
        <p:spPr>
          <a:xfrm>
            <a:off x="179950" y="2395497"/>
            <a:ext cx="3055800" cy="10323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Кто помогает в школе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Besides students and a teacher, в школе можно увидеть classmates, a school principal, a librarian or a school nurse. Каждый человек выполняет свою функцию, и по этому легче понять, что происходит.
</a:t>
            </a:r>
            <a:endParaRPr lang="en-US" sz="1100" dirty="0"/>
          </a:p>
        </p:txBody>
      </p:sp>
      <p:sp>
        <p:nvSpPr>
          <p:cNvPr id="13" name="Text 4"/>
          <p:cNvSpPr txBox="1"/>
          <p:nvPr/>
        </p:nvSpPr>
        <p:spPr>
          <a:xfrm>
            <a:off x="179950" y="3557099"/>
            <a:ext cx="3055800" cy="10323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Что видно на иллюстрации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Изображение может показать классную комнату, доску, тетради, учебники и детей в форме или обычной одежде. Такие детали помогают связать людей с местом и понять школьную ситуацию без сложных слов.
</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2368287"/>
            <a:ext cx="5253300" cy="178457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Кто находится в разных местах: слова и примеры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5</a:t>
            </a:r>
            <a:endParaRPr lang="en-US" sz="700" dirty="0"/>
          </a:p>
        </p:txBody>
      </p:sp>
      <p:sp>
        <p:nvSpPr>
          <p:cNvPr id="9" name="Text 2"/>
          <p:cNvSpPr txBox="1"/>
          <p:nvPr/>
        </p:nvSpPr>
        <p:spPr>
          <a:xfrm>
            <a:off x="5787400" y="2306000"/>
            <a:ext cx="3176700" cy="8694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Место часто подсказывает, каких людей можно там увидеть. Такая таблица помогает быстро связать ситуацию, роль и лексику.
</a:t>
            </a:r>
            <a:endParaRPr lang="en-US" sz="900" dirty="0"/>
          </a:p>
        </p:txBody>
      </p:sp>
      <p:sp>
        <p:nvSpPr>
          <p:cNvPr id="10" name="Text 3"/>
          <p:cNvSpPr txBox="1"/>
          <p:nvPr/>
        </p:nvSpPr>
        <p:spPr>
          <a:xfrm>
            <a:off x="5787400" y="3320197"/>
            <a:ext cx="3176700" cy="8694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Один и тот же человек в разных местах называется по-разному, поэтому место помогает выбрать точное слово.
</a:t>
            </a:r>
            <a:endParaRPr lang="en-US" sz="900" dirty="0"/>
          </a:p>
        </p:txBody>
      </p:sp>
      <p:sp>
        <p:nvSpPr>
          <p:cNvPr id="11" name="Text 4"/>
          <p:cNvSpPr txBox="1"/>
          <p:nvPr/>
        </p:nvSpPr>
        <p:spPr>
          <a:xfrm>
            <a:off x="180000" y="4539000"/>
            <a:ext cx="3176700" cy="150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Базовая лексика темы «Who is there?»; составлено для учебного раздела.
</a:t>
            </a:r>
            <a:endParaRPr lang="en-US" sz="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Как описывают человека на английском
</a:t>
            </a:r>
            <a:endParaRPr lang="en-US" sz="2223" dirty="0"/>
          </a:p>
        </p:txBody>
      </p:sp>
      <p:sp>
        <p:nvSpPr>
          <p:cNvPr id="10"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6</a:t>
            </a:r>
            <a:endParaRPr lang="en-US" sz="700" dirty="0"/>
          </a:p>
        </p:txBody>
      </p:sp>
      <p:sp>
        <p:nvSpPr>
          <p:cNvPr id="11" name="Text 2"/>
          <p:cNvSpPr txBox="1"/>
          <p:nvPr/>
        </p:nvSpPr>
        <p:spPr>
          <a:xfrm>
            <a:off x="322300" y="1686504"/>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Возраст и рост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Для описания человека часто используют слова young, old, tall и short. Они помогают быстро дать общее представление о внешности, не называя лишних деталей.
</a:t>
            </a:r>
            <a:endParaRPr lang="en-US" sz="1003" dirty="0"/>
          </a:p>
        </p:txBody>
      </p:sp>
      <p:sp>
        <p:nvSpPr>
          <p:cNvPr id="12" name="Text 3"/>
          <p:cNvSpPr txBox="1"/>
          <p:nvPr/>
        </p:nvSpPr>
        <p:spPr>
          <a:xfrm>
            <a:off x="3193656" y="1686485"/>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Волосы и одежда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Long hair, short hair, glasses, a uniform, a backpack и a red T-shirt — типичные слова для картинки. Они делают описание конкретным и понятным.
</a:t>
            </a:r>
            <a:endParaRPr lang="en-US" sz="1003" dirty="0"/>
          </a:p>
        </p:txBody>
      </p:sp>
      <p:sp>
        <p:nvSpPr>
          <p:cNvPr id="13" name="Text 4"/>
          <p:cNvSpPr txBox="1"/>
          <p:nvPr/>
        </p:nvSpPr>
        <p:spPr>
          <a:xfrm>
            <a:off x="322275" y="3425047"/>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Кто он в сцене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Фразы a tall boy, a teacher in a blue jacket и a girl with glasses показывают, что сначала называют человека, а потом добавляют важную деталь.
</a:t>
            </a:r>
            <a:endParaRPr lang="en-US" sz="1003" dirty="0"/>
          </a:p>
        </p:txBody>
      </p:sp>
      <p:sp>
        <p:nvSpPr>
          <p:cNvPr id="14" name="Text 5"/>
          <p:cNvSpPr txBox="1"/>
          <p:nvPr/>
        </p:nvSpPr>
        <p:spPr>
          <a:xfrm>
            <a:off x="3193625" y="3424997"/>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Точный выбор слов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В заданиях нужно различать описание внешности и роли. Учитель, ученик и друг — это не внешность, а место человека в ситуации, поэтому слова должны совпадать с контекстом.
</a:t>
            </a:r>
            <a:endParaRPr lang="en-US" sz="1003" dirty="0"/>
          </a:p>
        </p:txBody>
      </p:sp>
      <p:sp>
        <p:nvSpPr>
          <p:cNvPr id="15" name="Text 6"/>
          <p:cNvSpPr txBox="1"/>
          <p:nvPr/>
        </p:nvSpPr>
        <p:spPr>
          <a:xfrm>
            <a:off x="6065000" y="1686497"/>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Черты характера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Kind, serious, friendly и busy описывают не внешность, а поведение или впечатление от человека. Это важно, чтобы не путать видимые признаки и характер.
</a:t>
            </a:r>
            <a:endParaRPr lang="en-US" sz="1003"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805500" y="2048501"/>
            <a:ext cx="5158500" cy="215294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9400" y="322002"/>
            <a:ext cx="5253300" cy="8568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Самые частые слова в теме людей и мест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7</a:t>
            </a:r>
            <a:endParaRPr lang="en-US" sz="700" dirty="0"/>
          </a:p>
        </p:txBody>
      </p:sp>
      <p:sp>
        <p:nvSpPr>
          <p:cNvPr id="9" name="Text 2"/>
          <p:cNvSpPr txBox="1"/>
          <p:nvPr/>
        </p:nvSpPr>
        <p:spPr>
          <a:xfrm>
            <a:off x="180000" y="2318775"/>
            <a:ext cx="3176700" cy="8694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Диаграмма показывает, какие слова чаще всего нужны для простых вопросов и описаний в этой теме.
</a:t>
            </a:r>
            <a:endParaRPr lang="en-US" sz="900" dirty="0"/>
          </a:p>
        </p:txBody>
      </p:sp>
      <p:sp>
        <p:nvSpPr>
          <p:cNvPr id="10" name="Text 3"/>
          <p:cNvSpPr txBox="1"/>
          <p:nvPr/>
        </p:nvSpPr>
        <p:spPr>
          <a:xfrm>
            <a:off x="180000" y="3332972"/>
            <a:ext cx="3176700" cy="8694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На первом плане — общие и школьные слова: они чаще всего встречаются в коротких диалогах и заданиях.
</a:t>
            </a:r>
            <a:endParaRPr lang="en-US" sz="900" dirty="0"/>
          </a:p>
        </p:txBody>
      </p:sp>
      <p:sp>
        <p:nvSpPr>
          <p:cNvPr id="11" name="Text 4"/>
          <p:cNvSpPr txBox="1"/>
          <p:nvPr/>
        </p:nvSpPr>
        <p:spPr>
          <a:xfrm>
            <a:off x="3874550" y="4265275"/>
            <a:ext cx="3176700" cy="150900"/>
          </a:xfrm>
          <a:prstGeom prst="rect">
            <a:avLst/>
          </a:prstGeom>
          <a:noFill/>
          <a:ln/>
        </p:spPr>
        <p:txBody>
          <a:bodyPr wrap="square" lIns="0" tIns="0" rIns="0" bIns="0" rtlCol="0" anchor="ctr"/>
          <a:lstStyle/>
          <a:p>
            <a:pPr algn="l" indent="0" marL="0">
              <a:lnSpc>
                <a:spcPct val="115000"/>
              </a:lnSpc>
              <a:buNone/>
            </a:pPr>
            <a:r>
              <a:rPr lang="en-US" sz="622" dirty="0">
                <a:solidFill>
                  <a:srgbClr val="FFFFFF"/>
                </a:solidFill>
                <a:latin typeface="Arial" pitchFamily="34" charset="0"/>
                <a:ea typeface="Arial" pitchFamily="34" charset="-122"/>
                <a:cs typeface="Arial" pitchFamily="34" charset="-120"/>
              </a:rPr>
              <a:t>Учебная лексика раздела «Who is there?»; условное распределение для наглядности.
</a:t>
            </a:r>
            <a:endParaRPr lang="en-US" sz="622"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83568" y="1506425"/>
            <a:ext cx="8776864" cy="3046200"/>
          </a:xfrm>
          <a:prstGeom prst="rect">
            <a:avLst/>
          </a:prstGeom>
        </p:spPr>
      </p:pic>
      <p:sp>
        <p:nvSpPr>
          <p:cNvPr id="6" name="Text 0"/>
          <p:cNvSpPr txBox="1"/>
          <p:nvPr/>
        </p:nvSpPr>
        <p:spPr>
          <a:xfrm>
            <a:off x="300150" y="307575"/>
            <a:ext cx="8543700" cy="5421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Как определить, кто находится в ситуации
</a:t>
            </a:r>
            <a:endParaRPr lang="en-US" sz="2223" dirty="0"/>
          </a:p>
        </p:txBody>
      </p:sp>
      <p:sp>
        <p:nvSpPr>
          <p:cNvPr id="7"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8</a:t>
            </a:r>
            <a:endParaRPr lang="en-US" sz="700" dirty="0"/>
          </a:p>
        </p:txBody>
      </p:sp>
      <p:sp>
        <p:nvSpPr>
          <p:cNvPr id="8" name="Text 2"/>
          <p:cNvSpPr txBox="1"/>
          <p:nvPr/>
        </p:nvSpPr>
        <p:spPr>
          <a:xfrm>
            <a:off x="300150" y="907000"/>
            <a:ext cx="8543700" cy="354000"/>
          </a:xfrm>
          <a:prstGeom prst="rect">
            <a:avLst/>
          </a:prstGeom>
          <a:noFill/>
          <a:ln/>
        </p:spPr>
        <p:txBody>
          <a:bodyPr wrap="square" lIns="0" tIns="0" rIns="0" bIns="0" rtlCol="0" anchor="t"/>
          <a:lstStyle/>
          <a:p>
            <a:pPr algn="l" indent="0" marL="0">
              <a:lnSpc>
                <a:spcPct val="100000"/>
              </a:lnSpc>
              <a:buNone/>
            </a:pPr>
            <a:r>
              <a:rPr lang="en-US" sz="1123" dirty="0">
                <a:solidFill>
                  <a:srgbClr val="FFFFFF"/>
                </a:solidFill>
                <a:latin typeface="Arial" pitchFamily="34" charset="0"/>
                <a:ea typeface="Arial" pitchFamily="34" charset="-122"/>
                <a:cs typeface="Arial" pitchFamily="34" charset="-120"/>
              </a:rPr>
              <a:t>Последовательность для ответа на вопрос по картинке, диалогу или короткому тексту.
</a:t>
            </a:r>
            <a:endParaRPr lang="en-US" sz="1123"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9</a:t>
            </a:r>
            <a:endParaRPr lang="en-US" sz="700" dirty="0"/>
          </a:p>
        </p:txBody>
      </p:sp>
      <p:sp>
        <p:nvSpPr>
          <p:cNvPr id="10" name="Text 1"/>
          <p:cNvSpPr txBox="1"/>
          <p:nvPr/>
        </p:nvSpPr>
        <p:spPr>
          <a:xfrm>
            <a:off x="180000" y="1800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Вопросительные слова who и whose
</a:t>
            </a:r>
            <a:endParaRPr lang="en-US" sz="2223" dirty="0"/>
          </a:p>
        </p:txBody>
      </p:sp>
      <p:sp>
        <p:nvSpPr>
          <p:cNvPr id="11" name="Text 2"/>
          <p:cNvSpPr txBox="1"/>
          <p:nvPr/>
        </p:nvSpPr>
        <p:spPr>
          <a:xfrm>
            <a:off x="323725" y="1747050"/>
            <a:ext cx="3773100" cy="7365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Who о человеке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Who используется, когда спрашивают, кто именно находится в месте или участвует в событии. Эта форма помогает назвать человека или людей в диалоге, на фотографии и в описании сцены.
</a:t>
            </a:r>
            <a:endParaRPr lang="en-US" sz="1000" dirty="0"/>
          </a:p>
        </p:txBody>
      </p:sp>
      <p:sp>
        <p:nvSpPr>
          <p:cNvPr id="12" name="Text 3"/>
          <p:cNvSpPr txBox="1"/>
          <p:nvPr/>
        </p:nvSpPr>
        <p:spPr>
          <a:xfrm>
            <a:off x="323725" y="2573683"/>
            <a:ext cx="3773100" cy="7365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Who как подлежащее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Во многих школьных примерах who стоит в начале вопроса и выполняет роль подлежащего: Who is here? Who are they? Такая конструкция встречается чаще всего.
</a:t>
            </a:r>
            <a:endParaRPr lang="en-US" sz="1000" dirty="0"/>
          </a:p>
        </p:txBody>
      </p:sp>
      <p:sp>
        <p:nvSpPr>
          <p:cNvPr id="13" name="Text 4"/>
          <p:cNvSpPr txBox="1"/>
          <p:nvPr/>
        </p:nvSpPr>
        <p:spPr>
          <a:xfrm>
            <a:off x="323725" y="3400316"/>
            <a:ext cx="3773100" cy="7365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Whose о принадлежности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Whose спрашивает, кому принадлежит предмет: Whose book is this? Whose bag is on the desk? Это слово особенно полезно в классе и дома.
</a:t>
            </a:r>
            <a:endParaRPr lang="en-US" sz="1000" dirty="0"/>
          </a:p>
        </p:txBody>
      </p:sp>
      <p:sp>
        <p:nvSpPr>
          <p:cNvPr id="14" name="Text 5"/>
          <p:cNvSpPr txBox="1"/>
          <p:nvPr/>
        </p:nvSpPr>
        <p:spPr>
          <a:xfrm>
            <a:off x="323725" y="4226950"/>
            <a:ext cx="3773100" cy="7365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Как не путать формы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8 классе достаточно запомнить: who — о человеке, whose — о принадлежности. В более формальной речи встречается whom, но в школьных заданиях обычно нужен именно who.
</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410150" y="1574"/>
            <a:ext cx="5733900" cy="514035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Люди дома и в семье
</a:t>
            </a:r>
            <a:endParaRPr lang="en-US" sz="2223" dirty="0"/>
          </a:p>
        </p:txBody>
      </p:sp>
      <p:sp>
        <p:nvSpPr>
          <p:cNvPr id="11"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10</a:t>
            </a:r>
            <a:endParaRPr lang="en-US" sz="700" dirty="0"/>
          </a:p>
        </p:txBody>
      </p:sp>
      <p:sp>
        <p:nvSpPr>
          <p:cNvPr id="12" name="Text 2"/>
          <p:cNvSpPr txBox="1"/>
          <p:nvPr/>
        </p:nvSpPr>
        <p:spPr>
          <a:xfrm>
            <a:off x="261000" y="1619622"/>
            <a:ext cx="4227900" cy="538500"/>
          </a:xfrm>
          <a:prstGeom prst="rect">
            <a:avLst/>
          </a:prstGeom>
          <a:noFill/>
          <a:ln/>
        </p:spPr>
        <p:txBody>
          <a:bodyPr wrap="square" lIns="0" tIns="0" rIns="0" bIns="0" rtlCol="0" anchor="ctr"/>
          <a:lstStyle/>
          <a:p>
            <a:pPr algn="l" indent="0" marL="0">
              <a:lnSpc>
                <a:spcPct val="115000"/>
              </a:lnSpc>
              <a:buNone/>
            </a:pPr>
            <a:r>
              <a:rPr lang="en-US" sz="881" b="1" dirty="0">
                <a:solidFill>
                  <a:srgbClr val="FFFFFF"/>
                </a:solidFill>
                <a:latin typeface="Arial" pitchFamily="34" charset="0"/>
                <a:ea typeface="Arial" pitchFamily="34" charset="-122"/>
                <a:cs typeface="Arial" pitchFamily="34" charset="-120"/>
              </a:rPr>
              <a:t>Кто живёт дома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1" dirty="0">
                <a:solidFill>
                  <a:srgbClr val="FFFFFF"/>
                </a:solidFill>
                <a:latin typeface="Arial" pitchFamily="34" charset="0"/>
                <a:ea typeface="Arial" pitchFamily="34" charset="-122"/>
                <a:cs typeface="Arial" pitchFamily="34" charset="-120"/>
              </a:rPr>
              <a:t>Father, mother, brother, sister, grandparents, aunt, uncle и cousin помогают назвать членов семьи. Эти слова особенно нужны, когда нужно описать, кто находится в доме и как люди связаны между собой.
</a:t>
            </a:r>
            <a:endParaRPr lang="en-US" sz="881" dirty="0"/>
          </a:p>
        </p:txBody>
      </p:sp>
      <p:sp>
        <p:nvSpPr>
          <p:cNvPr id="13" name="Text 3"/>
          <p:cNvSpPr txBox="1"/>
          <p:nvPr/>
        </p:nvSpPr>
        <p:spPr>
          <a:xfrm>
            <a:off x="261000" y="2308226"/>
            <a:ext cx="4227900" cy="538500"/>
          </a:xfrm>
          <a:prstGeom prst="rect">
            <a:avLst/>
          </a:prstGeom>
          <a:noFill/>
          <a:ln/>
        </p:spPr>
        <p:txBody>
          <a:bodyPr wrap="square" lIns="0" tIns="0" rIns="0" bIns="0" rtlCol="0" anchor="ctr"/>
          <a:lstStyle/>
          <a:p>
            <a:pPr algn="l" indent="0" marL="0">
              <a:lnSpc>
                <a:spcPct val="115000"/>
              </a:lnSpc>
              <a:buNone/>
            </a:pPr>
            <a:r>
              <a:rPr lang="en-US" sz="881" b="1" dirty="0">
                <a:solidFill>
                  <a:srgbClr val="FFFFFF"/>
                </a:solidFill>
                <a:latin typeface="Arial" pitchFamily="34" charset="0"/>
                <a:ea typeface="Arial" pitchFamily="34" charset="-122"/>
                <a:cs typeface="Arial" pitchFamily="34" charset="-120"/>
              </a:rPr>
              <a:t>Семья и гости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1" dirty="0">
                <a:solidFill>
                  <a:srgbClr val="FFFFFF"/>
                </a:solidFill>
                <a:latin typeface="Arial" pitchFamily="34" charset="0"/>
                <a:ea typeface="Arial" pitchFamily="34" charset="-122"/>
                <a:cs typeface="Arial" pitchFamily="34" charset="-120"/>
              </a:rPr>
              <a:t>Не все люди в доме обязательно родственники: рядом могут быть friend, guest or neighbour. Поэтому важно понимать контекст и не называть всех одним и тем же словом family.
</a:t>
            </a:r>
            <a:endParaRPr lang="en-US" sz="881" dirty="0"/>
          </a:p>
        </p:txBody>
      </p:sp>
      <p:sp>
        <p:nvSpPr>
          <p:cNvPr id="14" name="Text 4"/>
          <p:cNvSpPr txBox="1"/>
          <p:nvPr/>
        </p:nvSpPr>
        <p:spPr>
          <a:xfrm>
            <a:off x="258450" y="2996828"/>
            <a:ext cx="4227900" cy="538500"/>
          </a:xfrm>
          <a:prstGeom prst="rect">
            <a:avLst/>
          </a:prstGeom>
          <a:noFill/>
          <a:ln/>
        </p:spPr>
        <p:txBody>
          <a:bodyPr wrap="square" lIns="0" tIns="0" rIns="0" bIns="0" rtlCol="0" anchor="ctr"/>
          <a:lstStyle/>
          <a:p>
            <a:pPr algn="l" indent="0" marL="0">
              <a:lnSpc>
                <a:spcPct val="115000"/>
              </a:lnSpc>
              <a:buNone/>
            </a:pPr>
            <a:r>
              <a:rPr lang="en-US" sz="881" b="1" dirty="0">
                <a:solidFill>
                  <a:srgbClr val="FFFFFF"/>
                </a:solidFill>
                <a:latin typeface="Arial" pitchFamily="34" charset="0"/>
                <a:ea typeface="Arial" pitchFamily="34" charset="-122"/>
                <a:cs typeface="Arial" pitchFamily="34" charset="-120"/>
              </a:rPr>
              <a:t>Типичная домашняя сцена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1" dirty="0">
                <a:solidFill>
                  <a:srgbClr val="FFFFFF"/>
                </a:solidFill>
                <a:latin typeface="Arial" pitchFamily="34" charset="0"/>
                <a:ea typeface="Arial" pitchFamily="34" charset="-122"/>
                <a:cs typeface="Arial" pitchFamily="34" charset="-120"/>
              </a:rPr>
              <a:t>Кухня, гостиная, ужин и домашние дела создают знакомую обстановку. В таких сценах легко использовать this is, these are, is there и are there, чтобы описать людей и предметы.
</a:t>
            </a:r>
            <a:endParaRPr lang="en-US" sz="881" dirty="0"/>
          </a:p>
        </p:txBody>
      </p:sp>
      <p:sp>
        <p:nvSpPr>
          <p:cNvPr id="15" name="Text 5"/>
          <p:cNvSpPr txBox="1"/>
          <p:nvPr/>
        </p:nvSpPr>
        <p:spPr>
          <a:xfrm>
            <a:off x="258450" y="3685419"/>
            <a:ext cx="4227900" cy="538500"/>
          </a:xfrm>
          <a:prstGeom prst="rect">
            <a:avLst/>
          </a:prstGeom>
          <a:noFill/>
          <a:ln/>
        </p:spPr>
        <p:txBody>
          <a:bodyPr wrap="square" lIns="0" tIns="0" rIns="0" bIns="0" rtlCol="0" anchor="ctr"/>
          <a:lstStyle/>
          <a:p>
            <a:pPr algn="l" indent="0" marL="0">
              <a:lnSpc>
                <a:spcPct val="115000"/>
              </a:lnSpc>
              <a:buNone/>
            </a:pPr>
            <a:r>
              <a:rPr lang="en-US" sz="917" b="1" dirty="0">
                <a:solidFill>
                  <a:srgbClr val="FFFFFF"/>
                </a:solidFill>
                <a:latin typeface="Arial" pitchFamily="34" charset="0"/>
                <a:ea typeface="Arial" pitchFamily="34" charset="-122"/>
                <a:cs typeface="Arial" pitchFamily="34" charset="-120"/>
              </a:rPr>
              <a:t>Единственное и множественное число
</a:t>
            </a:r>
            <a:pPr algn="l" indent="0" marL="0">
              <a:lnSpc>
                <a:spcPct val="115000"/>
              </a:lnSpc>
              <a:buNone/>
            </a:pPr>
            <a:r>
              <a:rPr lang="en-US" sz="41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34" dirty="0">
                <a:solidFill>
                  <a:srgbClr val="FFFFFF"/>
                </a:solidFill>
                <a:latin typeface="Arial" pitchFamily="34" charset="0"/>
                <a:ea typeface="Arial" pitchFamily="34" charset="-122"/>
                <a:cs typeface="Arial" pitchFamily="34" charset="-120"/>
              </a:rPr>
              <a:t>Если речь идёт об одном человеке, говорят This is my mother. Если людей несколько, используют These are my grandparents. Форма слова должна совпадать с числом.
</a:t>
            </a:r>
            <a:endParaRPr lang="en-US" sz="917" dirty="0"/>
          </a:p>
        </p:txBody>
      </p:sp>
      <p:sp>
        <p:nvSpPr>
          <p:cNvPr id="16" name="Text 6"/>
          <p:cNvSpPr txBox="1"/>
          <p:nvPr/>
        </p:nvSpPr>
        <p:spPr>
          <a:xfrm>
            <a:off x="258450" y="4374020"/>
            <a:ext cx="4227900" cy="538500"/>
          </a:xfrm>
          <a:prstGeom prst="rect">
            <a:avLst/>
          </a:prstGeom>
          <a:noFill/>
          <a:ln/>
        </p:spPr>
        <p:txBody>
          <a:bodyPr wrap="square" lIns="0" tIns="0" rIns="0" bIns="0" rtlCol="0" anchor="ctr"/>
          <a:lstStyle/>
          <a:p>
            <a:pPr algn="l" indent="0" marL="0">
              <a:lnSpc>
                <a:spcPct val="115000"/>
              </a:lnSpc>
              <a:buNone/>
            </a:pPr>
            <a:r>
              <a:rPr lang="en-US" sz="907" b="1" dirty="0">
                <a:solidFill>
                  <a:srgbClr val="FFFFFF"/>
                </a:solidFill>
                <a:latin typeface="Arial" pitchFamily="34" charset="0"/>
                <a:ea typeface="Arial" pitchFamily="34" charset="-122"/>
                <a:cs typeface="Arial" pitchFamily="34" charset="-120"/>
              </a:rPr>
              <a:t>Что важно заметить
</a:t>
            </a:r>
            <a:pPr algn="l" indent="0" marL="0">
              <a:lnSpc>
                <a:spcPct val="115000"/>
              </a:lnSpc>
              <a:buNone/>
            </a:pPr>
            <a:r>
              <a:rPr lang="en-US" sz="41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24" dirty="0">
                <a:solidFill>
                  <a:srgbClr val="FFFFFF"/>
                </a:solidFill>
                <a:latin typeface="Arial" pitchFamily="34" charset="0"/>
                <a:ea typeface="Arial" pitchFamily="34" charset="-122"/>
                <a:cs typeface="Arial" pitchFamily="34" charset="-120"/>
              </a:rPr>
              <a:t>Домашние сцены учат не только словам о родстве, но и точности описания. Чем яснее названы люди, тем легче понять короткий текст, диалог или подпись к картинке.
</a:t>
            </a:r>
            <a:endParaRPr lang="en-US" sz="907"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593469" y="1318200"/>
            <a:ext cx="7957063" cy="22467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22688" y="297521"/>
            <a:ext cx="6277800" cy="7089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Единственное и множественное число в вопросах о людях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11</a:t>
            </a:r>
            <a:endParaRPr lang="en-US" sz="700" dirty="0"/>
          </a:p>
        </p:txBody>
      </p:sp>
      <p:sp>
        <p:nvSpPr>
          <p:cNvPr id="9" name="Text 2"/>
          <p:cNvSpPr txBox="1"/>
          <p:nvPr/>
        </p:nvSpPr>
        <p:spPr>
          <a:xfrm>
            <a:off x="180000" y="4094100"/>
            <a:ext cx="3176700" cy="869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Таблица помогает увидеть, как форма вопроса и ответов меняется в зависимости от числа людей в ситуации.
</a:t>
            </a:r>
            <a:endParaRPr lang="en-US" sz="1000" dirty="0"/>
          </a:p>
        </p:txBody>
      </p:sp>
      <p:sp>
        <p:nvSpPr>
          <p:cNvPr id="10" name="Text 3"/>
          <p:cNvSpPr txBox="1"/>
          <p:nvPr/>
        </p:nvSpPr>
        <p:spPr>
          <a:xfrm>
            <a:off x="3463900" y="4094097"/>
            <a:ext cx="3176700" cy="869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Форма глагола и указательного слова зависит от числа: для одного человека используются is и this, для нескольких — are и these.
</a:t>
            </a:r>
            <a:endParaRPr lang="en-US" sz="1000" dirty="0"/>
          </a:p>
        </p:txBody>
      </p:sp>
      <p:sp>
        <p:nvSpPr>
          <p:cNvPr id="11" name="Text 4"/>
          <p:cNvSpPr txBox="1"/>
          <p:nvPr/>
        </p:nvSpPr>
        <p:spPr>
          <a:xfrm>
            <a:off x="180000" y="3633750"/>
            <a:ext cx="3176700" cy="150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Учебный материал раздела 3 «Who is there?»
</a:t>
            </a:r>
            <a:endParaRPr lang="en-US" sz="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56503" y="1836742"/>
            <a:ext cx="296887" cy="3393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277722" y="3151554"/>
            <a:ext cx="254475" cy="3393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3179859" y="1867672"/>
            <a:ext cx="346800" cy="27744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0" y="0"/>
            <a:ext cx="9144000" cy="5143500"/>
          </a:xfrm>
          <a:prstGeom prst="rect">
            <a:avLst/>
          </a:prstGeom>
        </p:spPr>
      </p:pic>
      <p:pic>
        <p:nvPicPr>
          <p:cNvPr id="15" name="Image 13" descr="preencoded.png">    </p:cNvPr>
          <p:cNvPicPr>
            <a:picLocks noChangeAspect="1"/>
          </p:cNvPicPr>
          <p:nvPr/>
        </p:nvPicPr>
        <p:blipFill>
          <a:blip r:embed="rId14"/>
          <a:stretch>
            <a:fillRect/>
          </a:stretch>
        </p:blipFill>
        <p:spPr>
          <a:xfrm>
            <a:off x="3179859" y="3182484"/>
            <a:ext cx="346800" cy="277440"/>
          </a:xfrm>
          <a:prstGeom prst="rect">
            <a:avLst/>
          </a:prstGeom>
        </p:spPr>
      </p:pic>
      <p:pic>
        <p:nvPicPr>
          <p:cNvPr id="16" name="Image 14" descr="preencoded.png">    </p:cNvPr>
          <p:cNvPicPr>
            <a:picLocks noChangeAspect="1"/>
          </p:cNvPicPr>
          <p:nvPr/>
        </p:nvPicPr>
        <p:blipFill>
          <a:blip r:embed="rId15"/>
          <a:stretch>
            <a:fillRect/>
          </a:stretch>
        </p:blipFill>
        <p:spPr>
          <a:xfrm>
            <a:off x="0" y="0"/>
            <a:ext cx="9144000" cy="5143500"/>
          </a:xfrm>
          <a:prstGeom prst="rect">
            <a:avLst/>
          </a:prstGeom>
        </p:spPr>
      </p:pic>
      <p:pic>
        <p:nvPicPr>
          <p:cNvPr id="17" name="Image 15" descr="preencoded.png">    </p:cNvPr>
          <p:cNvPicPr>
            <a:picLocks noChangeAspect="1"/>
          </p:cNvPicPr>
          <p:nvPr/>
        </p:nvPicPr>
        <p:blipFill>
          <a:blip r:embed="rId16"/>
          <a:stretch>
            <a:fillRect/>
          </a:stretch>
        </p:blipFill>
        <p:spPr>
          <a:xfrm>
            <a:off x="0" y="0"/>
            <a:ext cx="9144000" cy="5143500"/>
          </a:xfrm>
          <a:prstGeom prst="rect">
            <a:avLst/>
          </a:prstGeom>
        </p:spPr>
      </p:pic>
      <p:pic>
        <p:nvPicPr>
          <p:cNvPr id="18" name="Image 16" descr="preencoded.png">    </p:cNvPr>
          <p:cNvPicPr>
            <a:picLocks noChangeAspect="1"/>
          </p:cNvPicPr>
          <p:nvPr/>
        </p:nvPicPr>
        <p:blipFill>
          <a:blip r:embed="rId17"/>
          <a:stretch>
            <a:fillRect/>
          </a:stretch>
        </p:blipFill>
        <p:spPr>
          <a:xfrm>
            <a:off x="6128172" y="1867672"/>
            <a:ext cx="346800" cy="277440"/>
          </a:xfrm>
          <a:prstGeom prst="rect">
            <a:avLst/>
          </a:prstGeom>
        </p:spPr>
      </p:pic>
      <p:pic>
        <p:nvPicPr>
          <p:cNvPr id="19" name="Image 17" descr="preencoded.png">    </p:cNvPr>
          <p:cNvPicPr>
            <a:picLocks noChangeAspect="1"/>
          </p:cNvPicPr>
          <p:nvPr/>
        </p:nvPicPr>
        <p:blipFill>
          <a:blip r:embed="rId18"/>
          <a:stretch>
            <a:fillRect/>
          </a:stretch>
        </p:blipFill>
        <p:spPr>
          <a:xfrm>
            <a:off x="0" y="0"/>
            <a:ext cx="9144000" cy="5143500"/>
          </a:xfrm>
          <a:prstGeom prst="rect">
            <a:avLst/>
          </a:prstGeom>
        </p:spPr>
      </p:pic>
      <p:sp>
        <p:nvSpPr>
          <p:cNvPr id="20" name="Text 0"/>
          <p:cNvSpPr txBox="1"/>
          <p:nvPr/>
        </p:nvSpPr>
        <p:spPr>
          <a:xfrm>
            <a:off x="180000" y="247500"/>
            <a:ext cx="8784000" cy="669000"/>
          </a:xfrm>
          <a:prstGeom prst="rect">
            <a:avLst/>
          </a:prstGeom>
          <a:noFill/>
          <a:ln/>
        </p:spPr>
        <p:txBody>
          <a:bodyPr wrap="square" lIns="0" tIns="0" rIns="0" bIns="0" rtlCol="0" anchor="t"/>
          <a:lstStyle/>
          <a:p>
            <a:pPr algn="l" indent="0" marL="0">
              <a:lnSpc>
                <a:spcPct val="100000"/>
              </a:lnSpc>
              <a:buNone/>
            </a:pPr>
            <a:r>
              <a:rPr lang="en-US" sz="1823" b="1" dirty="0">
                <a:solidFill>
                  <a:srgbClr val="FFFFFF"/>
                </a:solidFill>
                <a:latin typeface="Arial" pitchFamily="34" charset="0"/>
                <a:ea typeface="Arial" pitchFamily="34" charset="-122"/>
                <a:cs typeface="Arial" pitchFamily="34" charset="-120"/>
              </a:rPr>
              <a:t>Ключевые роли людей в школе и на мероприятиях
</a:t>
            </a:r>
            <a:endParaRPr lang="en-US" sz="1823" dirty="0"/>
          </a:p>
        </p:txBody>
      </p:sp>
      <p:sp>
        <p:nvSpPr>
          <p:cNvPr id="21"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12</a:t>
            </a:r>
            <a:endParaRPr lang="en-US" sz="700" dirty="0"/>
          </a:p>
        </p:txBody>
      </p:sp>
      <p:sp>
        <p:nvSpPr>
          <p:cNvPr id="22" name="Text 2"/>
          <p:cNvSpPr txBox="1"/>
          <p:nvPr/>
        </p:nvSpPr>
        <p:spPr>
          <a:xfrm>
            <a:off x="727678" y="1878575"/>
            <a:ext cx="2148900" cy="948600"/>
          </a:xfrm>
          <a:prstGeom prst="rect">
            <a:avLst/>
          </a:prstGeom>
          <a:noFill/>
          <a:ln/>
        </p:spPr>
        <p:txBody>
          <a:bodyPr wrap="square" lIns="0" tIns="0" rIns="0" bIns="0" rtlCol="0" anchor="t"/>
          <a:lstStyle/>
          <a:p>
            <a:pPr algn="l" indent="0" marL="0">
              <a:lnSpc>
                <a:spcPct val="115000"/>
              </a:lnSpc>
              <a:buNone/>
            </a:pPr>
            <a:r>
              <a:rPr lang="en-US" sz="945" b="1" dirty="0">
                <a:solidFill>
                  <a:srgbClr val="FFFFFF"/>
                </a:solidFill>
                <a:latin typeface="Arial" pitchFamily="34" charset="0"/>
                <a:ea typeface="Arial" pitchFamily="34" charset="-122"/>
                <a:cs typeface="Arial" pitchFamily="34" charset="-120"/>
              </a:rPr>
              <a:t>Ученик
</a:t>
            </a:r>
            <a:pPr algn="l" indent="0" marL="0">
              <a:lnSpc>
                <a:spcPct val="115000"/>
              </a:lnSpc>
              <a:buNone/>
            </a:pPr>
            <a:r>
              <a:rPr lang="en-US" sz="56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51" dirty="0">
                <a:solidFill>
                  <a:srgbClr val="FFFFFF"/>
                </a:solidFill>
                <a:latin typeface="Arial" pitchFamily="34" charset="0"/>
                <a:ea typeface="Arial" pitchFamily="34" charset="-122"/>
                <a:cs typeface="Arial" pitchFamily="34" charset="-120"/>
              </a:rPr>
              <a:t>Student — это участник обучения: он читает, пишет, отвечает на вопросы и выполняет задания. В разных сценах ученик может быть не только слушателем, но и выступающим или помощником.
</a:t>
            </a:r>
            <a:endParaRPr lang="en-US" sz="945" dirty="0"/>
          </a:p>
        </p:txBody>
      </p:sp>
      <p:sp>
        <p:nvSpPr>
          <p:cNvPr id="23" name="Text 3"/>
          <p:cNvSpPr txBox="1"/>
          <p:nvPr/>
        </p:nvSpPr>
        <p:spPr>
          <a:xfrm>
            <a:off x="727705" y="3193398"/>
            <a:ext cx="2148900" cy="9486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Выступающий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Performers и presenters находятся в центре внимания: они поют, читают текст, объявляют программу или представляют проект. По их действиям легко понять, что происходит в сцене.
</a:t>
            </a:r>
            <a:endParaRPr lang="en-US" sz="1000" dirty="0"/>
          </a:p>
        </p:txBody>
      </p:sp>
      <p:sp>
        <p:nvSpPr>
          <p:cNvPr id="24" name="Text 4"/>
          <p:cNvSpPr txBox="1"/>
          <p:nvPr/>
        </p:nvSpPr>
        <p:spPr>
          <a:xfrm>
            <a:off x="3675990" y="1878597"/>
            <a:ext cx="2149200" cy="9486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Учитель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Teacher объясняет материал, задаёт вопросы и направляет работу класса. На уроке он помогает понять, кто находится в комнате и какие роли у людей в конкретной ситуации.
</a:t>
            </a:r>
            <a:endParaRPr lang="en-US" sz="1000" dirty="0"/>
          </a:p>
        </p:txBody>
      </p:sp>
      <p:sp>
        <p:nvSpPr>
          <p:cNvPr id="25" name="Text 5"/>
          <p:cNvSpPr txBox="1"/>
          <p:nvPr/>
        </p:nvSpPr>
        <p:spPr>
          <a:xfrm>
            <a:off x="3675990" y="3193403"/>
            <a:ext cx="2149200" cy="948600"/>
          </a:xfrm>
          <a:prstGeom prst="rect">
            <a:avLst/>
          </a:prstGeom>
          <a:noFill/>
          <a:ln/>
        </p:spPr>
        <p:txBody>
          <a:bodyPr wrap="square" lIns="0" tIns="0" rIns="0" bIns="0" rtlCol="0" anchor="t"/>
          <a:lstStyle/>
          <a:p>
            <a:pPr algn="l" indent="0" marL="0">
              <a:lnSpc>
                <a:spcPct val="115000"/>
              </a:lnSpc>
              <a:buNone/>
            </a:pPr>
            <a:r>
              <a:rPr lang="en-US" sz="928" b="1" dirty="0">
                <a:solidFill>
                  <a:srgbClr val="FFFFFF"/>
                </a:solidFill>
                <a:latin typeface="Arial" pitchFamily="34" charset="0"/>
                <a:ea typeface="Arial" pitchFamily="34" charset="-122"/>
                <a:cs typeface="Arial" pitchFamily="34" charset="-120"/>
              </a:rPr>
              <a:t>Гости и зрители
</a:t>
            </a:r>
            <a:pPr algn="l" indent="0" marL="0">
              <a:lnSpc>
                <a:spcPct val="115000"/>
              </a:lnSpc>
              <a:buNone/>
            </a:pPr>
            <a:r>
              <a:rPr lang="en-US" sz="55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35" dirty="0">
                <a:solidFill>
                  <a:srgbClr val="FFFFFF"/>
                </a:solidFill>
                <a:latin typeface="Arial" pitchFamily="34" charset="0"/>
                <a:ea typeface="Arial" pitchFamily="34" charset="-122"/>
                <a:cs typeface="Arial" pitchFamily="34" charset="-120"/>
              </a:rPr>
              <a:t>Guests and spectators приходят посмотреть, поддержать участников и наблюдать за событием. Эти слова помогают точно описать школьный праздник, концерт или соревнование без лишних слов.
</a:t>
            </a:r>
            <a:endParaRPr lang="en-US" sz="928" dirty="0"/>
          </a:p>
        </p:txBody>
      </p:sp>
      <p:sp>
        <p:nvSpPr>
          <p:cNvPr id="26" name="Text 6"/>
          <p:cNvSpPr txBox="1"/>
          <p:nvPr/>
        </p:nvSpPr>
        <p:spPr>
          <a:xfrm>
            <a:off x="6624303" y="1878597"/>
            <a:ext cx="2149200" cy="948600"/>
          </a:xfrm>
          <a:prstGeom prst="rect">
            <a:avLst/>
          </a:prstGeom>
          <a:noFill/>
          <a:ln/>
        </p:spPr>
        <p:txBody>
          <a:bodyPr wrap="square" lIns="0" tIns="0" rIns="0" bIns="0" rtlCol="0" anchor="t"/>
          <a:lstStyle/>
          <a:p>
            <a:pPr algn="l" indent="0" marL="0">
              <a:lnSpc>
                <a:spcPct val="115000"/>
              </a:lnSpc>
              <a:buNone/>
            </a:pPr>
            <a:r>
              <a:rPr lang="en-US" sz="951" b="1" dirty="0">
                <a:solidFill>
                  <a:srgbClr val="FFFFFF"/>
                </a:solidFill>
                <a:latin typeface="Arial" pitchFamily="34" charset="0"/>
                <a:ea typeface="Arial" pitchFamily="34" charset="-122"/>
                <a:cs typeface="Arial" pitchFamily="34" charset="-120"/>
              </a:rPr>
              <a:t>Организатор и помощник
</a:t>
            </a:r>
            <a:pPr algn="l" indent="0" marL="0">
              <a:lnSpc>
                <a:spcPct val="115000"/>
              </a:lnSpc>
              <a:buNone/>
            </a:pPr>
            <a:r>
              <a:rPr lang="en-US" sz="57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56" dirty="0">
                <a:solidFill>
                  <a:srgbClr val="FFFFFF"/>
                </a:solidFill>
                <a:latin typeface="Arial" pitchFamily="34" charset="0"/>
                <a:ea typeface="Arial" pitchFamily="34" charset="-122"/>
                <a:cs typeface="Arial" pitchFamily="34" charset="-120"/>
              </a:rPr>
              <a:t>Organizers and helpers следят за порядком, раздают материалы, встречают гостей и поддерживают участников. Их роль особенно заметна на праздниках, конкурсах и школьных проектах.
</a:t>
            </a:r>
            <a:endParaRPr lang="en-US" sz="95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805500" y="2048501"/>
            <a:ext cx="5158500" cy="215294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9400" y="322002"/>
            <a:ext cx="5253300" cy="8568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Какие действия чаще связаны с людьми в сцене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13</a:t>
            </a:r>
            <a:endParaRPr lang="en-US" sz="700" dirty="0"/>
          </a:p>
        </p:txBody>
      </p:sp>
      <p:sp>
        <p:nvSpPr>
          <p:cNvPr id="9" name="Text 2"/>
          <p:cNvSpPr txBox="1"/>
          <p:nvPr/>
        </p:nvSpPr>
        <p:spPr>
          <a:xfrm>
            <a:off x="180000" y="2318775"/>
            <a:ext cx="3176700" cy="8694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Лексика действий особенно полезна в описании урока, перемены или праздника, когда важно понять не только кто есть в сцене, но и что он делает.
</a:t>
            </a:r>
            <a:endParaRPr lang="en-US" sz="900" dirty="0"/>
          </a:p>
        </p:txBody>
      </p:sp>
      <p:sp>
        <p:nvSpPr>
          <p:cNvPr id="10" name="Text 3"/>
          <p:cNvSpPr txBox="1"/>
          <p:nvPr/>
        </p:nvSpPr>
        <p:spPr>
          <a:xfrm>
            <a:off x="180000" y="3332972"/>
            <a:ext cx="3176700" cy="8694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Наиболее заметны действия, связанные с уроком и общением: sit, talk, listen и write. Они чаще всего помогают распознать школьную ситуацию.
</a:t>
            </a:r>
            <a:endParaRPr lang="en-US" sz="900" dirty="0"/>
          </a:p>
        </p:txBody>
      </p:sp>
      <p:sp>
        <p:nvSpPr>
          <p:cNvPr id="11" name="Text 4"/>
          <p:cNvSpPr txBox="1"/>
          <p:nvPr/>
        </p:nvSpPr>
        <p:spPr>
          <a:xfrm>
            <a:off x="3874550" y="4265275"/>
            <a:ext cx="3176700" cy="150900"/>
          </a:xfrm>
          <a:prstGeom prst="rect">
            <a:avLst/>
          </a:prstGeom>
          <a:noFill/>
          <a:ln/>
        </p:spPr>
        <p:txBody>
          <a:bodyPr wrap="square" lIns="0" tIns="0" rIns="0" bIns="0" rtlCol="0" anchor="ctr"/>
          <a:lstStyle/>
          <a:p>
            <a:pPr algn="l" indent="0" marL="0">
              <a:lnSpc>
                <a:spcPct val="115000"/>
              </a:lnSpc>
              <a:buNone/>
            </a:pPr>
            <a:r>
              <a:rPr lang="en-US" sz="643" dirty="0">
                <a:solidFill>
                  <a:srgbClr val="FFFFFF"/>
                </a:solidFill>
                <a:latin typeface="Arial" pitchFamily="34" charset="0"/>
                <a:ea typeface="Arial" pitchFamily="34" charset="-122"/>
                <a:cs typeface="Arial" pitchFamily="34" charset="-120"/>
              </a:rPr>
              <a:t>Учебная подборка по теме «Who is there?»; условная частотность для наглядности
</a:t>
            </a:r>
            <a:endParaRPr lang="en-US" sz="643"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Как не перепутать похожие слова
</a:t>
            </a:r>
            <a:endParaRPr lang="en-US" sz="2223" dirty="0"/>
          </a:p>
        </p:txBody>
      </p:sp>
      <p:sp>
        <p:nvSpPr>
          <p:cNvPr id="9"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14</a:t>
            </a:r>
            <a:endParaRPr lang="en-US" sz="700" dirty="0"/>
          </a:p>
        </p:txBody>
      </p:sp>
      <p:sp>
        <p:nvSpPr>
          <p:cNvPr id="10" name="Text 2"/>
          <p:cNvSpPr txBox="1"/>
          <p:nvPr/>
        </p:nvSpPr>
        <p:spPr>
          <a:xfrm>
            <a:off x="322300" y="1686504"/>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Student, pupil, learner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Student — нейтральное слово для учащегося. Pupil чаще употребляется в британском английском о школьнике, а learner подчёркивает сам процесс обучения и внимание к навыку.
</a:t>
            </a:r>
            <a:endParaRPr lang="en-US" sz="1003" dirty="0"/>
          </a:p>
        </p:txBody>
      </p:sp>
      <p:sp>
        <p:nvSpPr>
          <p:cNvPr id="11" name="Text 3"/>
          <p:cNvSpPr txBox="1"/>
          <p:nvPr/>
        </p:nvSpPr>
        <p:spPr>
          <a:xfrm>
            <a:off x="3193656" y="1686485"/>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Friend и classmate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Friend — это друг, с которым есть личные отношения. Classmate — одноклассник или одногруппник, то есть человек из одного класса, даже если вы не друзья.
</a:t>
            </a:r>
            <a:endParaRPr lang="en-US" sz="1003" dirty="0"/>
          </a:p>
        </p:txBody>
      </p:sp>
      <p:sp>
        <p:nvSpPr>
          <p:cNvPr id="12" name="Text 4"/>
          <p:cNvSpPr txBox="1"/>
          <p:nvPr/>
        </p:nvSpPr>
        <p:spPr>
          <a:xfrm>
            <a:off x="322275" y="3425047"/>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Family и relatives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Family обычно означает ближайшую семью: родителей, детей, братьев и сестёр. Relatives — более широкий круг родственников, включая тётю, дядю, двоюродных братьев и сестёр.
</a:t>
            </a:r>
            <a:endParaRPr lang="en-US" sz="1003" dirty="0"/>
          </a:p>
        </p:txBody>
      </p:sp>
      <p:sp>
        <p:nvSpPr>
          <p:cNvPr id="13" name="Text 5"/>
          <p:cNvSpPr txBox="1"/>
          <p:nvPr/>
        </p:nvSpPr>
        <p:spPr>
          <a:xfrm>
            <a:off x="3193625" y="3424997"/>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Точный выбор слова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В заданиях по картинке или диалогу одно неточное слово может изменить смысл ответа. Поэтому важно смотреть на контекст, а не выбирать похожее слово автоматически.
</a:t>
            </a:r>
            <a:endParaRPr lang="en-US" sz="1003"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79966" y="2896660"/>
            <a:ext cx="2811000" cy="1638835"/>
          </a:xfrm>
          <a:prstGeom prst="rect">
            <a:avLst/>
          </a:prstGeom>
        </p:spPr>
      </p:pic>
      <p:pic>
        <p:nvPicPr>
          <p:cNvPr id="6" name="Image 4" descr="preencoded.png">    </p:cNvPr>
          <p:cNvPicPr>
            <a:picLocks noChangeAspect="1"/>
          </p:cNvPicPr>
          <p:nvPr/>
        </p:nvPicPr>
        <p:blipFill>
          <a:blip r:embed="rId5"/>
          <a:stretch>
            <a:fillRect/>
          </a:stretch>
        </p:blipFill>
        <p:spPr>
          <a:xfrm>
            <a:off x="3166478" y="2896660"/>
            <a:ext cx="2811000" cy="1638835"/>
          </a:xfrm>
          <a:prstGeom prst="rect">
            <a:avLst/>
          </a:prstGeom>
        </p:spPr>
      </p:pic>
      <p:pic>
        <p:nvPicPr>
          <p:cNvPr id="7" name="Image 5" descr="preencoded.png">    </p:cNvPr>
          <p:cNvPicPr>
            <a:picLocks noChangeAspect="1"/>
          </p:cNvPicPr>
          <p:nvPr/>
        </p:nvPicPr>
        <p:blipFill>
          <a:blip r:embed="rId6"/>
          <a:stretch>
            <a:fillRect/>
          </a:stretch>
        </p:blipFill>
        <p:spPr>
          <a:xfrm>
            <a:off x="6152965" y="2896660"/>
            <a:ext cx="2811000" cy="1638835"/>
          </a:xfrm>
          <a:prstGeom prst="rect">
            <a:avLst/>
          </a:prstGeom>
        </p:spPr>
      </p:pic>
      <p:sp>
        <p:nvSpPr>
          <p:cNvPr id="8" name="Text 0"/>
          <p:cNvSpPr txBox="1"/>
          <p:nvPr/>
        </p:nvSpPr>
        <p:spPr>
          <a:xfrm>
            <a:off x="180000" y="247500"/>
            <a:ext cx="8784000" cy="669000"/>
          </a:xfrm>
          <a:prstGeom prst="rect">
            <a:avLst/>
          </a:prstGeom>
          <a:noFill/>
          <a:ln/>
        </p:spPr>
        <p:txBody>
          <a:bodyPr wrap="square" lIns="0" tIns="0" rIns="0" bIns="0" rtlCol="0" anchor="t"/>
          <a:lstStyle/>
          <a:p>
            <a:pPr algn="l" indent="0" marL="0">
              <a:lnSpc>
                <a:spcPct val="100000"/>
              </a:lnSpc>
              <a:buNone/>
            </a:pPr>
            <a:r>
              <a:rPr lang="en-US" sz="1823" b="1" dirty="0">
                <a:solidFill>
                  <a:srgbClr val="FFFFFF"/>
                </a:solidFill>
                <a:latin typeface="Arial" pitchFamily="34" charset="0"/>
                <a:ea typeface="Arial" pitchFamily="34" charset="-122"/>
                <a:cs typeface="Arial" pitchFamily="34" charset="-120"/>
              </a:rPr>
              <a:t>Три истории о школьном празднике
</a:t>
            </a:r>
            <a:endParaRPr lang="en-US" sz="1823" dirty="0"/>
          </a:p>
        </p:txBody>
      </p:sp>
      <p:sp>
        <p:nvSpPr>
          <p:cNvPr id="9"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15</a:t>
            </a:r>
            <a:endParaRPr lang="en-US" sz="700" dirty="0"/>
          </a:p>
        </p:txBody>
      </p:sp>
      <p:sp>
        <p:nvSpPr>
          <p:cNvPr id="10" name="Text 2"/>
          <p:cNvSpPr txBox="1"/>
          <p:nvPr/>
        </p:nvSpPr>
        <p:spPr>
          <a:xfrm>
            <a:off x="179950" y="1668713"/>
            <a:ext cx="2495100" cy="1108800"/>
          </a:xfrm>
          <a:prstGeom prst="rect">
            <a:avLst/>
          </a:prstGeom>
          <a:noFill/>
          <a:ln/>
        </p:spPr>
        <p:txBody>
          <a:bodyPr wrap="square" lIns="0" tIns="0" rIns="0" bIns="0" rtlCol="0" anchor="b"/>
          <a:lstStyle/>
          <a:p>
            <a:pPr algn="l" indent="0" marL="0">
              <a:lnSpc>
                <a:spcPct val="115000"/>
              </a:lnSpc>
              <a:buNone/>
            </a:pPr>
            <a:r>
              <a:rPr lang="en-US" sz="999" b="1" dirty="0">
                <a:solidFill>
                  <a:srgbClr val="FFFFFF"/>
                </a:solidFill>
                <a:latin typeface="Arial" pitchFamily="34" charset="0"/>
                <a:ea typeface="Arial" pitchFamily="34" charset="-122"/>
                <a:cs typeface="Arial" pitchFamily="34" charset="-120"/>
              </a:rPr>
              <a:t>На сцене идёт концерт
</a:t>
            </a:r>
            <a:pPr algn="l" indent="0" marL="0">
              <a:lnSpc>
                <a:spcPct val="115000"/>
              </a:lnSpc>
              <a:buNone/>
            </a:pPr>
            <a:r>
              <a:rPr lang="en-US" sz="63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8" dirty="0">
                <a:solidFill>
                  <a:srgbClr val="FFFFFF"/>
                </a:solidFill>
                <a:latin typeface="Arial" pitchFamily="34" charset="0"/>
                <a:ea typeface="Arial" pitchFamily="34" charset="-122"/>
                <a:cs typeface="Arial" pitchFamily="34" charset="-120"/>
              </a:rPr>
              <a:t>В актовом зале собрались students, teachers and guests. На сцене выступают performers, а в зале сидят spectators с программками и телефонами для фотографий. Several children держат плакаты, а родители помогают у входа и тихо ищут свободные места.
</a:t>
            </a:r>
            <a:endParaRPr lang="en-US" sz="999" dirty="0"/>
          </a:p>
        </p:txBody>
      </p:sp>
      <p:sp>
        <p:nvSpPr>
          <p:cNvPr id="11" name="Text 3"/>
          <p:cNvSpPr txBox="1"/>
          <p:nvPr/>
        </p:nvSpPr>
        <p:spPr>
          <a:xfrm>
            <a:off x="3166474" y="1668700"/>
            <a:ext cx="2495100" cy="1108800"/>
          </a:xfrm>
          <a:prstGeom prst="rect">
            <a:avLst/>
          </a:prstGeom>
          <a:noFill/>
          <a:ln/>
        </p:spPr>
        <p:txBody>
          <a:bodyPr wrap="square" lIns="0" tIns="0" rIns="0" bIns="0" rtlCol="0" anchor="b"/>
          <a:lstStyle/>
          <a:p>
            <a:pPr algn="l" indent="0" marL="0">
              <a:lnSpc>
                <a:spcPct val="115000"/>
              </a:lnSpc>
              <a:buNone/>
            </a:pPr>
            <a:r>
              <a:rPr lang="en-US" sz="1070" b="1" dirty="0">
                <a:solidFill>
                  <a:srgbClr val="FFFFFF"/>
                </a:solidFill>
                <a:latin typeface="Arial" pitchFamily="34" charset="0"/>
                <a:ea typeface="Arial" pitchFamily="34" charset="-122"/>
                <a:cs typeface="Arial" pitchFamily="34" charset="-120"/>
              </a:rPr>
              <a:t>Школьная ярмарка в коридоре
</a:t>
            </a:r>
            <a:pPr algn="l" indent="0" marL="0">
              <a:lnSpc>
                <a:spcPct val="115000"/>
              </a:lnSpc>
              <a:buNone/>
            </a:pPr>
            <a:r>
              <a:rPr lang="en-US" sz="68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73" dirty="0">
                <a:solidFill>
                  <a:srgbClr val="FFFFFF"/>
                </a:solidFill>
                <a:latin typeface="Arial" pitchFamily="34" charset="0"/>
                <a:ea typeface="Arial" pitchFamily="34" charset="-122"/>
                <a:cs typeface="Arial" pitchFamily="34" charset="-120"/>
              </a:rPr>
              <a:t>У столов стоят helpers, presenters and parents. They sell handmade cards, explain the rules and collect donations. Many students walk from one stand to another, ask questions and choose small prizes, while the cashier at the desk counts the money.
</a:t>
            </a:r>
            <a:endParaRPr lang="en-US" sz="1070" dirty="0"/>
          </a:p>
        </p:txBody>
      </p:sp>
      <p:sp>
        <p:nvSpPr>
          <p:cNvPr id="12" name="Text 4"/>
          <p:cNvSpPr txBox="1"/>
          <p:nvPr/>
        </p:nvSpPr>
        <p:spPr>
          <a:xfrm>
            <a:off x="6152962" y="1668700"/>
            <a:ext cx="2495100" cy="1108800"/>
          </a:xfrm>
          <a:prstGeom prst="rect">
            <a:avLst/>
          </a:prstGeom>
          <a:noFill/>
          <a:ln/>
        </p:spPr>
        <p:txBody>
          <a:bodyPr wrap="square" lIns="0" tIns="0" rIns="0" bIns="0" rtlCol="0" anchor="b"/>
          <a:lstStyle/>
          <a:p>
            <a:pPr algn="l" indent="0" marL="0">
              <a:lnSpc>
                <a:spcPct val="115000"/>
              </a:lnSpc>
              <a:buNone/>
            </a:pPr>
            <a:r>
              <a:rPr lang="en-US" sz="1070" b="1" dirty="0">
                <a:solidFill>
                  <a:srgbClr val="FFFFFF"/>
                </a:solidFill>
                <a:latin typeface="Arial" pitchFamily="34" charset="0"/>
                <a:ea typeface="Arial" pitchFamily="34" charset="-122"/>
                <a:cs typeface="Arial" pitchFamily="34" charset="-120"/>
              </a:rPr>
              <a:t>День школы на улице
</a:t>
            </a:r>
            <a:pPr algn="l" indent="0" marL="0">
              <a:lnSpc>
                <a:spcPct val="115000"/>
              </a:lnSpc>
              <a:buNone/>
            </a:pPr>
            <a:r>
              <a:rPr lang="en-US" sz="68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73" dirty="0">
                <a:solidFill>
                  <a:srgbClr val="FFFFFF"/>
                </a:solidFill>
                <a:latin typeface="Arial" pitchFamily="34" charset="0"/>
                <a:ea typeface="Arial" pitchFamily="34" charset="-122"/>
                <a:cs typeface="Arial" pitchFamily="34" charset="-120"/>
              </a:rPr>
              <a:t>На дворе возле сцены gathered some guests, several teachers and a lot of students. A coach speaks to a group of players, and younger children wait for their turn. The atmosphere is lively, because everyone has a clear role in the event.
</a:t>
            </a:r>
            <a:endParaRPr lang="en-US" sz="107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2518933"/>
            <a:ext cx="5253300" cy="1483285"/>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Типичные места и типичные люди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16</a:t>
            </a:r>
            <a:endParaRPr lang="en-US" sz="700" dirty="0"/>
          </a:p>
        </p:txBody>
      </p:sp>
      <p:sp>
        <p:nvSpPr>
          <p:cNvPr id="9" name="Text 2"/>
          <p:cNvSpPr txBox="1"/>
          <p:nvPr/>
        </p:nvSpPr>
        <p:spPr>
          <a:xfrm>
            <a:off x="5787400" y="2306000"/>
            <a:ext cx="3176700" cy="8694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Таблица показывает, какие люди чаще всего встречаются в разных местах и как место помогает быстро понять роль человека в ситуации.
</a:t>
            </a:r>
            <a:endParaRPr lang="en-US" sz="900" dirty="0"/>
          </a:p>
        </p:txBody>
      </p:sp>
      <p:sp>
        <p:nvSpPr>
          <p:cNvPr id="10" name="Text 3"/>
          <p:cNvSpPr txBox="1"/>
          <p:nvPr/>
        </p:nvSpPr>
        <p:spPr>
          <a:xfrm>
            <a:off x="5787400" y="3320197"/>
            <a:ext cx="3176700" cy="8694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Место часто подсказывает роль: класс связан с учебой, библиотека — с чтением, магазин — с покупками, парк — с отдыхом и движением.
</a:t>
            </a:r>
            <a:endParaRPr lang="en-US" sz="900" dirty="0"/>
          </a:p>
        </p:txBody>
      </p:sp>
      <p:sp>
        <p:nvSpPr>
          <p:cNvPr id="11" name="Text 4"/>
          <p:cNvSpPr txBox="1"/>
          <p:nvPr/>
        </p:nvSpPr>
        <p:spPr>
          <a:xfrm>
            <a:off x="180000" y="4539000"/>
            <a:ext cx="3176700" cy="150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Учебный материал раздела 3 «Who is there?»
</a:t>
            </a:r>
            <a:endParaRPr lang="en-US" sz="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83568" y="1506425"/>
            <a:ext cx="8776864" cy="3046200"/>
          </a:xfrm>
          <a:prstGeom prst="rect">
            <a:avLst/>
          </a:prstGeom>
        </p:spPr>
      </p:pic>
      <p:sp>
        <p:nvSpPr>
          <p:cNvPr id="6" name="Text 0"/>
          <p:cNvSpPr txBox="1"/>
          <p:nvPr/>
        </p:nvSpPr>
        <p:spPr>
          <a:xfrm>
            <a:off x="300150" y="307575"/>
            <a:ext cx="8543700" cy="5421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Как составить короткое описание сцены на английском
</a:t>
            </a:r>
            <a:endParaRPr lang="en-US" sz="2223" dirty="0"/>
          </a:p>
        </p:txBody>
      </p:sp>
      <p:sp>
        <p:nvSpPr>
          <p:cNvPr id="7"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17</a:t>
            </a:r>
            <a:endParaRPr lang="en-US" sz="700" dirty="0"/>
          </a:p>
        </p:txBody>
      </p:sp>
      <p:sp>
        <p:nvSpPr>
          <p:cNvPr id="8" name="Text 2"/>
          <p:cNvSpPr txBox="1"/>
          <p:nvPr/>
        </p:nvSpPr>
        <p:spPr>
          <a:xfrm>
            <a:off x="300150" y="907000"/>
            <a:ext cx="8543700" cy="354000"/>
          </a:xfrm>
          <a:prstGeom prst="rect">
            <a:avLst/>
          </a:prstGeom>
          <a:noFill/>
          <a:ln/>
        </p:spPr>
        <p:txBody>
          <a:bodyPr wrap="square" lIns="0" tIns="0" rIns="0" bIns="0" rtlCol="0" anchor="t"/>
          <a:lstStyle/>
          <a:p>
            <a:pPr algn="l" indent="0" marL="0">
              <a:lnSpc>
                <a:spcPct val="100000"/>
              </a:lnSpc>
              <a:buNone/>
            </a:pPr>
            <a:r>
              <a:rPr lang="en-US" sz="1123" dirty="0">
                <a:solidFill>
                  <a:srgbClr val="FFFFFF"/>
                </a:solidFill>
                <a:latin typeface="Arial" pitchFamily="34" charset="0"/>
                <a:ea typeface="Arial" pitchFamily="34" charset="-122"/>
                <a:cs typeface="Arial" pitchFamily="34" charset="-120"/>
              </a:rPr>
              <a:t>Алгоритм для описания картинки или короткого диалога в теме Who is there?
</a:t>
            </a:r>
            <a:endParaRPr lang="en-US" sz="1123"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18</a:t>
            </a:r>
            <a:endParaRPr lang="en-US" sz="700" dirty="0"/>
          </a:p>
        </p:txBody>
      </p:sp>
      <p:sp>
        <p:nvSpPr>
          <p:cNvPr id="5" name="Text 1"/>
          <p:cNvSpPr txBox="1"/>
          <p:nvPr/>
        </p:nvSpPr>
        <p:spPr>
          <a:xfrm>
            <a:off x="5423425" y="2050450"/>
            <a:ext cx="3446700" cy="986700"/>
          </a:xfrm>
          <a:prstGeom prst="rect">
            <a:avLst/>
          </a:prstGeom>
          <a:noFill/>
          <a:ln/>
        </p:spPr>
        <p:txBody>
          <a:bodyPr wrap="square" lIns="0" tIns="0" rIns="0" bIns="0" rtlCol="0" anchor="ctr"/>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Точные названия людей особенно важны в школьных диалогах и заданиях по картинке: они сразу показывают, кто перед нами и какую роль человек выполняет.
</a:t>
            </a:r>
            <a:endParaRPr lang="en-US" sz="1022" dirty="0"/>
          </a:p>
        </p:txBody>
      </p:sp>
      <p:sp>
        <p:nvSpPr>
          <p:cNvPr id="6" name="Text 2"/>
          <p:cNvSpPr txBox="1"/>
          <p:nvPr/>
        </p:nvSpPr>
        <p:spPr>
          <a:xfrm>
            <a:off x="4948150" y="3337050"/>
            <a:ext cx="3921900" cy="183600"/>
          </a:xfrm>
          <a:prstGeom prst="rect">
            <a:avLst/>
          </a:prstGeom>
          <a:noFill/>
          <a:ln/>
        </p:spPr>
        <p:txBody>
          <a:bodyPr wrap="square" lIns="0" tIns="0" rIns="0" bIns="0" rtlCol="0" anchor="ctr"/>
          <a:lstStyle/>
          <a:p>
            <a:pPr algn="l" indent="0" marL="0">
              <a:lnSpc>
                <a:spcPct val="115000"/>
              </a:lnSpc>
              <a:buNone/>
            </a:pPr>
            <a:r>
              <a:rPr lang="en-US" sz="722" dirty="0">
                <a:solidFill>
                  <a:srgbClr val="FFFFFF"/>
                </a:solidFill>
                <a:latin typeface="Arial" pitchFamily="34" charset="0"/>
                <a:ea typeface="Arial" pitchFamily="34" charset="-122"/>
                <a:cs typeface="Arial" pitchFamily="34" charset="-120"/>
              </a:rPr>
              <a:t>Учебный материал раздела 3 «Who is there?»
</a:t>
            </a:r>
            <a:endParaRPr lang="en-US" sz="722" dirty="0"/>
          </a:p>
        </p:txBody>
      </p:sp>
      <p:sp>
        <p:nvSpPr>
          <p:cNvPr id="7" name="Text 3"/>
          <p:cNvSpPr txBox="1"/>
          <p:nvPr/>
        </p:nvSpPr>
        <p:spPr>
          <a:xfrm>
            <a:off x="180000" y="1080177"/>
            <a:ext cx="4372200" cy="1309800"/>
          </a:xfrm>
          <a:prstGeom prst="rect">
            <a:avLst/>
          </a:prstGeom>
          <a:noFill/>
          <a:ln/>
        </p:spPr>
        <p:txBody>
          <a:bodyPr wrap="square" lIns="0" tIns="0" rIns="0" bIns="0" rtlCol="0" anchor="b"/>
          <a:lstStyle/>
          <a:p>
            <a:pPr algn="ctr" indent="0" marL="0">
              <a:lnSpc>
                <a:spcPct val="80000"/>
              </a:lnSpc>
              <a:buNone/>
            </a:pPr>
            <a:r>
              <a:rPr lang="en-US" sz="7200" b="1" dirty="0">
                <a:solidFill>
                  <a:srgbClr val="FFFFFF"/>
                </a:solidFill>
                <a:latin typeface="Arial" pitchFamily="34" charset="0"/>
                <a:ea typeface="Arial" pitchFamily="34" charset="-122"/>
                <a:cs typeface="Arial" pitchFamily="34" charset="-120"/>
              </a:rPr>
              <a:t>6
</a:t>
            </a:r>
            <a:endParaRPr lang="en-US" sz="7200" dirty="0"/>
          </a:p>
        </p:txBody>
      </p:sp>
      <p:sp>
        <p:nvSpPr>
          <p:cNvPr id="8" name="Text 4"/>
          <p:cNvSpPr txBox="1"/>
          <p:nvPr/>
        </p:nvSpPr>
        <p:spPr>
          <a:xfrm>
            <a:off x="180000" y="2541425"/>
            <a:ext cx="4372200" cy="1265400"/>
          </a:xfrm>
          <a:prstGeom prst="rect">
            <a:avLst/>
          </a:prstGeom>
          <a:noFill/>
          <a:ln/>
        </p:spPr>
        <p:txBody>
          <a:bodyPr wrap="square" lIns="0" tIns="0" rIns="0" bIns="0" rtlCol="0" anchor="t"/>
          <a:lstStyle/>
          <a:p>
            <a:pPr algn="ctr" indent="0" marL="0">
              <a:lnSpc>
                <a:spcPct val="100000"/>
              </a:lnSpc>
              <a:buNone/>
            </a:pPr>
            <a:r>
              <a:rPr lang="en-US" sz="2386" b="1" dirty="0">
                <a:solidFill>
                  <a:srgbClr val="FFFFFF"/>
                </a:solidFill>
                <a:latin typeface="Arial" pitchFamily="34" charset="0"/>
                <a:ea typeface="Arial" pitchFamily="34" charset="-122"/>
                <a:cs typeface="Arial" pitchFamily="34" charset="-120"/>
              </a:rPr>
              <a:t>слов помогают избежать путаницы между участниками ситуации и сделать описание понятным
</a:t>
            </a:r>
            <a:endParaRPr lang="en-US" sz="2386"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805500" y="2048501"/>
            <a:ext cx="5158500" cy="215294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9400" y="322002"/>
            <a:ext cx="5253300" cy="8568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Сколько людей обычно бывает в простой и сложной сцене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19</a:t>
            </a:r>
            <a:endParaRPr lang="en-US" sz="700" dirty="0"/>
          </a:p>
        </p:txBody>
      </p:sp>
      <p:sp>
        <p:nvSpPr>
          <p:cNvPr id="9" name="Text 2"/>
          <p:cNvSpPr txBox="1"/>
          <p:nvPr/>
        </p:nvSpPr>
        <p:spPr>
          <a:xfrm>
            <a:off x="180000" y="2318775"/>
            <a:ext cx="3176700" cy="8694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Чем больше людей в сцене, тем точнее приходится подбирать слова для описания ролей, действий и отношений между участниками.
</a:t>
            </a:r>
            <a:endParaRPr lang="en-US" sz="900" dirty="0"/>
          </a:p>
        </p:txBody>
      </p:sp>
      <p:sp>
        <p:nvSpPr>
          <p:cNvPr id="10" name="Text 3"/>
          <p:cNvSpPr txBox="1"/>
          <p:nvPr/>
        </p:nvSpPr>
        <p:spPr>
          <a:xfrm>
            <a:off x="180000" y="3332972"/>
            <a:ext cx="3176700" cy="8694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Простые сцены описываются короче, а сложные требуют больше слов и чаще опираются на who, there is/there are и названия групп людей.
</a:t>
            </a:r>
            <a:endParaRPr lang="en-US" sz="900" dirty="0"/>
          </a:p>
        </p:txBody>
      </p:sp>
      <p:sp>
        <p:nvSpPr>
          <p:cNvPr id="11" name="Text 4"/>
          <p:cNvSpPr txBox="1"/>
          <p:nvPr/>
        </p:nvSpPr>
        <p:spPr>
          <a:xfrm>
            <a:off x="3874550" y="4265275"/>
            <a:ext cx="3176700" cy="150900"/>
          </a:xfrm>
          <a:prstGeom prst="rect">
            <a:avLst/>
          </a:prstGeom>
          <a:noFill/>
          <a:ln/>
        </p:spPr>
        <p:txBody>
          <a:bodyPr wrap="square" lIns="0" tIns="0" rIns="0" bIns="0" rtlCol="0" anchor="ctr"/>
          <a:lstStyle/>
          <a:p>
            <a:pPr algn="l" indent="0" marL="0">
              <a:lnSpc>
                <a:spcPct val="115000"/>
              </a:lnSpc>
              <a:buNone/>
            </a:pPr>
            <a:r>
              <a:rPr lang="en-US" sz="679" dirty="0">
                <a:solidFill>
                  <a:srgbClr val="FFFFFF"/>
                </a:solidFill>
                <a:latin typeface="Arial" pitchFamily="34" charset="0"/>
                <a:ea typeface="Arial" pitchFamily="34" charset="-122"/>
                <a:cs typeface="Arial" pitchFamily="34" charset="-120"/>
              </a:rPr>
              <a:t>Учебная подборка по теме «Who is there?»; условные значения для сравнения
</a:t>
            </a:r>
            <a:endParaRPr lang="en-US" sz="679"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180000" y="464175"/>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Говорим о людях точно и понятно
</a:t>
            </a:r>
            <a:endParaRPr lang="en-US" sz="2223" dirty="0"/>
          </a:p>
        </p:txBody>
      </p:sp>
      <p:sp>
        <p:nvSpPr>
          <p:cNvPr id="6" name="Text 1"/>
          <p:cNvSpPr txBox="1"/>
          <p:nvPr/>
        </p:nvSpPr>
        <p:spPr>
          <a:xfrm>
            <a:off x="330850" y="2622913"/>
            <a:ext cx="3562200" cy="11901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Этот раздел учит быстро определять, кто находится в ситуации, как назвать человека по роли и как выбрать нужную форму singular или plural. Такой навык нужен в речи, чтении и описании картинок.
</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2026-05-31T07:48:35Z</dcterms:created>
  <dcterms:modified xsi:type="dcterms:W3CDTF">2026-05-31T07:48:35Z</dcterms:modified>
</cp:coreProperties>
</file>