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1875" y="980"/>
            <a:ext cx="7532100" cy="51415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576175"/>
            <a:ext cx="4419300" cy="11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и герои в лирике: кто говорит в стихотворении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276600"/>
            <a:ext cx="31320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888650"/>
            <a:ext cx="3632700" cy="7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Путеводитель по внутреннему голосу стихотворения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350" y="1452995"/>
            <a:ext cx="5079900" cy="2773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читать стихотворение через лирического героя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787875"/>
            <a:ext cx="34548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лирике важны не события, а переживания, интонация и взгляд на мир. Понимание того, кто говорит в стихотворении, помогает точнее услышать Пушкина, Лермонтова, Есенина и Ахматову.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350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художественный образ человека, через которого в стихотворении переданы чувства, мысли и отношение к жизни. Он «говорит» от лица текста, даже если не назван прямо.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170704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может быть похож на автора, но не совпадает с ним полностью. Поэт создаёт его с помощью слов, интонации, образов и настроения.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068057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стихотворении он бывает мечтательным и мягким, в другом — строгим, тревожным или глубоко переживающим. Его характер раскрывается в самой речи.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лирический герой
</a:t>
            </a:r>
            <a:endParaRPr lang="en-US" sz="2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— это реальный человек со своей биографией, временем жизни и личным опытом. Лирический герой существует внутри стихотворения как созданный образ.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лирический герой отличается от автора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автор может создавать разные «маски»: говорить то от первого лица, то как наблюдатель, то как человек, спорящий с миром.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4399709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поэзии возможны вымысел, преувеличение и особая интонационная игра. Поэтому не каждое чувство в тексте нужно автоматически считать личным признанием поэта.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399709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анализа важнее сам текст: слова, образы, ритм и тон речи. Именно они показывают, кто говорит в стихотворении и почему.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36225" y="1572556"/>
            <a:ext cx="3499800" cy="19686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898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лирического героя в разных темах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318575"/>
            <a:ext cx="3358500" cy="9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7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в любовной и пейзажной лирике
</a:t>
            </a:r>
            <a:pPr algn="l" indent="0" marL="0">
              <a:lnSpc>
                <a:spcPct val="115000"/>
              </a:lnSpc>
              <a:buNone/>
            </a:pPr>
            <a:r>
              <a:rPr lang="en-US" sz="9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любовных стихах он чаще всего говорит о чувствах, ожидании, радости встречи или боли разлуки. В пейзажной лирике его настроение часто отражается через природу и её состояние.
</a:t>
            </a:r>
            <a:endParaRPr lang="en-US" sz="1107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544272"/>
            <a:ext cx="3358500" cy="9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в гражданской лирике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гражданской лирике герой размышляет о Родине, долге, справедливости и ответственности. Визуально этот образ можно поддержать портретом поэта, книгой стихов или дорогой как символом пути.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чаще всего выражает лирический герой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для школьного анализа стихотворений; значения условные, для учебной наглядности.
</a:t>
            </a:r>
            <a:endParaRPr lang="en-US" sz="673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Чувства в стихах часто соединяются: одно состояние сменяет другое и делает голос героя живым.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Преобладают сложные и напряжённые чувства; они лучше всего раскрывают внутренний конфликт и глубину переживания.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808" y="1968014"/>
            <a:ext cx="181912" cy="20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2689" y="1990724"/>
            <a:ext cx="203100" cy="1624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50383" y="1968014"/>
            <a:ext cx="181912" cy="20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96889" y="1970414"/>
            <a:ext cx="203100" cy="2031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53989" y="1990724"/>
            <a:ext cx="203100" cy="16248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4" name="Text 1"/>
          <p:cNvSpPr txBox="1"/>
          <p:nvPr/>
        </p:nvSpPr>
        <p:spPr>
          <a:xfrm>
            <a:off x="273800" y="276600"/>
            <a:ext cx="612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в лирике: не только один голос
</a:t>
            </a:r>
            <a:endParaRPr lang="en-US" sz="2200" dirty="0"/>
          </a:p>
        </p:txBody>
      </p:sp>
      <p:sp>
        <p:nvSpPr>
          <p:cNvPr id="15" name="Text 2"/>
          <p:cNvSpPr txBox="1"/>
          <p:nvPr/>
        </p:nvSpPr>
        <p:spPr>
          <a:xfrm>
            <a:off x="273800" y="2342650"/>
            <a:ext cx="15681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выражает главные чувства и мысли стихотворения, поэтому именно его голос чаще всего воспринимается как центральный.
</a:t>
            </a:r>
            <a:endParaRPr lang="en-US" sz="1122" dirty="0"/>
          </a:p>
        </p:txBody>
      </p:sp>
      <p:sp>
        <p:nvSpPr>
          <p:cNvPr id="16" name="Text 3"/>
          <p:cNvSpPr txBox="1"/>
          <p:nvPr/>
        </p:nvSpPr>
        <p:spPr>
          <a:xfrm>
            <a:off x="1990272" y="2342750"/>
            <a:ext cx="16086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Адресат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тот, к кому обращена речь: любимый человек, друг, Родина, природа или даже сам говорящий.
</a:t>
            </a:r>
            <a:endParaRPr lang="en-US" sz="1122" dirty="0"/>
          </a:p>
        </p:txBody>
      </p:sp>
      <p:sp>
        <p:nvSpPr>
          <p:cNvPr id="17" name="Text 4"/>
          <p:cNvSpPr txBox="1"/>
          <p:nvPr/>
        </p:nvSpPr>
        <p:spPr>
          <a:xfrm>
            <a:off x="3747365" y="2342750"/>
            <a:ext cx="16086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в лирике тоже может «говорить»: он помогает передать настроение, ожидание, тревогу или спокойствие.
</a:t>
            </a:r>
            <a:endParaRPr lang="en-US" sz="1122" dirty="0"/>
          </a:p>
        </p:txBody>
      </p:sp>
      <p:sp>
        <p:nvSpPr>
          <p:cNvPr id="18" name="Text 5"/>
          <p:cNvSpPr txBox="1"/>
          <p:nvPr/>
        </p:nvSpPr>
        <p:spPr>
          <a:xfrm>
            <a:off x="5504459" y="2342750"/>
            <a:ext cx="16086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или мифический образ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поэт вводит героя из истории, мифа или литературы, чтобы сделать мысль более объёмной и выразительной.
</a:t>
            </a:r>
            <a:endParaRPr lang="en-US" sz="1122" dirty="0"/>
          </a:p>
        </p:txBody>
      </p:sp>
      <p:sp>
        <p:nvSpPr>
          <p:cNvPr id="19" name="Text 6"/>
          <p:cNvSpPr txBox="1"/>
          <p:nvPr/>
        </p:nvSpPr>
        <p:spPr>
          <a:xfrm>
            <a:off x="7261553" y="2342750"/>
            <a:ext cx="16086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голосов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разных обращений и точек зрения делает стихотворение многослойным и помогает точнее раскрыть его основную идею.
</a:t>
            </a:r>
            <a:endParaRPr lang="en-US" sz="11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образ лирического героя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личное переживание становится художественным образом в стихотворении.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039350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Адресат — это тот, к кому обращена речь в стихотворении. Им может быть конкретный человек, Родина, природа, память или сам говорящий, если он ведёт внутренний разговор.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адресата в лирике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1895982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Обращения, имена, частицы и местоимения «ты» и «вы» создают эффект живого диалога. Из-за этого стихотворение звучит особенно лично и доверительно.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52614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Адресат помогает понять, зачем сказаны слова: чтобы признаться, попросить, вспомнить, утешить или спорить. Так стихотворение становится не просто описанием, а разговором.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30100" y="1446856"/>
            <a:ext cx="4957800" cy="277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как отражение внутреннего мира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03150" y="1731300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 стихотворении часто повторяет настроение героя: дождь, туман, ночь или осенний лес могут усиливать тревогу, грусть и одиночество. Пейзаж работает как зеркало переживаний.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03150" y="2747275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Светлая весна, тихий вечер, поле или дорога могут, наоборот, передавать надежду, спокойствие и ожидание перемен. Поэтому описание природы важно читать вместе с чувствами героя.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0650" y="1780251"/>
            <a:ext cx="4389600" cy="140079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109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у известных русских поэтов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571450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как по-разному в поэзии звучит внутренний голос.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605649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поэта складывается свой лирический голос: от ясности и гармонии до внутреннего конфликта, мягкой грусти или сдержанного переживания.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133275" y="3649575"/>
            <a:ext cx="3736800" cy="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особенностей лирики А. С. Пушкина, М. Ю. Лермонтова, С. А. Есенина и А. А. Ахматовой
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388" y="1105350"/>
            <a:ext cx="277500" cy="277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39557" y="1836937"/>
            <a:ext cx="248850" cy="28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97306" y="2575462"/>
            <a:ext cx="277500" cy="277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79641" y="3310512"/>
            <a:ext cx="277500" cy="277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53510" y="4073313"/>
            <a:ext cx="277500" cy="2220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4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средства создания лирического героя
</a:t>
            </a:r>
            <a:endParaRPr lang="en-US" sz="2200" dirty="0"/>
          </a:p>
        </p:txBody>
      </p:sp>
      <p:sp>
        <p:nvSpPr>
          <p:cNvPr id="15" name="Text 2"/>
          <p:cNvSpPr txBox="1"/>
          <p:nvPr/>
        </p:nvSpPr>
        <p:spPr>
          <a:xfrm>
            <a:off x="3764627" y="1056075"/>
            <a:ext cx="3011100" cy="5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Эпитеты и метафоры
</a:t>
            </a:r>
            <a:pPr algn="l" indent="0" marL="0">
              <a:lnSpc>
                <a:spcPct val="115000"/>
              </a:lnSpc>
              <a:buNone/>
            </a:pPr>
            <a:r>
              <a:rPr lang="en-US" sz="7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делают чувство точным и образным: помогают увидеть не только предмет, но и отношение героя к нему, его впечатление и внутреннее состояние.
</a:t>
            </a:r>
            <a:endParaRPr lang="en-US" sz="967" dirty="0"/>
          </a:p>
        </p:txBody>
      </p:sp>
      <p:sp>
        <p:nvSpPr>
          <p:cNvPr id="16" name="Text 3"/>
          <p:cNvSpPr txBox="1"/>
          <p:nvPr/>
        </p:nvSpPr>
        <p:spPr>
          <a:xfrm>
            <a:off x="3131996" y="1791125"/>
            <a:ext cx="3011100" cy="5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обращения
</a:t>
            </a:r>
            <a:pPr algn="l" indent="0" marL="0">
              <a:lnSpc>
                <a:spcPct val="115000"/>
              </a:lnSpc>
              <a:buNone/>
            </a:pPr>
            <a:r>
              <a:rPr lang="en-US" sz="7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слов усиливает эмоцию, а обращение создаёт эффект живого разговора. Так речь героя звучит более личной, напряжённой или доверительной.
</a:t>
            </a:r>
            <a:endParaRPr lang="en-US" sz="967" dirty="0"/>
          </a:p>
        </p:txBody>
      </p:sp>
      <p:sp>
        <p:nvSpPr>
          <p:cNvPr id="17" name="Text 4"/>
          <p:cNvSpPr txBox="1"/>
          <p:nvPr/>
        </p:nvSpPr>
        <p:spPr>
          <a:xfrm>
            <a:off x="2502084" y="2526175"/>
            <a:ext cx="3011100" cy="5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Звукопись
</a:t>
            </a:r>
            <a:pPr algn="l" indent="0" marL="0">
              <a:lnSpc>
                <a:spcPct val="115000"/>
              </a:lnSpc>
              <a:buNone/>
            </a:pPr>
            <a:r>
              <a:rPr lang="en-US" sz="7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Согласные и гласные звуки могут передавать шорох, тревогу, мягкость или торжественность. Благодаря этому настроение героя слышится почти как музыка.
</a:t>
            </a:r>
            <a:endParaRPr lang="en-US" sz="967" dirty="0"/>
          </a:p>
        </p:txBody>
      </p:sp>
      <p:sp>
        <p:nvSpPr>
          <p:cNvPr id="18" name="Text 5"/>
          <p:cNvSpPr txBox="1"/>
          <p:nvPr/>
        </p:nvSpPr>
        <p:spPr>
          <a:xfrm>
            <a:off x="1893108" y="3261225"/>
            <a:ext cx="3011100" cy="5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и рифма
</a:t>
            </a:r>
            <a:pPr algn="l" indent="0" marL="0">
              <a:lnSpc>
                <a:spcPct val="115000"/>
              </a:lnSpc>
              <a:buNone/>
            </a:pPr>
            <a:r>
              <a:rPr lang="en-US" sz="7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задают движение стиха, помогают почувствовать уверенность, волнение или задумчивость. По ритму можно понять, как развивается мысль героя.
</a:t>
            </a:r>
            <a:endParaRPr lang="en-US" sz="967" dirty="0"/>
          </a:p>
        </p:txBody>
      </p:sp>
      <p:sp>
        <p:nvSpPr>
          <p:cNvPr id="19" name="Text 6"/>
          <p:cNvSpPr txBox="1"/>
          <p:nvPr/>
        </p:nvSpPr>
        <p:spPr>
          <a:xfrm>
            <a:off x="1234738" y="3996275"/>
            <a:ext cx="3011100" cy="5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и выбор слов
</a:t>
            </a:r>
            <a:pPr algn="l" indent="0" marL="0">
              <a:lnSpc>
                <a:spcPct val="115000"/>
              </a:lnSpc>
              <a:buNone/>
            </a:pPr>
            <a:r>
              <a:rPr lang="en-US" sz="7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Торжественные, грустные, разговорные или нежные слова показывают характер говорящего. Интонация делает его образ узнаваемым и живым.
</a:t>
            </a:r>
            <a:endParaRPr lang="en-US" sz="96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поэтические средства влияют на образ героя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приёмов анализа стихотворного текста в школьной практике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средства работают вместе, но в каждом стихотворении их сочетание может быть особым и неповторимым.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Метафоры и эпитеты сильнее всего уточняют образ, а повторы, звукопись и ритм усиливают эмоциональное впечатление.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164717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возникает из слов, звуков и образов. Если в тексте много светлых деталей, герой кажется спокойным, доверчивым или мечтательным.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и настроение стихотворения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076294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Тревожное настроение создают резкие звуки, короткие фразы и напряжённые слова. Тогда внутренний мир героя выглядит неспокойным и неуверенным.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987871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стихотворение соединяет печаль и надежду. В таком случае герой воспринимается сложнее: он переживает трудность, но не теряет веры в будущее.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273800" y="3899467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понять настроение точно, нужно читать не отдельную строку, а весь текст. Тогда видно, как меняется чувство героя от начала к финалу.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анализа лирического героя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вопросов помогает понять, кто говорит в стихотворении и как выражен его внутренний мир.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36225" y="1572556"/>
            <a:ext cx="3499800" cy="19686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3800" y="276600"/>
            <a:ext cx="59769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в любовной лирике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32000" y="1795050"/>
            <a:ext cx="2900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любовных стихах герой часто говорит о встрече, ожидании или разлуке. Его речь звучит взволнованно, потому что чувство обычно переживается очень лично и остро.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832000" y="2718021"/>
            <a:ext cx="2900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особенно заметны вопросы, восклицания и обращения. Они делают стихотворение похожим на признание или внутренний разговор, а образы письма, окна и вечернего света усиливают настроение.
</a:t>
            </a:r>
            <a:endParaRPr lang="en-US" sz="98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174950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Гражданский герой размышляет о Родине, свободе, долге и справедливости. Его речь обычно звучит серьёзно и уверенно, потому что он выражает не только личное чувство, но и позицию.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в гражданской лирике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560003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стихи часто связаны с важными событиями истории и судьбой народа. Поэтому в них особенно значимы торжественная интонация, призыв и чувство ответственности.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4475175" y="1197176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лирика помогает увидеть, что поэт может говорить не только о себе. Он выступает как человек, которому небезразличны общественные ценности и жизнь страны.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800" y="1714739"/>
            <a:ext cx="4389600" cy="149117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988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разных лирических героев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031850" y="1551125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темы поэзии раскрывают разные стороны внутреннего мира человека.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31850" y="2585324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героя зависит от темы и интонации: через них поэзия показывает чувство, мысль, отношение к миру и способ переживания жизни.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370657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основных видов лирики в школьном курсе литературы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поэта помогает понять эпоху, но не заменяет чтение стихотворения. Лирический герой может быть похож на автора только частично, а иногда совсем не совпадает с ним.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перепутать героя и реального поэта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внимательно смотреть на текст: слова, повторы, интонацию, образы и настроение. Именно они показывают, кто говорит в стихотворении и как он видит мир.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4399709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поэт способен создавать разные образы: смелого, печального, ироничного или задумчивого героя. Поэтому нельзя делать вывод только по фактам жизни писателя.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399709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опираться на художественные средства, а не только на биографию, анализ будет точнее. Тогда легче понять и героя, и общий смысл произведения.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276600"/>
            <a:ext cx="5577000" cy="14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84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открывает внутренний мир стихотворения
</a:t>
            </a:r>
            <a:endParaRPr lang="en-US" sz="3484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848675"/>
            <a:ext cx="36327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Поняв, кто говорит в стихотворении и к кому он обращается, читатель лучше видит чувства, мысли и настроение текста. Тогда поэзия становится ближе и понятнее.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2026-05-22T19:58:29Z</dcterms:created>
  <dcterms:modified xsi:type="dcterms:W3CDTF">2026-05-22T19:58:29Z</dcterms:modified>
</cp:coreProperties>
</file>