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image" Target="../media/image-1-2.png"/><Relationship Id="rId3" Type="http://schemas.openxmlformats.org/officeDocument/2006/relationships/slideLayout" Target="../slideLayouts/slideLayout1.xml"/><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png"/><Relationship Id="rId2" Type="http://schemas.openxmlformats.org/officeDocument/2006/relationships/image" Target="../media/image-2-2.png"/><Relationship Id="rId3" Type="http://schemas.openxmlformats.org/officeDocument/2006/relationships/image" Target="../media/image-2-3.png"/><Relationship Id="rId4" Type="http://schemas.openxmlformats.org/officeDocument/2006/relationships/image" Target="../media/image-2-4.jpeg"/><Relationship Id="rId5" Type="http://schemas.openxmlformats.org/officeDocument/2006/relationships/slideLayout" Target="../slideLayouts/slideLayout1.xml"/><Relationship Id="rId6"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image" Target="../media/image-3-6.png"/><Relationship Id="rId7" Type="http://schemas.openxmlformats.org/officeDocument/2006/relationships/image" Target="../media/image-3-7.png"/><Relationship Id="rId8" Type="http://schemas.openxmlformats.org/officeDocument/2006/relationships/slideLayout" Target="../slideLayouts/slideLayout1.xml"/><Relationship Id="rId9"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image" Target="../media/image-4-4.png"/><Relationship Id="rId5" Type="http://schemas.openxmlformats.org/officeDocument/2006/relationships/slideLayout" Target="../slideLayouts/slideLayout1.xml"/><Relationship Id="rId6"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jpeg"/><Relationship Id="rId4" Type="http://schemas.openxmlformats.org/officeDocument/2006/relationships/image" Target="../media/image-5-4.png"/><Relationship Id="rId5" Type="http://schemas.openxmlformats.org/officeDocument/2006/relationships/image" Target="../media/image-5-5.png"/><Relationship Id="rId6" Type="http://schemas.openxmlformats.org/officeDocument/2006/relationships/image" Target="../media/image-5-6.png"/><Relationship Id="rId7" Type="http://schemas.openxmlformats.org/officeDocument/2006/relationships/image" Target="../media/image-5-7.png"/><Relationship Id="rId8" Type="http://schemas.openxmlformats.org/officeDocument/2006/relationships/image" Target="../media/image-5-8.png"/><Relationship Id="rId9" Type="http://schemas.openxmlformats.org/officeDocument/2006/relationships/slideLayout" Target="../slideLayouts/slideLayout1.xml"/><Relationship Id="rId10"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slideLayout" Target="../slideLayouts/slideLayout1.xml"/><Relationship Id="rId5"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image" Target="../media/image-7-4.png"/><Relationship Id="rId5" Type="http://schemas.openxmlformats.org/officeDocument/2006/relationships/image" Target="../media/image-7-5.png"/><Relationship Id="rId6" Type="http://schemas.openxmlformats.org/officeDocument/2006/relationships/image" Target="../media/image-7-6.png"/><Relationship Id="rId7" Type="http://schemas.openxmlformats.org/officeDocument/2006/relationships/slideLayout" Target="../slideLayouts/slideLayout1.xml"/><Relationship Id="rId8"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image" Target="../media/image-8-4.png"/><Relationship Id="rId5" Type="http://schemas.openxmlformats.org/officeDocument/2006/relationships/image" Target="../media/image-8-5.png"/><Relationship Id="rId6" Type="http://schemas.openxmlformats.org/officeDocument/2006/relationships/slideLayout" Target="../slideLayouts/slideLayout1.xml"/><Relationship Id="rId7"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image" Target="../media/image-9-3.png"/><Relationship Id="rId4" Type="http://schemas.openxmlformats.org/officeDocument/2006/relationships/image" Target="../media/image-9-4.png"/><Relationship Id="rId5" Type="http://schemas.openxmlformats.org/officeDocument/2006/relationships/image" Target="../media/image-9-5.png"/><Relationship Id="rId6" Type="http://schemas.openxmlformats.org/officeDocument/2006/relationships/image" Target="../media/image-9-6.png"/><Relationship Id="rId7" Type="http://schemas.openxmlformats.org/officeDocument/2006/relationships/image" Target="../media/image-9-7.png"/><Relationship Id="rId8" Type="http://schemas.openxmlformats.org/officeDocument/2006/relationships/image" Target="../media/image-9-8.png"/><Relationship Id="rId9" Type="http://schemas.openxmlformats.org/officeDocument/2006/relationships/image" Target="../media/image-9-9.png"/><Relationship Id="rId10" Type="http://schemas.openxmlformats.org/officeDocument/2006/relationships/image" Target="../media/image-9-10.png"/><Relationship Id="rId11" Type="http://schemas.openxmlformats.org/officeDocument/2006/relationships/slideLayout" Target="../slideLayouts/slideLayout1.xml"/><Relationship Id="rId1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image" Target="../media/image-10-4.png"/><Relationship Id="rId5" Type="http://schemas.openxmlformats.org/officeDocument/2006/relationships/image" Target="../media/image-10-5.png"/><Relationship Id="rId6" Type="http://schemas.openxmlformats.org/officeDocument/2006/relationships/slideLayout" Target="../slideLayouts/slideLayout1.xml"/><Relationship Id="rId7"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jpeg"/><Relationship Id="rId3" Type="http://schemas.openxmlformats.org/officeDocument/2006/relationships/image" Target="../media/image-11-3.png"/><Relationship Id="rId4" Type="http://schemas.openxmlformats.org/officeDocument/2006/relationships/image" Target="../media/image-11-4.png"/><Relationship Id="rId5" Type="http://schemas.openxmlformats.org/officeDocument/2006/relationships/image" Target="../media/image-11-5.png"/><Relationship Id="rId6" Type="http://schemas.openxmlformats.org/officeDocument/2006/relationships/slideLayout" Target="../slideLayouts/slideLayout1.xml"/><Relationship Id="rId7"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slideLayout" Target="../slideLayouts/slideLayout1.xml"/><Relationship Id="rId5"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image" Target="../media/image-13-4.png"/><Relationship Id="rId5" Type="http://schemas.openxmlformats.org/officeDocument/2006/relationships/image" Target="../media/image-13-5.png"/><Relationship Id="rId6" Type="http://schemas.openxmlformats.org/officeDocument/2006/relationships/slideLayout" Target="../slideLayouts/slideLayout1.xml"/><Relationship Id="rId7"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image" Target="../media/image-14-4.png"/><Relationship Id="rId5" Type="http://schemas.openxmlformats.org/officeDocument/2006/relationships/image" Target="../media/image-14-5.png"/><Relationship Id="rId6" Type="http://schemas.openxmlformats.org/officeDocument/2006/relationships/image" Target="../media/image-14-6.png"/><Relationship Id="rId7" Type="http://schemas.openxmlformats.org/officeDocument/2006/relationships/image" Target="../media/image-14-7.png"/><Relationship Id="rId8" Type="http://schemas.openxmlformats.org/officeDocument/2006/relationships/slideLayout" Target="../slideLayouts/slideLayout1.xml"/><Relationship Id="rId9"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image" Target="../media/image-15-4.png"/><Relationship Id="rId5" Type="http://schemas.openxmlformats.org/officeDocument/2006/relationships/slideLayout" Target="../slideLayouts/slideLayout1.xml"/><Relationship Id="rId6"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image" Target="../media/image-16-4.jpeg"/><Relationship Id="rId5" Type="http://schemas.openxmlformats.org/officeDocument/2006/relationships/image" Target="../media/image-16-5.png"/><Relationship Id="rId6" Type="http://schemas.openxmlformats.org/officeDocument/2006/relationships/image" Target="../media/image-16-6.jpeg"/><Relationship Id="rId7" Type="http://schemas.openxmlformats.org/officeDocument/2006/relationships/image" Target="../media/image-16-7.png"/><Relationship Id="rId8" Type="http://schemas.openxmlformats.org/officeDocument/2006/relationships/slideLayout" Target="../slideLayouts/slideLayout1.xml"/><Relationship Id="rId9"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image" Target="../media/image-17-4.png"/><Relationship Id="rId5" Type="http://schemas.openxmlformats.org/officeDocument/2006/relationships/image" Target="../media/image-17-5.png"/><Relationship Id="rId6" Type="http://schemas.openxmlformats.org/officeDocument/2006/relationships/slideLayout" Target="../slideLayouts/slideLayout1.xml"/><Relationship Id="rId7"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slideLayout" Target="../slideLayouts/slideLayout1.xml"/><Relationship Id="rId5"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image" Target="../media/image-19-4.png"/><Relationship Id="rId5" Type="http://schemas.openxmlformats.org/officeDocument/2006/relationships/image" Target="../media/image-19-5.png"/><Relationship Id="rId6" Type="http://schemas.openxmlformats.org/officeDocument/2006/relationships/image" Target="../media/image-19-6.png"/><Relationship Id="rId7" Type="http://schemas.openxmlformats.org/officeDocument/2006/relationships/image" Target="../media/image-19-7.png"/><Relationship Id="rId8" Type="http://schemas.openxmlformats.org/officeDocument/2006/relationships/slideLayout" Target="../slideLayouts/slideLayout1.xml"/><Relationship Id="rId9"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image" Target="../media/image-20-2.png"/><Relationship Id="rId3" Type="http://schemas.openxmlformats.org/officeDocument/2006/relationships/slideLayout" Target="../slideLayouts/slideLayout1.xml"/><Relationship Id="rId4"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1491683" y="1537200"/>
            <a:ext cx="7278900" cy="1593900"/>
          </a:xfrm>
          <a:prstGeom prst="rect">
            <a:avLst/>
          </a:prstGeom>
          <a:noFill/>
          <a:ln/>
        </p:spPr>
        <p:txBody>
          <a:bodyPr wrap="square" lIns="0" tIns="0" rIns="0" bIns="0" rtlCol="0" anchor="ctr"/>
          <a:lstStyle/>
          <a:p>
            <a:pPr algn="l" indent="0" marL="0">
              <a:lnSpc>
                <a:spcPct val="90000"/>
              </a:lnSpc>
              <a:buNone/>
            </a:pPr>
            <a:r>
              <a:rPr lang="en-US" sz="3500" b="1" dirty="0">
                <a:solidFill>
                  <a:srgbClr val="0A2463"/>
                </a:solidFill>
                <a:latin typeface="Arial" pitchFamily="34" charset="0"/>
                <a:ea typeface="Arial" pitchFamily="34" charset="-122"/>
                <a:cs typeface="Arial" pitchFamily="34" charset="-120"/>
              </a:rPr>
              <a:t>Решение логарифмических уравнений и неравенств
</a:t>
            </a:r>
            <a:endParaRPr lang="en-US" sz="3500" dirty="0"/>
          </a:p>
        </p:txBody>
      </p:sp>
      <p:sp>
        <p:nvSpPr>
          <p:cNvPr id="5" name="Text 1"/>
          <p:cNvSpPr txBox="1"/>
          <p:nvPr/>
        </p:nvSpPr>
        <p:spPr>
          <a:xfrm>
            <a:off x="1491675" y="3451625"/>
            <a:ext cx="4125600" cy="1123800"/>
          </a:xfrm>
          <a:prstGeom prst="rect">
            <a:avLst/>
          </a:prstGeom>
          <a:noFill/>
          <a:ln/>
        </p:spPr>
        <p:txBody>
          <a:bodyPr wrap="square" lIns="0" tIns="0" rIns="0" bIns="0" rtlCol="0" anchor="t"/>
          <a:lstStyle/>
          <a:p>
            <a:pPr algn="l" indent="0" marL="0">
              <a:lnSpc>
                <a:spcPct val="100000"/>
              </a:lnSpc>
              <a:buNone/>
            </a:pPr>
            <a:r>
              <a:rPr lang="en-US" sz="1600" dirty="0">
                <a:solidFill>
                  <a:srgbClr val="000000"/>
                </a:solidFill>
                <a:latin typeface="Arial" pitchFamily="34" charset="0"/>
                <a:ea typeface="Arial" pitchFamily="34" charset="-122"/>
                <a:cs typeface="Arial" pitchFamily="34" charset="-120"/>
              </a:rPr>
              <a:t>Логарифмы: от формулы к ответу без ошибок.
</a:t>
            </a:r>
            <a:endParaRPr lang="en-US" sz="1600" dirty="0"/>
          </a:p>
        </p:txBody>
      </p:sp>
      <p:sp>
        <p:nvSpPr>
          <p:cNvPr id="6" name="Text 2"/>
          <p:cNvSpPr txBox="1"/>
          <p:nvPr/>
        </p:nvSpPr>
        <p:spPr>
          <a:xfrm>
            <a:off x="4658400" y="373500"/>
            <a:ext cx="4125600" cy="465900"/>
          </a:xfrm>
          <a:prstGeom prst="rect">
            <a:avLst/>
          </a:prstGeom>
          <a:noFill/>
          <a:ln/>
        </p:spPr>
        <p:txBody>
          <a:bodyPr wrap="square" lIns="0" tIns="0" rIns="0" bIns="0" rtlCol="0" anchor="t"/>
          <a:lstStyle/>
          <a:p>
            <a:pPr algn="r" indent="0" marL="0">
              <a:lnSpc>
                <a:spcPct val="100000"/>
              </a:lnSpc>
              <a:buNone/>
            </a:pPr>
            <a:r>
              <a:rPr lang="en-US" sz="1600" dirty="0">
                <a:solidFill>
                  <a:srgbClr val="0A2463"/>
                </a:solidFill>
                <a:latin typeface="Arial" pitchFamily="34" charset="0"/>
                <a:ea typeface="Arial" pitchFamily="34" charset="-122"/>
                <a:cs typeface="Arial" pitchFamily="34" charset="-120"/>
              </a:rPr>
              <a:t>
</a:t>
            </a:r>
            <a:endParaRPr lang="en-US" sz="1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360000" y="1539061"/>
            <a:ext cx="4170600" cy="2838778"/>
          </a:xfrm>
          <a:prstGeom prst="rect">
            <a:avLst/>
          </a:prstGeom>
        </p:spPr>
      </p:pic>
      <p:sp>
        <p:nvSpPr>
          <p:cNvPr id="6" name="Text 0"/>
          <p:cNvSpPr txBox="1"/>
          <p:nvPr/>
        </p:nvSpPr>
        <p:spPr>
          <a:xfrm>
            <a:off x="360000" y="373500"/>
            <a:ext cx="8424000" cy="971700"/>
          </a:xfrm>
          <a:prstGeom prst="rect">
            <a:avLst/>
          </a:prstGeom>
          <a:noFill/>
          <a:ln/>
        </p:spPr>
        <p:txBody>
          <a:bodyPr wrap="square" lIns="0" tIns="0" rIns="0" bIns="0" rtlCol="0" anchor="t"/>
          <a:lstStyle/>
          <a:p>
            <a:pPr algn="l" indent="0" marL="0">
              <a:lnSpc>
                <a:spcPct val="90000"/>
              </a:lnSpc>
              <a:buNone/>
            </a:pPr>
            <a:r>
              <a:rPr lang="en-US" sz="3200" b="1" dirty="0">
                <a:solidFill>
                  <a:srgbClr val="000000"/>
                </a:solidFill>
                <a:latin typeface="Arial" pitchFamily="34" charset="0"/>
                <a:ea typeface="Arial" pitchFamily="34" charset="-122"/>
                <a:cs typeface="Arial" pitchFamily="34" charset="-120"/>
              </a:rPr>
              <a:t>Зачем логарифмы изучают в 11 классе
</a:t>
            </a:r>
            <a:endParaRPr lang="en-US" sz="3200" dirty="0"/>
          </a:p>
        </p:txBody>
      </p:sp>
      <p:sp>
        <p:nvSpPr>
          <p:cNvPr id="7" name="Text 1"/>
          <p:cNvSpPr txBox="1"/>
          <p:nvPr/>
        </p:nvSpPr>
        <p:spPr>
          <a:xfrm>
            <a:off x="4806000" y="1798800"/>
            <a:ext cx="3785400" cy="2340300"/>
          </a:xfrm>
          <a:prstGeom prst="rect">
            <a:avLst/>
          </a:prstGeom>
          <a:noFill/>
          <a:ln/>
        </p:spPr>
        <p:txBody>
          <a:bodyPr wrap="square" lIns="0" tIns="0" rIns="0" bIns="0" rtlCol="0" anchor="ctr"/>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Логарифм помогает находить показатель степени, а в задачах — превращать сложные уравнения и неравенства в понятные алгебраические формы. Эта тема учит работать с ОДЗ, свойствами степеней и строгими преобразованиями.
</a:t>
            </a:r>
            <a:endParaRPr lang="en-US" sz="1400" dirty="0"/>
          </a:p>
        </p:txBody>
      </p:sp>
      <p:sp>
        <p:nvSpPr>
          <p:cNvPr id="8" name="Text 2"/>
          <p:cNvSpPr txBox="1"/>
          <p:nvPr/>
        </p:nvSpPr>
        <p:spPr>
          <a:xfrm>
            <a:off x="8021800" y="4650300"/>
            <a:ext cx="1122300" cy="284400"/>
          </a:xfrm>
          <a:prstGeom prst="rect">
            <a:avLst/>
          </a:prstGeom>
          <a:noFill/>
          <a:ln/>
        </p:spPr>
        <p:txBody>
          <a:bodyPr wrap="square" lIns="0" tIns="0" rIns="0" bIns="0" rtlCol="0" anchor="ctr"/>
          <a:lstStyle/>
          <a:p>
            <a:pPr algn="ctr" indent="0" marL="0">
              <a:lnSpc>
                <a:spcPct val="100000"/>
              </a:lnSpc>
              <a:buNone/>
            </a:pPr>
            <a:r>
              <a:rPr lang="en-US" sz="1400" b="1" dirty="0">
                <a:solidFill>
                  <a:srgbClr val="FFFFFF"/>
                </a:solidFill>
                <a:latin typeface="Arial" pitchFamily="34" charset="0"/>
                <a:ea typeface="Arial" pitchFamily="34" charset="-122"/>
                <a:cs typeface="Arial" pitchFamily="34" charset="-120"/>
              </a:rPr>
              <a:t>2</a:t>
            </a:r>
            <a:endParaRPr lang="en-US" sz="1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2075900" y="373500"/>
            <a:ext cx="6708000" cy="571200"/>
          </a:xfrm>
          <a:prstGeom prst="rect">
            <a:avLst/>
          </a:prstGeom>
          <a:noFill/>
          <a:ln/>
        </p:spPr>
        <p:txBody>
          <a:bodyPr wrap="square" lIns="0" tIns="0" rIns="0" bIns="0" rtlCol="0" anchor="t"/>
          <a:lstStyle/>
          <a:p>
            <a:pPr algn="l" indent="0" marL="0">
              <a:lnSpc>
                <a:spcPct val="90000"/>
              </a:lnSpc>
              <a:buNone/>
            </a:pPr>
            <a:r>
              <a:rPr lang="en-US" sz="2497" b="1" dirty="0">
                <a:solidFill>
                  <a:srgbClr val="000000"/>
                </a:solidFill>
                <a:latin typeface="Arial" pitchFamily="34" charset="0"/>
                <a:ea typeface="Arial" pitchFamily="34" charset="-122"/>
                <a:cs typeface="Arial" pitchFamily="34" charset="-120"/>
              </a:rPr>
              <a:t>Определение логарифма и условия его существования
</a:t>
            </a:r>
            <a:endParaRPr lang="en-US" sz="2497" dirty="0"/>
          </a:p>
        </p:txBody>
      </p:sp>
      <p:sp>
        <p:nvSpPr>
          <p:cNvPr id="10" name="Text 1"/>
          <p:cNvSpPr txBox="1"/>
          <p:nvPr/>
        </p:nvSpPr>
        <p:spPr>
          <a:xfrm>
            <a:off x="8021800" y="4650300"/>
            <a:ext cx="1122300" cy="284400"/>
          </a:xfrm>
          <a:prstGeom prst="rect">
            <a:avLst/>
          </a:prstGeom>
          <a:noFill/>
          <a:ln/>
        </p:spPr>
        <p:txBody>
          <a:bodyPr wrap="square" lIns="0" tIns="0" rIns="0" bIns="0" rtlCol="0" anchor="ctr"/>
          <a:lstStyle/>
          <a:p>
            <a:pPr algn="ctr" indent="0" marL="0">
              <a:lnSpc>
                <a:spcPct val="100000"/>
              </a:lnSpc>
              <a:buNone/>
            </a:pPr>
            <a:r>
              <a:rPr lang="en-US" sz="1400" b="1" dirty="0">
                <a:solidFill>
                  <a:srgbClr val="FFFFFF"/>
                </a:solidFill>
                <a:latin typeface="Arial" pitchFamily="34" charset="0"/>
                <a:ea typeface="Arial" pitchFamily="34" charset="-122"/>
                <a:cs typeface="Arial" pitchFamily="34" charset="-120"/>
              </a:rPr>
              <a:t>3</a:t>
            </a:r>
            <a:endParaRPr lang="en-US" sz="1400" dirty="0"/>
          </a:p>
        </p:txBody>
      </p:sp>
      <p:sp>
        <p:nvSpPr>
          <p:cNvPr id="11" name="Text 2"/>
          <p:cNvSpPr txBox="1"/>
          <p:nvPr/>
        </p:nvSpPr>
        <p:spPr>
          <a:xfrm>
            <a:off x="2075900" y="1189177"/>
            <a:ext cx="6488700" cy="212700"/>
          </a:xfrm>
          <a:prstGeom prst="rect">
            <a:avLst/>
          </a:prstGeom>
          <a:noFill/>
          <a:ln/>
        </p:spPr>
        <p:txBody>
          <a:bodyPr wrap="square" lIns="0" tIns="0" rIns="0" bIns="0" rtlCol="0" anchor="ctr"/>
          <a:lstStyle/>
          <a:p>
            <a:pPr algn="l" indent="0" marL="0">
              <a:lnSpc>
                <a:spcPct val="100000"/>
              </a:lnSpc>
              <a:buNone/>
            </a:pPr>
            <a:r>
              <a:rPr lang="en-US" sz="1200" b="1" dirty="0">
                <a:solidFill>
                  <a:srgbClr val="FFFFFF"/>
                </a:solidFill>
                <a:latin typeface="Arial" pitchFamily="34" charset="0"/>
                <a:ea typeface="Arial" pitchFamily="34" charset="-122"/>
                <a:cs typeface="Arial" pitchFamily="34" charset="-120"/>
              </a:rPr>
              <a:t>Смысл записи
</a:t>
            </a:r>
            <a:endParaRPr lang="en-US" sz="1200" dirty="0"/>
          </a:p>
        </p:txBody>
      </p:sp>
      <p:sp>
        <p:nvSpPr>
          <p:cNvPr id="12" name="Text 3"/>
          <p:cNvSpPr txBox="1"/>
          <p:nvPr/>
        </p:nvSpPr>
        <p:spPr>
          <a:xfrm>
            <a:off x="2075900" y="1453615"/>
            <a:ext cx="6488700" cy="354900"/>
          </a:xfrm>
          <a:prstGeom prst="rect">
            <a:avLst/>
          </a:prstGeom>
          <a:noFill/>
          <a:ln/>
        </p:spPr>
        <p:txBody>
          <a:bodyPr wrap="square" lIns="0" tIns="0" rIns="0" bIns="0" rtlCol="0" anchor="ctr"/>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Запись log_a b = x означает, что число x — это показатель степени, в которую нужно возвести основание a, чтобы получить b.
</a:t>
            </a:r>
            <a:endParaRPr lang="en-US" sz="1000" dirty="0"/>
          </a:p>
        </p:txBody>
      </p:sp>
      <p:sp>
        <p:nvSpPr>
          <p:cNvPr id="13" name="Text 4"/>
          <p:cNvSpPr txBox="1"/>
          <p:nvPr/>
        </p:nvSpPr>
        <p:spPr>
          <a:xfrm>
            <a:off x="2075900" y="3814127"/>
            <a:ext cx="6488700" cy="212700"/>
          </a:xfrm>
          <a:prstGeom prst="rect">
            <a:avLst/>
          </a:prstGeom>
          <a:noFill/>
          <a:ln/>
        </p:spPr>
        <p:txBody>
          <a:bodyPr wrap="square" lIns="0" tIns="0" rIns="0" bIns="0" rtlCol="0" anchor="ctr"/>
          <a:lstStyle/>
          <a:p>
            <a:pPr algn="l" indent="0" marL="0">
              <a:lnSpc>
                <a:spcPct val="100000"/>
              </a:lnSpc>
              <a:buNone/>
            </a:pPr>
            <a:r>
              <a:rPr lang="en-US" sz="1200" b="1" dirty="0">
                <a:solidFill>
                  <a:srgbClr val="FFFFFF"/>
                </a:solidFill>
                <a:latin typeface="Arial" pitchFamily="34" charset="0"/>
                <a:ea typeface="Arial" pitchFamily="34" charset="-122"/>
                <a:cs typeface="Arial" pitchFamily="34" charset="-120"/>
              </a:rPr>
              <a:t>Проверка решений
</a:t>
            </a:r>
            <a:endParaRPr lang="en-US" sz="1200" dirty="0"/>
          </a:p>
        </p:txBody>
      </p:sp>
      <p:sp>
        <p:nvSpPr>
          <p:cNvPr id="14" name="Text 5"/>
          <p:cNvSpPr txBox="1"/>
          <p:nvPr/>
        </p:nvSpPr>
        <p:spPr>
          <a:xfrm>
            <a:off x="2075900" y="4078565"/>
            <a:ext cx="6488700" cy="354900"/>
          </a:xfrm>
          <a:prstGeom prst="rect">
            <a:avLst/>
          </a:prstGeom>
          <a:noFill/>
          <a:ln/>
        </p:spPr>
        <p:txBody>
          <a:bodyPr wrap="square" lIns="0" tIns="0" rIns="0" bIns="0" rtlCol="0" anchor="ctr"/>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В уравнениях и неравенствах найденные значения обязательно сверяют с ОДЗ. Это позволяет исключить посторонние корни, возникающие после преобразований.
</a:t>
            </a:r>
            <a:endParaRPr lang="en-US" sz="1000" dirty="0"/>
          </a:p>
        </p:txBody>
      </p:sp>
      <p:sp>
        <p:nvSpPr>
          <p:cNvPr id="15" name="Text 6"/>
          <p:cNvSpPr txBox="1"/>
          <p:nvPr/>
        </p:nvSpPr>
        <p:spPr>
          <a:xfrm>
            <a:off x="2075900" y="2939144"/>
            <a:ext cx="6488700" cy="212700"/>
          </a:xfrm>
          <a:prstGeom prst="rect">
            <a:avLst/>
          </a:prstGeom>
          <a:noFill/>
          <a:ln/>
        </p:spPr>
        <p:txBody>
          <a:bodyPr wrap="square" lIns="0" tIns="0" rIns="0" bIns="0" rtlCol="0" anchor="ctr"/>
          <a:lstStyle/>
          <a:p>
            <a:pPr algn="l" indent="0" marL="0">
              <a:lnSpc>
                <a:spcPct val="100000"/>
              </a:lnSpc>
              <a:buNone/>
            </a:pPr>
            <a:r>
              <a:rPr lang="en-US" sz="1200" b="1" dirty="0">
                <a:solidFill>
                  <a:srgbClr val="FFFFFF"/>
                </a:solidFill>
                <a:latin typeface="Arial" pitchFamily="34" charset="0"/>
                <a:ea typeface="Arial" pitchFamily="34" charset="-122"/>
                <a:cs typeface="Arial" pitchFamily="34" charset="-120"/>
              </a:rPr>
              <a:t>Требование к аргументу
</a:t>
            </a:r>
            <a:endParaRPr lang="en-US" sz="1200" dirty="0"/>
          </a:p>
        </p:txBody>
      </p:sp>
      <p:sp>
        <p:nvSpPr>
          <p:cNvPr id="16" name="Text 7"/>
          <p:cNvSpPr txBox="1"/>
          <p:nvPr/>
        </p:nvSpPr>
        <p:spPr>
          <a:xfrm>
            <a:off x="2075900" y="3203582"/>
            <a:ext cx="6488700" cy="354900"/>
          </a:xfrm>
          <a:prstGeom prst="rect">
            <a:avLst/>
          </a:prstGeom>
          <a:noFill/>
          <a:ln/>
        </p:spPr>
        <p:txBody>
          <a:bodyPr wrap="square" lIns="0" tIns="0" rIns="0" bIns="0" rtlCol="0" anchor="ctr"/>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Аргумент логарифма должен быть строго положительным: b &gt; 0. Если это условие нарушено, выражение не имеет смысла в действительных числах.
</a:t>
            </a:r>
            <a:endParaRPr lang="en-US" sz="1000" dirty="0"/>
          </a:p>
        </p:txBody>
      </p:sp>
      <p:sp>
        <p:nvSpPr>
          <p:cNvPr id="17" name="Text 8"/>
          <p:cNvSpPr txBox="1"/>
          <p:nvPr/>
        </p:nvSpPr>
        <p:spPr>
          <a:xfrm>
            <a:off x="2075900" y="2064160"/>
            <a:ext cx="6488700" cy="212700"/>
          </a:xfrm>
          <a:prstGeom prst="rect">
            <a:avLst/>
          </a:prstGeom>
          <a:noFill/>
          <a:ln/>
        </p:spPr>
        <p:txBody>
          <a:bodyPr wrap="square" lIns="0" tIns="0" rIns="0" bIns="0" rtlCol="0" anchor="ctr"/>
          <a:lstStyle/>
          <a:p>
            <a:pPr algn="l" indent="0" marL="0">
              <a:lnSpc>
                <a:spcPct val="100000"/>
              </a:lnSpc>
              <a:buNone/>
            </a:pPr>
            <a:r>
              <a:rPr lang="en-US" sz="1200" b="1" dirty="0">
                <a:solidFill>
                  <a:srgbClr val="FFFFFF"/>
                </a:solidFill>
                <a:latin typeface="Arial" pitchFamily="34" charset="0"/>
                <a:ea typeface="Arial" pitchFamily="34" charset="-122"/>
                <a:cs typeface="Arial" pitchFamily="34" charset="-120"/>
              </a:rPr>
              <a:t>Ограничения для основания
</a:t>
            </a:r>
            <a:endParaRPr lang="en-US" sz="1200" dirty="0"/>
          </a:p>
        </p:txBody>
      </p:sp>
      <p:sp>
        <p:nvSpPr>
          <p:cNvPr id="18" name="Text 9"/>
          <p:cNvSpPr txBox="1"/>
          <p:nvPr/>
        </p:nvSpPr>
        <p:spPr>
          <a:xfrm>
            <a:off x="2075900" y="2328599"/>
            <a:ext cx="6488700" cy="354900"/>
          </a:xfrm>
          <a:prstGeom prst="rect">
            <a:avLst/>
          </a:prstGeom>
          <a:noFill/>
          <a:ln/>
        </p:spPr>
        <p:txBody>
          <a:bodyPr wrap="square" lIns="0" tIns="0" rIns="0" bIns="0" rtlCol="0" anchor="ctr"/>
          <a:lstStyle/>
          <a:p>
            <a:pPr algn="l" indent="0" marL="0">
              <a:lnSpc>
                <a:spcPct val="100000"/>
              </a:lnSpc>
              <a:buNone/>
            </a:pPr>
            <a:r>
              <a:rPr lang="en-US" sz="1000" dirty="0">
                <a:solidFill>
                  <a:srgbClr val="FFFFFF"/>
                </a:solidFill>
                <a:latin typeface="Arial" pitchFamily="34" charset="0"/>
                <a:ea typeface="Arial" pitchFamily="34" charset="-122"/>
                <a:cs typeface="Arial" pitchFamily="34" charset="-120"/>
              </a:rPr>
              <a:t>Логарифм существует только при a &gt; 0 и a ≠ 1, иначе функция перестаёт быть корректно определённой и теряет свои основные свойства.
</a:t>
            </a:r>
            <a:endParaRPr lang="en-US" sz="1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360000" y="1724194"/>
            <a:ext cx="4791900" cy="1684212"/>
          </a:xfrm>
          <a:prstGeom prst="rect">
            <a:avLst/>
          </a:prstGeom>
        </p:spPr>
      </p:pic>
      <p:sp>
        <p:nvSpPr>
          <p:cNvPr id="6" name="Text 0"/>
          <p:cNvSpPr txBox="1"/>
          <p:nvPr/>
        </p:nvSpPr>
        <p:spPr>
          <a:xfrm>
            <a:off x="360000" y="373500"/>
            <a:ext cx="8424000" cy="580500"/>
          </a:xfrm>
          <a:prstGeom prst="rect">
            <a:avLst/>
          </a:prstGeom>
          <a:noFill/>
          <a:ln/>
        </p:spPr>
        <p:txBody>
          <a:bodyPr wrap="square" lIns="0" tIns="0" rIns="0" bIns="0" rtlCol="0" anchor="t"/>
          <a:lstStyle/>
          <a:p>
            <a:pPr algn="l" indent="0" marL="0">
              <a:lnSpc>
                <a:spcPct val="90000"/>
              </a:lnSpc>
              <a:buNone/>
            </a:pPr>
            <a:r>
              <a:rPr lang="en-US" sz="3200" b="1" dirty="0">
                <a:solidFill>
                  <a:srgbClr val="000000"/>
                </a:solidFill>
                <a:latin typeface="Arial" pitchFamily="34" charset="0"/>
                <a:ea typeface="Arial" pitchFamily="34" charset="-122"/>
                <a:cs typeface="Arial" pitchFamily="34" charset="-120"/>
              </a:rPr>
              <a:t>Основные свойства логарифмов
</a:t>
            </a:r>
            <a:endParaRPr lang="en-US" sz="3200" dirty="0"/>
          </a:p>
        </p:txBody>
      </p:sp>
      <p:sp>
        <p:nvSpPr>
          <p:cNvPr id="7" name="Text 1"/>
          <p:cNvSpPr txBox="1"/>
          <p:nvPr/>
        </p:nvSpPr>
        <p:spPr>
          <a:xfrm>
            <a:off x="8021800" y="4650300"/>
            <a:ext cx="1122300" cy="284400"/>
          </a:xfrm>
          <a:prstGeom prst="rect">
            <a:avLst/>
          </a:prstGeom>
          <a:noFill/>
          <a:ln/>
        </p:spPr>
        <p:txBody>
          <a:bodyPr wrap="square" lIns="0" tIns="0" rIns="0" bIns="0" rtlCol="0" anchor="ctr"/>
          <a:lstStyle/>
          <a:p>
            <a:pPr algn="ctr" indent="0" marL="0">
              <a:lnSpc>
                <a:spcPct val="100000"/>
              </a:lnSpc>
              <a:buNone/>
            </a:pPr>
            <a:r>
              <a:rPr lang="en-US" sz="1400" b="1" dirty="0">
                <a:solidFill>
                  <a:srgbClr val="FFFFFF"/>
                </a:solidFill>
                <a:latin typeface="Arial" pitchFamily="34" charset="0"/>
                <a:ea typeface="Arial" pitchFamily="34" charset="-122"/>
                <a:cs typeface="Arial" pitchFamily="34" charset="-120"/>
              </a:rPr>
              <a:t>4</a:t>
            </a:r>
            <a:endParaRPr lang="en-US" sz="1400" dirty="0"/>
          </a:p>
        </p:txBody>
      </p:sp>
      <p:sp>
        <p:nvSpPr>
          <p:cNvPr id="8" name="Text 2"/>
          <p:cNvSpPr txBox="1"/>
          <p:nvPr/>
        </p:nvSpPr>
        <p:spPr>
          <a:xfrm>
            <a:off x="5504102" y="1389548"/>
            <a:ext cx="3109200" cy="1193700"/>
          </a:xfrm>
          <a:prstGeom prst="rect">
            <a:avLst/>
          </a:prstGeom>
          <a:noFill/>
          <a:ln/>
        </p:spPr>
        <p:txBody>
          <a:bodyPr wrap="square" lIns="0" tIns="0" rIns="0" bIns="0" rtlCol="0" anchor="ctr"/>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Эти формулы помогают упрощать выражения и сводить уравнения к удобному виду.
</a:t>
            </a:r>
            <a:endParaRPr lang="en-US" sz="1400" dirty="0"/>
          </a:p>
        </p:txBody>
      </p:sp>
      <p:sp>
        <p:nvSpPr>
          <p:cNvPr id="9" name="Text 3"/>
          <p:cNvSpPr txBox="1"/>
          <p:nvPr/>
        </p:nvSpPr>
        <p:spPr>
          <a:xfrm>
            <a:off x="5504102" y="3022398"/>
            <a:ext cx="3109200" cy="1193700"/>
          </a:xfrm>
          <a:prstGeom prst="rect">
            <a:avLst/>
          </a:prstGeom>
          <a:noFill/>
          <a:ln/>
        </p:spPr>
        <p:txBody>
          <a:bodyPr wrap="square" lIns="0" tIns="0" rIns="0" bIns="0" rtlCol="0" anchor="ctr"/>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Свойства логарифмов позволяют раскрывать произведения, частные и степени, не нарушая структуру выражения, если соблюдены условия на основание и аргументы.
</a:t>
            </a:r>
            <a:endParaRPr lang="en-US" sz="1400" dirty="0"/>
          </a:p>
        </p:txBody>
      </p:sp>
      <p:sp>
        <p:nvSpPr>
          <p:cNvPr id="10" name="Text 4"/>
          <p:cNvSpPr txBox="1"/>
          <p:nvPr/>
        </p:nvSpPr>
        <p:spPr>
          <a:xfrm>
            <a:off x="360000" y="4047325"/>
            <a:ext cx="4816500" cy="342600"/>
          </a:xfrm>
          <a:prstGeom prst="rect">
            <a:avLst/>
          </a:prstGeom>
          <a:noFill/>
          <a:ln/>
        </p:spPr>
        <p:txBody>
          <a:bodyPr wrap="square" lIns="0" tIns="0" rIns="0" bIns="0" rtlCol="0" anchor="b"/>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Школьный курс алгебры 11 класса
</a:t>
            </a:r>
            <a:endParaRPr lang="en-US" sz="1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60000" y="1145820"/>
            <a:ext cx="8424000" cy="2031961"/>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360000" y="373500"/>
            <a:ext cx="8424000" cy="709800"/>
          </a:xfrm>
          <a:prstGeom prst="rect">
            <a:avLst/>
          </a:prstGeom>
          <a:noFill/>
          <a:ln/>
        </p:spPr>
        <p:txBody>
          <a:bodyPr wrap="square" lIns="0" tIns="0" rIns="0" bIns="0" rtlCol="0" anchor="t"/>
          <a:lstStyle/>
          <a:p>
            <a:pPr algn="l" indent="0" marL="0">
              <a:lnSpc>
                <a:spcPct val="90000"/>
              </a:lnSpc>
              <a:buNone/>
            </a:pPr>
            <a:r>
              <a:rPr lang="en-US" sz="3200" b="1" dirty="0">
                <a:solidFill>
                  <a:srgbClr val="000000"/>
                </a:solidFill>
                <a:latin typeface="Arial" pitchFamily="34" charset="0"/>
                <a:ea typeface="Arial" pitchFamily="34" charset="-122"/>
                <a:cs typeface="Arial" pitchFamily="34" charset="-120"/>
              </a:rPr>
              <a:t>График логарифмической функции
</a:t>
            </a:r>
            <a:endParaRPr lang="en-US" sz="3200" dirty="0"/>
          </a:p>
        </p:txBody>
      </p:sp>
      <p:sp>
        <p:nvSpPr>
          <p:cNvPr id="11" name="Text 1"/>
          <p:cNvSpPr txBox="1"/>
          <p:nvPr/>
        </p:nvSpPr>
        <p:spPr>
          <a:xfrm>
            <a:off x="8021800" y="4650300"/>
            <a:ext cx="1122300" cy="284400"/>
          </a:xfrm>
          <a:prstGeom prst="rect">
            <a:avLst/>
          </a:prstGeom>
          <a:noFill/>
          <a:ln/>
        </p:spPr>
        <p:txBody>
          <a:bodyPr wrap="square" lIns="0" tIns="0" rIns="0" bIns="0" rtlCol="0" anchor="ctr"/>
          <a:lstStyle/>
          <a:p>
            <a:pPr algn="ctr" indent="0" marL="0">
              <a:lnSpc>
                <a:spcPct val="100000"/>
              </a:lnSpc>
              <a:buNone/>
            </a:pPr>
            <a:r>
              <a:rPr lang="en-US" sz="1400" b="1" dirty="0">
                <a:solidFill>
                  <a:srgbClr val="FFFFFF"/>
                </a:solidFill>
                <a:latin typeface="Arial" pitchFamily="34" charset="0"/>
                <a:ea typeface="Arial" pitchFamily="34" charset="-122"/>
                <a:cs typeface="Arial" pitchFamily="34" charset="-120"/>
              </a:rPr>
              <a:t>5</a:t>
            </a:r>
            <a:endParaRPr lang="en-US" sz="1400" dirty="0"/>
          </a:p>
        </p:txBody>
      </p:sp>
      <p:sp>
        <p:nvSpPr>
          <p:cNvPr id="12" name="Text 2"/>
          <p:cNvSpPr txBox="1"/>
          <p:nvPr/>
        </p:nvSpPr>
        <p:spPr>
          <a:xfrm>
            <a:off x="470850" y="3688575"/>
            <a:ext cx="1830300" cy="765600"/>
          </a:xfrm>
          <a:prstGeom prst="rect">
            <a:avLst/>
          </a:prstGeom>
          <a:noFill/>
          <a:ln/>
        </p:spPr>
        <p:txBody>
          <a:bodyPr wrap="square" lIns="0" tIns="0" rIns="0" bIns="0" rtlCol="0" anchor="t"/>
          <a:lstStyle/>
          <a:p>
            <a:pPr algn="l" indent="0" marL="0">
              <a:lnSpc>
                <a:spcPct val="100000"/>
              </a:lnSpc>
              <a:buNone/>
            </a:pPr>
            <a:r>
              <a:rPr lang="en-US" sz="800" dirty="0">
                <a:solidFill>
                  <a:srgbClr val="FFFFFF"/>
                </a:solidFill>
                <a:latin typeface="Arial" pitchFamily="34" charset="0"/>
                <a:ea typeface="Arial" pitchFamily="34" charset="-122"/>
                <a:cs typeface="Arial" pitchFamily="34" charset="-120"/>
              </a:rPr>
              <a:t>График y = log_a x всегда проходит через точку (1; 0), потому что log_a 1 = 0 для любого допустимого основания a.
</a:t>
            </a:r>
            <a:endParaRPr lang="en-US" sz="800" dirty="0"/>
          </a:p>
        </p:txBody>
      </p:sp>
      <p:sp>
        <p:nvSpPr>
          <p:cNvPr id="13" name="Text 3"/>
          <p:cNvSpPr txBox="1"/>
          <p:nvPr/>
        </p:nvSpPr>
        <p:spPr>
          <a:xfrm>
            <a:off x="477900" y="3404460"/>
            <a:ext cx="1816200" cy="234600"/>
          </a:xfrm>
          <a:prstGeom prst="rect">
            <a:avLst/>
          </a:prstGeom>
          <a:noFill/>
          <a:ln/>
        </p:spPr>
        <p:txBody>
          <a:bodyPr wrap="square" lIns="0" tIns="0" rIns="0" bIns="0" rtlCol="0" anchor="ctr"/>
          <a:lstStyle/>
          <a:p>
            <a:pPr algn="l" indent="0" marL="0">
              <a:lnSpc>
                <a:spcPct val="100000"/>
              </a:lnSpc>
              <a:buNone/>
            </a:pPr>
            <a:r>
              <a:rPr lang="en-US" sz="900" b="1" dirty="0">
                <a:solidFill>
                  <a:srgbClr val="FFFFFF"/>
                </a:solidFill>
                <a:latin typeface="Arial" pitchFamily="34" charset="0"/>
                <a:ea typeface="Arial" pitchFamily="34" charset="-122"/>
                <a:cs typeface="Arial" pitchFamily="34" charset="-120"/>
              </a:rPr>
              <a:t>Опорная точка
</a:t>
            </a:r>
            <a:endParaRPr lang="en-US" sz="900" dirty="0"/>
          </a:p>
        </p:txBody>
      </p:sp>
      <p:sp>
        <p:nvSpPr>
          <p:cNvPr id="14" name="Text 4"/>
          <p:cNvSpPr txBox="1"/>
          <p:nvPr/>
        </p:nvSpPr>
        <p:spPr>
          <a:xfrm>
            <a:off x="2594850" y="3688575"/>
            <a:ext cx="1830300" cy="765600"/>
          </a:xfrm>
          <a:prstGeom prst="rect">
            <a:avLst/>
          </a:prstGeom>
          <a:noFill/>
          <a:ln/>
        </p:spPr>
        <p:txBody>
          <a:bodyPr wrap="square" lIns="0" tIns="0" rIns="0" bIns="0" rtlCol="0" anchor="t"/>
          <a:lstStyle/>
          <a:p>
            <a:pPr algn="l" indent="0" marL="0">
              <a:lnSpc>
                <a:spcPct val="100000"/>
              </a:lnSpc>
              <a:buNone/>
            </a:pPr>
            <a:r>
              <a:rPr lang="en-US" sz="800" dirty="0">
                <a:solidFill>
                  <a:srgbClr val="FFFFFF"/>
                </a:solidFill>
                <a:latin typeface="Arial" pitchFamily="34" charset="0"/>
                <a:ea typeface="Arial" pitchFamily="34" charset="-122"/>
                <a:cs typeface="Arial" pitchFamily="34" charset="-120"/>
              </a:rPr>
              <a:t>При x → 0+ значения функции резко меняются, поэтому прямая x = 0 является вертикальной асимптотой и не пересекается графиком.
</a:t>
            </a:r>
            <a:endParaRPr lang="en-US" sz="800" dirty="0"/>
          </a:p>
        </p:txBody>
      </p:sp>
      <p:sp>
        <p:nvSpPr>
          <p:cNvPr id="15" name="Text 5"/>
          <p:cNvSpPr txBox="1"/>
          <p:nvPr/>
        </p:nvSpPr>
        <p:spPr>
          <a:xfrm>
            <a:off x="2601900" y="3404460"/>
            <a:ext cx="1816200" cy="234600"/>
          </a:xfrm>
          <a:prstGeom prst="rect">
            <a:avLst/>
          </a:prstGeom>
          <a:noFill/>
          <a:ln/>
        </p:spPr>
        <p:txBody>
          <a:bodyPr wrap="square" lIns="0" tIns="0" rIns="0" bIns="0" rtlCol="0" anchor="ctr"/>
          <a:lstStyle/>
          <a:p>
            <a:pPr algn="l" indent="0" marL="0">
              <a:lnSpc>
                <a:spcPct val="100000"/>
              </a:lnSpc>
              <a:buNone/>
            </a:pPr>
            <a:r>
              <a:rPr lang="en-US" sz="900" b="1" dirty="0">
                <a:solidFill>
                  <a:srgbClr val="FFFFFF"/>
                </a:solidFill>
                <a:latin typeface="Arial" pitchFamily="34" charset="0"/>
                <a:ea typeface="Arial" pitchFamily="34" charset="-122"/>
                <a:cs typeface="Arial" pitchFamily="34" charset="-120"/>
              </a:rPr>
              <a:t>Асимптота
</a:t>
            </a:r>
            <a:endParaRPr lang="en-US" sz="900" dirty="0"/>
          </a:p>
        </p:txBody>
      </p:sp>
      <p:sp>
        <p:nvSpPr>
          <p:cNvPr id="16" name="Text 6"/>
          <p:cNvSpPr txBox="1"/>
          <p:nvPr/>
        </p:nvSpPr>
        <p:spPr>
          <a:xfrm>
            <a:off x="4718850" y="3688575"/>
            <a:ext cx="1830300" cy="765600"/>
          </a:xfrm>
          <a:prstGeom prst="rect">
            <a:avLst/>
          </a:prstGeom>
          <a:noFill/>
          <a:ln/>
        </p:spPr>
        <p:txBody>
          <a:bodyPr wrap="square" lIns="0" tIns="0" rIns="0" bIns="0" rtlCol="0" anchor="t"/>
          <a:lstStyle/>
          <a:p>
            <a:pPr algn="l" indent="0" marL="0">
              <a:lnSpc>
                <a:spcPct val="100000"/>
              </a:lnSpc>
              <a:buNone/>
            </a:pPr>
            <a:r>
              <a:rPr lang="en-US" sz="800" dirty="0">
                <a:solidFill>
                  <a:srgbClr val="FFFFFF"/>
                </a:solidFill>
                <a:latin typeface="Arial" pitchFamily="34" charset="0"/>
                <a:ea typeface="Arial" pitchFamily="34" charset="-122"/>
                <a:cs typeface="Arial" pitchFamily="34" charset="-120"/>
              </a:rPr>
              <a:t>Если a &gt; 1, функция возрастает; если 0 &lt; a &lt; 1, она убывает. Это различие важно при решении логарифмических неравенств.
</a:t>
            </a:r>
            <a:endParaRPr lang="en-US" sz="800" dirty="0"/>
          </a:p>
        </p:txBody>
      </p:sp>
      <p:sp>
        <p:nvSpPr>
          <p:cNvPr id="17" name="Text 7"/>
          <p:cNvSpPr txBox="1"/>
          <p:nvPr/>
        </p:nvSpPr>
        <p:spPr>
          <a:xfrm>
            <a:off x="4725900" y="3404460"/>
            <a:ext cx="1816200" cy="234600"/>
          </a:xfrm>
          <a:prstGeom prst="rect">
            <a:avLst/>
          </a:prstGeom>
          <a:noFill/>
          <a:ln/>
        </p:spPr>
        <p:txBody>
          <a:bodyPr wrap="square" lIns="0" tIns="0" rIns="0" bIns="0" rtlCol="0" anchor="ctr"/>
          <a:lstStyle/>
          <a:p>
            <a:pPr algn="l" indent="0" marL="0">
              <a:lnSpc>
                <a:spcPct val="100000"/>
              </a:lnSpc>
              <a:buNone/>
            </a:pPr>
            <a:r>
              <a:rPr lang="en-US" sz="900" b="1" dirty="0">
                <a:solidFill>
                  <a:srgbClr val="FFFFFF"/>
                </a:solidFill>
                <a:latin typeface="Arial" pitchFamily="34" charset="0"/>
                <a:ea typeface="Arial" pitchFamily="34" charset="-122"/>
                <a:cs typeface="Arial" pitchFamily="34" charset="-120"/>
              </a:rPr>
              <a:t>Рост и убывание
</a:t>
            </a:r>
            <a:endParaRPr lang="en-US" sz="900" dirty="0"/>
          </a:p>
        </p:txBody>
      </p:sp>
      <p:sp>
        <p:nvSpPr>
          <p:cNvPr id="18" name="Text 8"/>
          <p:cNvSpPr txBox="1"/>
          <p:nvPr/>
        </p:nvSpPr>
        <p:spPr>
          <a:xfrm>
            <a:off x="6842850" y="3688575"/>
            <a:ext cx="1830300" cy="765600"/>
          </a:xfrm>
          <a:prstGeom prst="rect">
            <a:avLst/>
          </a:prstGeom>
          <a:noFill/>
          <a:ln/>
        </p:spPr>
        <p:txBody>
          <a:bodyPr wrap="square" lIns="0" tIns="0" rIns="0" bIns="0" rtlCol="0" anchor="t"/>
          <a:lstStyle/>
          <a:p>
            <a:pPr algn="l" indent="0" marL="0">
              <a:lnSpc>
                <a:spcPct val="100000"/>
              </a:lnSpc>
              <a:buNone/>
            </a:pPr>
            <a:r>
              <a:rPr lang="en-US" sz="800" dirty="0">
                <a:solidFill>
                  <a:srgbClr val="FFFFFF"/>
                </a:solidFill>
                <a:latin typeface="Arial" pitchFamily="34" charset="0"/>
                <a:ea typeface="Arial" pitchFamily="34" charset="-122"/>
                <a:cs typeface="Arial" pitchFamily="34" charset="-120"/>
              </a:rPr>
              <a:t>График существует только справа от оси Oy, потому что аргумент логарифма обязан быть положительным. Это визуально подтверждает условия определения.
</a:t>
            </a:r>
            <a:endParaRPr lang="en-US" sz="800" dirty="0"/>
          </a:p>
        </p:txBody>
      </p:sp>
      <p:sp>
        <p:nvSpPr>
          <p:cNvPr id="19" name="Text 9"/>
          <p:cNvSpPr txBox="1"/>
          <p:nvPr/>
        </p:nvSpPr>
        <p:spPr>
          <a:xfrm>
            <a:off x="6849900" y="3404460"/>
            <a:ext cx="1816200" cy="234600"/>
          </a:xfrm>
          <a:prstGeom prst="rect">
            <a:avLst/>
          </a:prstGeom>
          <a:noFill/>
          <a:ln/>
        </p:spPr>
        <p:txBody>
          <a:bodyPr wrap="square" lIns="0" tIns="0" rIns="0" bIns="0" rtlCol="0" anchor="ctr"/>
          <a:lstStyle/>
          <a:p>
            <a:pPr algn="l" indent="0" marL="0">
              <a:lnSpc>
                <a:spcPct val="100000"/>
              </a:lnSpc>
              <a:buNone/>
            </a:pPr>
            <a:r>
              <a:rPr lang="en-US" sz="900" b="1" dirty="0">
                <a:solidFill>
                  <a:srgbClr val="FFFFFF"/>
                </a:solidFill>
                <a:latin typeface="Arial" pitchFamily="34" charset="0"/>
                <a:ea typeface="Arial" pitchFamily="34" charset="-122"/>
                <a:cs typeface="Arial" pitchFamily="34" charset="-120"/>
              </a:rPr>
              <a:t>Связь с ОДЗ
</a:t>
            </a:r>
            <a:endParaRPr lang="en-US" sz="9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61024" y="1459625"/>
            <a:ext cx="8397352" cy="3065700"/>
          </a:xfrm>
          <a:prstGeom prst="rect">
            <a:avLst/>
          </a:prstGeom>
        </p:spPr>
      </p:pic>
      <p:sp>
        <p:nvSpPr>
          <p:cNvPr id="5" name="Text 0"/>
          <p:cNvSpPr txBox="1"/>
          <p:nvPr/>
        </p:nvSpPr>
        <p:spPr>
          <a:xfrm>
            <a:off x="360000" y="373500"/>
            <a:ext cx="8424000" cy="526200"/>
          </a:xfrm>
          <a:prstGeom prst="rect">
            <a:avLst/>
          </a:prstGeom>
          <a:noFill/>
          <a:ln/>
        </p:spPr>
        <p:txBody>
          <a:bodyPr wrap="square" lIns="0" tIns="0" rIns="0" bIns="0" rtlCol="0" anchor="t"/>
          <a:lstStyle/>
          <a:p>
            <a:pPr algn="l" indent="0" marL="0">
              <a:lnSpc>
                <a:spcPct val="90000"/>
              </a:lnSpc>
              <a:buNone/>
            </a:pPr>
            <a:r>
              <a:rPr lang="en-US" sz="2341" b="1" dirty="0">
                <a:solidFill>
                  <a:srgbClr val="000000"/>
                </a:solidFill>
                <a:latin typeface="Arial" pitchFamily="34" charset="0"/>
                <a:ea typeface="Arial" pitchFamily="34" charset="-122"/>
                <a:cs typeface="Arial" pitchFamily="34" charset="-120"/>
              </a:rPr>
              <a:t>Общий алгоритм решения логарифмического уравнения
</a:t>
            </a:r>
            <a:endParaRPr lang="en-US" sz="2341" dirty="0"/>
          </a:p>
        </p:txBody>
      </p:sp>
      <p:sp>
        <p:nvSpPr>
          <p:cNvPr id="6" name="Text 1"/>
          <p:cNvSpPr txBox="1"/>
          <p:nvPr/>
        </p:nvSpPr>
        <p:spPr>
          <a:xfrm>
            <a:off x="8021800" y="4650300"/>
            <a:ext cx="1122300" cy="284400"/>
          </a:xfrm>
          <a:prstGeom prst="rect">
            <a:avLst/>
          </a:prstGeom>
          <a:noFill/>
          <a:ln/>
        </p:spPr>
        <p:txBody>
          <a:bodyPr wrap="square" lIns="0" tIns="0" rIns="0" bIns="0" rtlCol="0" anchor="ctr"/>
          <a:lstStyle/>
          <a:p>
            <a:pPr algn="ctr" indent="0" marL="0">
              <a:lnSpc>
                <a:spcPct val="100000"/>
              </a:lnSpc>
              <a:buNone/>
            </a:pPr>
            <a:r>
              <a:rPr lang="en-US" sz="1400" b="1" dirty="0">
                <a:solidFill>
                  <a:srgbClr val="FFFFFF"/>
                </a:solidFill>
                <a:latin typeface="Arial" pitchFamily="34" charset="0"/>
                <a:ea typeface="Arial" pitchFamily="34" charset="-122"/>
                <a:cs typeface="Arial" pitchFamily="34" charset="-120"/>
              </a:rPr>
              <a:t>6</a:t>
            </a:r>
            <a:endParaRPr lang="en-US" sz="1400" dirty="0"/>
          </a:p>
        </p:txBody>
      </p:sp>
      <p:sp>
        <p:nvSpPr>
          <p:cNvPr id="7" name="Text 2"/>
          <p:cNvSpPr txBox="1"/>
          <p:nvPr/>
        </p:nvSpPr>
        <p:spPr>
          <a:xfrm>
            <a:off x="360000" y="996625"/>
            <a:ext cx="8424000" cy="361800"/>
          </a:xfrm>
          <a:prstGeom prst="rect">
            <a:avLst/>
          </a:prstGeom>
          <a:noFill/>
          <a:ln/>
        </p:spPr>
        <p:txBody>
          <a:bodyPr wrap="square" lIns="0" tIns="0" rIns="0" bIns="0" rtlCol="0" anchor="t"/>
          <a:lstStyle/>
          <a:p>
            <a:pPr algn="l" indent="0" marL="0">
              <a:lnSpc>
                <a:spcPct val="90000"/>
              </a:lnSpc>
              <a:buNone/>
            </a:pPr>
            <a:r>
              <a:rPr lang="en-US" sz="1723" dirty="0">
                <a:solidFill>
                  <a:srgbClr val="000000"/>
                </a:solidFill>
                <a:latin typeface="Arial" pitchFamily="34" charset="0"/>
                <a:ea typeface="Arial" pitchFamily="34" charset="-122"/>
                <a:cs typeface="Arial" pitchFamily="34" charset="-120"/>
              </a:rPr>
              <a:t>Последовательность действий для школьных задач и экзаменационных примеров
</a:t>
            </a:r>
            <a:endParaRPr lang="en-US" sz="1723"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360000" y="373500"/>
            <a:ext cx="8424000" cy="580500"/>
          </a:xfrm>
          <a:prstGeom prst="rect">
            <a:avLst/>
          </a:prstGeom>
          <a:noFill/>
          <a:ln/>
        </p:spPr>
        <p:txBody>
          <a:bodyPr wrap="square" lIns="0" tIns="0" rIns="0" bIns="0" rtlCol="0" anchor="t"/>
          <a:lstStyle/>
          <a:p>
            <a:pPr algn="l" indent="0" marL="0">
              <a:lnSpc>
                <a:spcPct val="90000"/>
              </a:lnSpc>
              <a:buNone/>
            </a:pPr>
            <a:r>
              <a:rPr lang="en-US" sz="3200" b="1" dirty="0">
                <a:solidFill>
                  <a:srgbClr val="FFFFFF"/>
                </a:solidFill>
                <a:latin typeface="Arial" pitchFamily="34" charset="0"/>
                <a:ea typeface="Arial" pitchFamily="34" charset="-122"/>
                <a:cs typeface="Arial" pitchFamily="34" charset="-120"/>
              </a:rPr>
              <a:t>Уравнения вида log_a f(x)=c
</a:t>
            </a:r>
            <a:endParaRPr lang="en-US" sz="3200" dirty="0"/>
          </a:p>
        </p:txBody>
      </p:sp>
      <p:sp>
        <p:nvSpPr>
          <p:cNvPr id="9" name="Text 1"/>
          <p:cNvSpPr txBox="1"/>
          <p:nvPr/>
        </p:nvSpPr>
        <p:spPr>
          <a:xfrm>
            <a:off x="8021825" y="4651375"/>
            <a:ext cx="1122300" cy="284400"/>
          </a:xfrm>
          <a:prstGeom prst="rect">
            <a:avLst/>
          </a:prstGeom>
          <a:noFill/>
          <a:ln/>
        </p:spPr>
        <p:txBody>
          <a:bodyPr wrap="square" lIns="0" tIns="0" rIns="0" bIns="0" rtlCol="0" anchor="ctr"/>
          <a:lstStyle/>
          <a:p>
            <a:pPr algn="ctr" indent="0" marL="0">
              <a:lnSpc>
                <a:spcPct val="100000"/>
              </a:lnSpc>
              <a:buNone/>
            </a:pPr>
            <a:r>
              <a:rPr lang="en-US" sz="1400" b="1" dirty="0">
                <a:solidFill>
                  <a:srgbClr val="FFFFFF"/>
                </a:solidFill>
                <a:latin typeface="Arial" pitchFamily="34" charset="0"/>
                <a:ea typeface="Arial" pitchFamily="34" charset="-122"/>
                <a:cs typeface="Arial" pitchFamily="34" charset="-120"/>
              </a:rPr>
              <a:t>7</a:t>
            </a:r>
            <a:endParaRPr lang="en-US" sz="1400" dirty="0"/>
          </a:p>
        </p:txBody>
      </p:sp>
      <p:sp>
        <p:nvSpPr>
          <p:cNvPr id="10" name="Text 2"/>
          <p:cNvSpPr txBox="1"/>
          <p:nvPr/>
        </p:nvSpPr>
        <p:spPr>
          <a:xfrm>
            <a:off x="620250" y="1843675"/>
            <a:ext cx="3783600" cy="879000"/>
          </a:xfrm>
          <a:prstGeom prst="rect">
            <a:avLst/>
          </a:prstGeom>
          <a:noFill/>
          <a:ln/>
        </p:spPr>
        <p:txBody>
          <a:bodyPr wrap="square" lIns="0" tIns="0" rIns="0" bIns="0" rtlCol="0" anchor="t"/>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Если log_a f(x) = c, можно перейти к показательной форме f(x) = a^c, но только после проверки, что выражение f(x) положительно.
</a:t>
            </a:r>
            <a:endParaRPr lang="en-US" sz="1200" dirty="0"/>
          </a:p>
        </p:txBody>
      </p:sp>
      <p:sp>
        <p:nvSpPr>
          <p:cNvPr id="11" name="Text 3"/>
          <p:cNvSpPr txBox="1"/>
          <p:nvPr/>
        </p:nvSpPr>
        <p:spPr>
          <a:xfrm>
            <a:off x="620269" y="1346575"/>
            <a:ext cx="3783600" cy="390000"/>
          </a:xfrm>
          <a:prstGeom prst="rect">
            <a:avLst/>
          </a:prstGeom>
          <a:noFill/>
          <a:ln/>
        </p:spPr>
        <p:txBody>
          <a:bodyPr wrap="square" lIns="0" tIns="0" rIns="0" bIns="0" rtlCol="0" anchor="ctr"/>
          <a:lstStyle/>
          <a:p>
            <a:pPr algn="l" indent="0" marL="0">
              <a:lnSpc>
                <a:spcPct val="100000"/>
              </a:lnSpc>
              <a:buNone/>
            </a:pPr>
            <a:r>
              <a:rPr lang="en-US" sz="1400" b="1" dirty="0">
                <a:solidFill>
                  <a:srgbClr val="FFFFFF"/>
                </a:solidFill>
                <a:latin typeface="Arial" pitchFamily="34" charset="0"/>
                <a:ea typeface="Arial" pitchFamily="34" charset="-122"/>
                <a:cs typeface="Arial" pitchFamily="34" charset="-120"/>
              </a:rPr>
              <a:t>Равносильный переход
</a:t>
            </a:r>
            <a:endParaRPr lang="en-US" sz="1400" dirty="0"/>
          </a:p>
        </p:txBody>
      </p:sp>
      <p:sp>
        <p:nvSpPr>
          <p:cNvPr id="12" name="Text 4"/>
          <p:cNvSpPr txBox="1"/>
          <p:nvPr/>
        </p:nvSpPr>
        <p:spPr>
          <a:xfrm>
            <a:off x="5000375" y="1843675"/>
            <a:ext cx="3783600" cy="879000"/>
          </a:xfrm>
          <a:prstGeom prst="rect">
            <a:avLst/>
          </a:prstGeom>
          <a:noFill/>
          <a:ln/>
        </p:spPr>
        <p:txBody>
          <a:bodyPr wrap="square" lIns="0" tIns="0" rIns="0" bIns="0" rtlCol="0" anchor="t"/>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После преобразования логарифм исчезает, и задача превращается в обычное уравнение: линейное, квадратное или дробное, в зависимости от вида функции.
</a:t>
            </a:r>
            <a:endParaRPr lang="en-US" sz="1200" dirty="0"/>
          </a:p>
        </p:txBody>
      </p:sp>
      <p:sp>
        <p:nvSpPr>
          <p:cNvPr id="13" name="Text 5"/>
          <p:cNvSpPr txBox="1"/>
          <p:nvPr/>
        </p:nvSpPr>
        <p:spPr>
          <a:xfrm>
            <a:off x="5000394" y="1346575"/>
            <a:ext cx="3783600" cy="390000"/>
          </a:xfrm>
          <a:prstGeom prst="rect">
            <a:avLst/>
          </a:prstGeom>
          <a:noFill/>
          <a:ln/>
        </p:spPr>
        <p:txBody>
          <a:bodyPr wrap="square" lIns="0" tIns="0" rIns="0" bIns="0" rtlCol="0" anchor="ctr"/>
          <a:lstStyle/>
          <a:p>
            <a:pPr algn="l" indent="0" marL="0">
              <a:lnSpc>
                <a:spcPct val="100000"/>
              </a:lnSpc>
              <a:buNone/>
            </a:pPr>
            <a:r>
              <a:rPr lang="en-US" sz="1400" b="1" dirty="0">
                <a:solidFill>
                  <a:srgbClr val="FFFFFF"/>
                </a:solidFill>
                <a:latin typeface="Arial" pitchFamily="34" charset="0"/>
                <a:ea typeface="Arial" pitchFamily="34" charset="-122"/>
                <a:cs typeface="Arial" pitchFamily="34" charset="-120"/>
              </a:rPr>
              <a:t>Сведение к алгебре
</a:t>
            </a:r>
            <a:endParaRPr lang="en-US" sz="1400" dirty="0"/>
          </a:p>
        </p:txBody>
      </p:sp>
      <p:sp>
        <p:nvSpPr>
          <p:cNvPr id="14" name="Text 6"/>
          <p:cNvSpPr txBox="1"/>
          <p:nvPr/>
        </p:nvSpPr>
        <p:spPr>
          <a:xfrm>
            <a:off x="620250" y="3496075"/>
            <a:ext cx="3783600" cy="879000"/>
          </a:xfrm>
          <a:prstGeom prst="rect">
            <a:avLst/>
          </a:prstGeom>
          <a:noFill/>
          <a:ln/>
        </p:spPr>
        <p:txBody>
          <a:bodyPr wrap="square" lIns="0" tIns="0" rIns="0" bIns="0" rtlCol="0" anchor="t"/>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Даже верный по форме ответ может оказаться ложным, если нарушает условия существования логарифма. Поэтому ОДЗ проверяют до и после решения.
</a:t>
            </a:r>
            <a:endParaRPr lang="en-US" sz="1200" dirty="0"/>
          </a:p>
        </p:txBody>
      </p:sp>
      <p:sp>
        <p:nvSpPr>
          <p:cNvPr id="15" name="Text 7"/>
          <p:cNvSpPr txBox="1"/>
          <p:nvPr/>
        </p:nvSpPr>
        <p:spPr>
          <a:xfrm>
            <a:off x="620269" y="2998975"/>
            <a:ext cx="3783600" cy="390000"/>
          </a:xfrm>
          <a:prstGeom prst="rect">
            <a:avLst/>
          </a:prstGeom>
          <a:noFill/>
          <a:ln/>
        </p:spPr>
        <p:txBody>
          <a:bodyPr wrap="square" lIns="0" tIns="0" rIns="0" bIns="0" rtlCol="0" anchor="ctr"/>
          <a:lstStyle/>
          <a:p>
            <a:pPr algn="l" indent="0" marL="0">
              <a:lnSpc>
                <a:spcPct val="100000"/>
              </a:lnSpc>
              <a:buNone/>
            </a:pPr>
            <a:r>
              <a:rPr lang="en-US" sz="1400" b="1" dirty="0">
                <a:solidFill>
                  <a:srgbClr val="FFFFFF"/>
                </a:solidFill>
                <a:latin typeface="Arial" pitchFamily="34" charset="0"/>
                <a:ea typeface="Arial" pitchFamily="34" charset="-122"/>
                <a:cs typeface="Arial" pitchFamily="34" charset="-120"/>
              </a:rPr>
              <a:t>Роль ОДЗ
</a:t>
            </a:r>
            <a:endParaRPr lang="en-US" sz="1400" dirty="0"/>
          </a:p>
        </p:txBody>
      </p:sp>
      <p:sp>
        <p:nvSpPr>
          <p:cNvPr id="16" name="Text 8"/>
          <p:cNvSpPr txBox="1"/>
          <p:nvPr/>
        </p:nvSpPr>
        <p:spPr>
          <a:xfrm>
            <a:off x="5000375" y="3496075"/>
            <a:ext cx="3783600" cy="879000"/>
          </a:xfrm>
          <a:prstGeom prst="rect">
            <a:avLst/>
          </a:prstGeom>
          <a:noFill/>
          <a:ln/>
        </p:spPr>
        <p:txBody>
          <a:bodyPr wrap="square" lIns="0" tIns="0" rIns="0" bIns="0" rtlCol="0" anchor="t"/>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Такие задания тренируют умение быстро распознавать структуру уравнения и выбирать стандартный способ решения без лишних вычислений и потери корней.
</a:t>
            </a:r>
            <a:endParaRPr lang="en-US" sz="1200" dirty="0"/>
          </a:p>
        </p:txBody>
      </p:sp>
      <p:sp>
        <p:nvSpPr>
          <p:cNvPr id="17" name="Text 9"/>
          <p:cNvSpPr txBox="1"/>
          <p:nvPr/>
        </p:nvSpPr>
        <p:spPr>
          <a:xfrm>
            <a:off x="5000394" y="2998975"/>
            <a:ext cx="3783600" cy="390000"/>
          </a:xfrm>
          <a:prstGeom prst="rect">
            <a:avLst/>
          </a:prstGeom>
          <a:noFill/>
          <a:ln/>
        </p:spPr>
        <p:txBody>
          <a:bodyPr wrap="square" lIns="0" tIns="0" rIns="0" bIns="0" rtlCol="0" anchor="ctr"/>
          <a:lstStyle/>
          <a:p>
            <a:pPr algn="l" indent="0" marL="0">
              <a:lnSpc>
                <a:spcPct val="100000"/>
              </a:lnSpc>
              <a:buNone/>
            </a:pPr>
            <a:r>
              <a:rPr lang="en-US" sz="1400" b="1" dirty="0">
                <a:solidFill>
                  <a:srgbClr val="FFFFFF"/>
                </a:solidFill>
                <a:latin typeface="Arial" pitchFamily="34" charset="0"/>
                <a:ea typeface="Arial" pitchFamily="34" charset="-122"/>
                <a:cs typeface="Arial" pitchFamily="34" charset="-120"/>
              </a:rPr>
              <a:t>Практическая польза
</a:t>
            </a:r>
            <a:endParaRPr lang="en-US" sz="14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3967500" y="1216809"/>
            <a:ext cx="4791900" cy="2586483"/>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360000" y="373500"/>
            <a:ext cx="8424000" cy="580500"/>
          </a:xfrm>
          <a:prstGeom prst="rect">
            <a:avLst/>
          </a:prstGeom>
          <a:noFill/>
          <a:ln/>
        </p:spPr>
        <p:txBody>
          <a:bodyPr wrap="square" lIns="0" tIns="0" rIns="0" bIns="0" rtlCol="0" anchor="t"/>
          <a:lstStyle/>
          <a:p>
            <a:pPr algn="l" indent="0" marL="0">
              <a:lnSpc>
                <a:spcPct val="90000"/>
              </a:lnSpc>
              <a:buNone/>
            </a:pPr>
            <a:r>
              <a:rPr lang="en-US" sz="2616" b="1" dirty="0">
                <a:solidFill>
                  <a:srgbClr val="000000"/>
                </a:solidFill>
                <a:latin typeface="Arial" pitchFamily="34" charset="0"/>
                <a:ea typeface="Arial" pitchFamily="34" charset="-122"/>
                <a:cs typeface="Arial" pitchFamily="34" charset="-120"/>
              </a:rPr>
              <a:t>Какие способы решения используются чаще всего
</a:t>
            </a:r>
            <a:endParaRPr lang="en-US" sz="2616" dirty="0"/>
          </a:p>
        </p:txBody>
      </p:sp>
      <p:sp>
        <p:nvSpPr>
          <p:cNvPr id="8" name="Text 1"/>
          <p:cNvSpPr txBox="1"/>
          <p:nvPr/>
        </p:nvSpPr>
        <p:spPr>
          <a:xfrm>
            <a:off x="8021800" y="4650300"/>
            <a:ext cx="1122300" cy="284400"/>
          </a:xfrm>
          <a:prstGeom prst="rect">
            <a:avLst/>
          </a:prstGeom>
          <a:noFill/>
          <a:ln/>
        </p:spPr>
        <p:txBody>
          <a:bodyPr wrap="square" lIns="0" tIns="0" rIns="0" bIns="0" rtlCol="0" anchor="ctr"/>
          <a:lstStyle/>
          <a:p>
            <a:pPr algn="ctr" indent="0" marL="0">
              <a:lnSpc>
                <a:spcPct val="100000"/>
              </a:lnSpc>
              <a:buNone/>
            </a:pPr>
            <a:r>
              <a:rPr lang="en-US" sz="1400" b="1" dirty="0">
                <a:solidFill>
                  <a:srgbClr val="FFFFFF"/>
                </a:solidFill>
                <a:latin typeface="Arial" pitchFamily="34" charset="0"/>
                <a:ea typeface="Arial" pitchFamily="34" charset="-122"/>
                <a:cs typeface="Arial" pitchFamily="34" charset="-120"/>
              </a:rPr>
              <a:t>8</a:t>
            </a:r>
            <a:endParaRPr lang="en-US" sz="1400" dirty="0"/>
          </a:p>
        </p:txBody>
      </p:sp>
      <p:sp>
        <p:nvSpPr>
          <p:cNvPr id="9" name="Text 2"/>
          <p:cNvSpPr txBox="1"/>
          <p:nvPr/>
        </p:nvSpPr>
        <p:spPr>
          <a:xfrm>
            <a:off x="530702" y="1389548"/>
            <a:ext cx="3109200" cy="1193700"/>
          </a:xfrm>
          <a:prstGeom prst="rect">
            <a:avLst/>
          </a:prstGeom>
          <a:noFill/>
          <a:ln/>
        </p:spPr>
        <p:txBody>
          <a:bodyPr wrap="square" lIns="0" tIns="0" rIns="0" bIns="0" rtlCol="0" anchor="ctr"/>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Выбор метода зависит от структуры выражения и того, насколько быстро можно сохранить равносильность преобразований.
</a:t>
            </a:r>
            <a:endParaRPr lang="en-US" sz="1400" dirty="0"/>
          </a:p>
        </p:txBody>
      </p:sp>
      <p:sp>
        <p:nvSpPr>
          <p:cNvPr id="10" name="Text 3"/>
          <p:cNvSpPr txBox="1"/>
          <p:nvPr/>
        </p:nvSpPr>
        <p:spPr>
          <a:xfrm>
            <a:off x="530702" y="3055791"/>
            <a:ext cx="3109200" cy="1193700"/>
          </a:xfrm>
          <a:prstGeom prst="rect">
            <a:avLst/>
          </a:prstGeom>
          <a:noFill/>
          <a:ln/>
        </p:spPr>
        <p:txBody>
          <a:bodyPr wrap="square" lIns="0" tIns="0" rIns="0" bIns="0" rtlCol="0" anchor="ctr"/>
          <a:lstStyle/>
          <a:p>
            <a:pPr algn="l" indent="0" marL="0">
              <a:lnSpc>
                <a:spcPct val="100000"/>
              </a:lnSpc>
              <a:buNone/>
            </a:pPr>
            <a:r>
              <a:rPr lang="en-US" sz="1400" dirty="0">
                <a:solidFill>
                  <a:srgbClr val="0A2463"/>
                </a:solidFill>
                <a:latin typeface="Arial" pitchFamily="34" charset="0"/>
                <a:ea typeface="Arial" pitchFamily="34" charset="-122"/>
                <a:cs typeface="Arial" pitchFamily="34" charset="-120"/>
              </a:rPr>
              <a:t>В школьных задачах чаще выбирают самый прямой путь к алгебраической форме; он снижает риск ошибок и экономит время.
</a:t>
            </a:r>
            <a:endParaRPr lang="en-US" sz="1400" dirty="0"/>
          </a:p>
        </p:txBody>
      </p:sp>
      <p:sp>
        <p:nvSpPr>
          <p:cNvPr id="11" name="Text 4"/>
          <p:cNvSpPr txBox="1"/>
          <p:nvPr/>
        </p:nvSpPr>
        <p:spPr>
          <a:xfrm>
            <a:off x="3967500" y="3906900"/>
            <a:ext cx="4816500" cy="342600"/>
          </a:xfrm>
          <a:prstGeom prst="rect">
            <a:avLst/>
          </a:prstGeom>
          <a:noFill/>
          <a:ln/>
        </p:spPr>
        <p:txBody>
          <a:bodyPr wrap="square" lIns="0" tIns="0" rIns="0" bIns="0" rtlCol="0" anchor="b"/>
          <a:lstStyle/>
          <a:p>
            <a:pPr algn="r" indent="0" marL="0">
              <a:lnSpc>
                <a:spcPct val="100000"/>
              </a:lnSpc>
              <a:buNone/>
            </a:pPr>
            <a:r>
              <a:rPr lang="en-US" sz="1348" dirty="0">
                <a:solidFill>
                  <a:srgbClr val="000000"/>
                </a:solidFill>
                <a:latin typeface="Arial" pitchFamily="34" charset="0"/>
                <a:ea typeface="Arial" pitchFamily="34" charset="-122"/>
                <a:cs typeface="Arial" pitchFamily="34" charset="-120"/>
              </a:rPr>
              <a:t>Иллюстративное распределение методов решения для школьных задач по теме логарифмов
</a:t>
            </a:r>
            <a:endParaRPr lang="en-US" sz="1348"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1942191" y="1294104"/>
            <a:ext cx="450000" cy="4500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5458875" y="1294104"/>
            <a:ext cx="506250" cy="4500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586806" y="3084118"/>
            <a:ext cx="450000" cy="450000"/>
          </a:xfrm>
          <a:prstGeom prst="rect">
            <a:avLst/>
          </a:prstGeom>
        </p:spPr>
      </p:pic>
      <p:pic>
        <p:nvPicPr>
          <p:cNvPr id="10" name="Image 8" descr="preencoded.png">    </p:cNvPr>
          <p:cNvPicPr>
            <a:picLocks noChangeAspect="1"/>
          </p:cNvPicPr>
          <p:nvPr/>
        </p:nvPicPr>
        <p:blipFill>
          <a:blip r:embed="rId9"/>
          <a:stretch>
            <a:fillRect/>
          </a:stretch>
        </p:blipFill>
        <p:spPr>
          <a:xfrm>
            <a:off x="0" y="0"/>
            <a:ext cx="9144000" cy="5143500"/>
          </a:xfrm>
          <a:prstGeom prst="rect">
            <a:avLst/>
          </a:prstGeom>
        </p:spPr>
      </p:pic>
      <p:pic>
        <p:nvPicPr>
          <p:cNvPr id="11" name="Image 9" descr="preencoded.png">    </p:cNvPr>
          <p:cNvPicPr>
            <a:picLocks noChangeAspect="1"/>
          </p:cNvPicPr>
          <p:nvPr/>
        </p:nvPicPr>
        <p:blipFill>
          <a:blip r:embed="rId10"/>
          <a:stretch>
            <a:fillRect/>
          </a:stretch>
        </p:blipFill>
        <p:spPr>
          <a:xfrm>
            <a:off x="4131907" y="3084118"/>
            <a:ext cx="450000" cy="450000"/>
          </a:xfrm>
          <a:prstGeom prst="rect">
            <a:avLst/>
          </a:prstGeom>
        </p:spPr>
      </p:pic>
      <p:sp>
        <p:nvSpPr>
          <p:cNvPr id="12" name="Text 0"/>
          <p:cNvSpPr txBox="1"/>
          <p:nvPr/>
        </p:nvSpPr>
        <p:spPr>
          <a:xfrm>
            <a:off x="360000" y="373500"/>
            <a:ext cx="8424000" cy="580500"/>
          </a:xfrm>
          <a:prstGeom prst="rect">
            <a:avLst/>
          </a:prstGeom>
          <a:noFill/>
          <a:ln/>
        </p:spPr>
        <p:txBody>
          <a:bodyPr wrap="square" lIns="0" tIns="0" rIns="0" bIns="0" rtlCol="0" anchor="t"/>
          <a:lstStyle/>
          <a:p>
            <a:pPr algn="l" indent="0" marL="0">
              <a:lnSpc>
                <a:spcPct val="90000"/>
              </a:lnSpc>
              <a:buNone/>
            </a:pPr>
            <a:r>
              <a:rPr lang="en-US" sz="3200" b="1" dirty="0">
                <a:solidFill>
                  <a:srgbClr val="000000"/>
                </a:solidFill>
                <a:latin typeface="Arial" pitchFamily="34" charset="0"/>
                <a:ea typeface="Arial" pitchFamily="34" charset="-122"/>
                <a:cs typeface="Arial" pitchFamily="34" charset="-120"/>
              </a:rPr>
              <a:t>Метод замены переменной
</a:t>
            </a:r>
            <a:endParaRPr lang="en-US" sz="3200" dirty="0"/>
          </a:p>
        </p:txBody>
      </p:sp>
      <p:sp>
        <p:nvSpPr>
          <p:cNvPr id="13" name="Text 1"/>
          <p:cNvSpPr txBox="1"/>
          <p:nvPr/>
        </p:nvSpPr>
        <p:spPr>
          <a:xfrm>
            <a:off x="8021800" y="4650300"/>
            <a:ext cx="1122300" cy="284400"/>
          </a:xfrm>
          <a:prstGeom prst="rect">
            <a:avLst/>
          </a:prstGeom>
          <a:noFill/>
          <a:ln/>
        </p:spPr>
        <p:txBody>
          <a:bodyPr wrap="square" lIns="0" tIns="0" rIns="0" bIns="0" rtlCol="0" anchor="ctr"/>
          <a:lstStyle/>
          <a:p>
            <a:pPr algn="ctr" indent="0" marL="0">
              <a:lnSpc>
                <a:spcPct val="100000"/>
              </a:lnSpc>
              <a:buNone/>
            </a:pPr>
            <a:r>
              <a:rPr lang="en-US" sz="1400" b="1" dirty="0">
                <a:solidFill>
                  <a:srgbClr val="FFFFFF"/>
                </a:solidFill>
                <a:latin typeface="Arial" pitchFamily="34" charset="0"/>
                <a:ea typeface="Arial" pitchFamily="34" charset="-122"/>
                <a:cs typeface="Arial" pitchFamily="34" charset="-120"/>
              </a:rPr>
              <a:t>9</a:t>
            </a:r>
            <a:endParaRPr lang="en-US" sz="1400" dirty="0"/>
          </a:p>
        </p:txBody>
      </p:sp>
      <p:sp>
        <p:nvSpPr>
          <p:cNvPr id="14" name="Text 2"/>
          <p:cNvSpPr txBox="1"/>
          <p:nvPr/>
        </p:nvSpPr>
        <p:spPr>
          <a:xfrm>
            <a:off x="1883083" y="1823625"/>
            <a:ext cx="3214582" cy="958500"/>
          </a:xfrm>
          <a:prstGeom prst="rect">
            <a:avLst/>
          </a:prstGeom>
          <a:noFill/>
          <a:ln/>
        </p:spPr>
        <p:txBody>
          <a:bodyPr wrap="square" lIns="0" tIns="0" rIns="0" bIns="0" rtlCol="0" anchor="t"/>
          <a:lstStyle/>
          <a:p>
            <a:pPr algn="l" indent="0" marL="0">
              <a:lnSpc>
                <a:spcPct val="100000"/>
              </a:lnSpc>
              <a:buNone/>
            </a:pPr>
            <a:r>
              <a:rPr lang="en-US" sz="1300" dirty="0">
                <a:solidFill>
                  <a:srgbClr val="FFFFFF"/>
                </a:solidFill>
                <a:latin typeface="Arial" pitchFamily="34" charset="0"/>
                <a:ea typeface="Arial" pitchFamily="34" charset="-122"/>
                <a:cs typeface="Arial" pitchFamily="34" charset="-120"/>
              </a:rPr>
              <a:t>Когда один и тот же логарифм встречается несколько раз, удобно обозначить его одной переменной. Это делает уравнение короче и понятнее.
</a:t>
            </a:r>
            <a:endParaRPr lang="en-US" sz="1300" dirty="0"/>
          </a:p>
        </p:txBody>
      </p:sp>
      <p:sp>
        <p:nvSpPr>
          <p:cNvPr id="15" name="Text 3"/>
          <p:cNvSpPr txBox="1"/>
          <p:nvPr/>
        </p:nvSpPr>
        <p:spPr>
          <a:xfrm>
            <a:off x="2524977" y="1294250"/>
            <a:ext cx="2572878" cy="450000"/>
          </a:xfrm>
          <a:prstGeom prst="rect">
            <a:avLst/>
          </a:prstGeom>
          <a:noFill/>
          <a:ln/>
        </p:spPr>
        <p:txBody>
          <a:bodyPr wrap="square" lIns="0" tIns="0" rIns="0" bIns="0" rtlCol="0" anchor="ctr"/>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Повторяющееся выражение
</a:t>
            </a:r>
            <a:endParaRPr lang="en-US" sz="1300" dirty="0"/>
          </a:p>
        </p:txBody>
      </p:sp>
      <p:sp>
        <p:nvSpPr>
          <p:cNvPr id="16" name="Text 4"/>
          <p:cNvSpPr txBox="1"/>
          <p:nvPr/>
        </p:nvSpPr>
        <p:spPr>
          <a:xfrm>
            <a:off x="5427892" y="1823625"/>
            <a:ext cx="3214582" cy="958500"/>
          </a:xfrm>
          <a:prstGeom prst="rect">
            <a:avLst/>
          </a:prstGeom>
          <a:noFill/>
          <a:ln/>
        </p:spPr>
        <p:txBody>
          <a:bodyPr wrap="square" lIns="0" tIns="0" rIns="0" bIns="0" rtlCol="0" anchor="t"/>
          <a:lstStyle/>
          <a:p>
            <a:pPr algn="l" indent="0" marL="0">
              <a:lnSpc>
                <a:spcPct val="100000"/>
              </a:lnSpc>
              <a:buNone/>
            </a:pPr>
            <a:r>
              <a:rPr lang="en-US" sz="1300" dirty="0">
                <a:solidFill>
                  <a:srgbClr val="FFFFFF"/>
                </a:solidFill>
                <a:latin typeface="Arial" pitchFamily="34" charset="0"/>
                <a:ea typeface="Arial" pitchFamily="34" charset="-122"/>
                <a:cs typeface="Arial" pitchFamily="34" charset="-120"/>
              </a:rPr>
              <a:t>После замены исходная задача часто становится квадратным или дробным уравнением относительно новой переменной. Далее применяются знакомые алгебраические методы.
</a:t>
            </a:r>
            <a:endParaRPr lang="en-US" sz="1300" dirty="0"/>
          </a:p>
        </p:txBody>
      </p:sp>
      <p:sp>
        <p:nvSpPr>
          <p:cNvPr id="17" name="Text 5"/>
          <p:cNvSpPr txBox="1"/>
          <p:nvPr/>
        </p:nvSpPr>
        <p:spPr>
          <a:xfrm>
            <a:off x="6069786" y="1294250"/>
            <a:ext cx="2572878" cy="450000"/>
          </a:xfrm>
          <a:prstGeom prst="rect">
            <a:avLst/>
          </a:prstGeom>
          <a:noFill/>
          <a:ln/>
        </p:spPr>
        <p:txBody>
          <a:bodyPr wrap="square" lIns="0" tIns="0" rIns="0" bIns="0" rtlCol="0" anchor="ctr"/>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Переход к новой форме
</a:t>
            </a:r>
            <a:endParaRPr lang="en-US" sz="1300" dirty="0"/>
          </a:p>
        </p:txBody>
      </p:sp>
      <p:sp>
        <p:nvSpPr>
          <p:cNvPr id="18" name="Text 6"/>
          <p:cNvSpPr txBox="1"/>
          <p:nvPr/>
        </p:nvSpPr>
        <p:spPr>
          <a:xfrm>
            <a:off x="527698" y="3613640"/>
            <a:ext cx="3214582" cy="958500"/>
          </a:xfrm>
          <a:prstGeom prst="rect">
            <a:avLst/>
          </a:prstGeom>
          <a:noFill/>
          <a:ln/>
        </p:spPr>
        <p:txBody>
          <a:bodyPr wrap="square" lIns="0" tIns="0" rIns="0" bIns="0" rtlCol="0" anchor="t"/>
          <a:lstStyle/>
          <a:p>
            <a:pPr algn="l" indent="0" marL="0">
              <a:lnSpc>
                <a:spcPct val="100000"/>
              </a:lnSpc>
              <a:buNone/>
            </a:pPr>
            <a:r>
              <a:rPr lang="en-US" sz="1300" dirty="0">
                <a:solidFill>
                  <a:srgbClr val="FFFFFF"/>
                </a:solidFill>
                <a:latin typeface="Arial" pitchFamily="34" charset="0"/>
                <a:ea typeface="Arial" pitchFamily="34" charset="-122"/>
                <a:cs typeface="Arial" pitchFamily="34" charset="-120"/>
              </a:rPr>
              <a:t>Найдя значения новой переменной, нужно вернуться к исходному логарифмическому выражению. Без этого невозможно получить корректный ответ задачи.
</a:t>
            </a:r>
            <a:endParaRPr lang="en-US" sz="1300" dirty="0"/>
          </a:p>
        </p:txBody>
      </p:sp>
      <p:sp>
        <p:nvSpPr>
          <p:cNvPr id="19" name="Text 7"/>
          <p:cNvSpPr txBox="1"/>
          <p:nvPr/>
        </p:nvSpPr>
        <p:spPr>
          <a:xfrm>
            <a:off x="1169592" y="3084265"/>
            <a:ext cx="2572878" cy="450000"/>
          </a:xfrm>
          <a:prstGeom prst="rect">
            <a:avLst/>
          </a:prstGeom>
          <a:noFill/>
          <a:ln/>
        </p:spPr>
        <p:txBody>
          <a:bodyPr wrap="square" lIns="0" tIns="0" rIns="0" bIns="0" rtlCol="0" anchor="ctr"/>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Обратная подстановка
</a:t>
            </a:r>
            <a:endParaRPr lang="en-US" sz="1300" dirty="0"/>
          </a:p>
        </p:txBody>
      </p:sp>
      <p:sp>
        <p:nvSpPr>
          <p:cNvPr id="20" name="Text 8"/>
          <p:cNvSpPr txBox="1"/>
          <p:nvPr/>
        </p:nvSpPr>
        <p:spPr>
          <a:xfrm>
            <a:off x="4072507" y="3613640"/>
            <a:ext cx="3214582" cy="958500"/>
          </a:xfrm>
          <a:prstGeom prst="rect">
            <a:avLst/>
          </a:prstGeom>
          <a:noFill/>
          <a:ln/>
        </p:spPr>
        <p:txBody>
          <a:bodyPr wrap="square" lIns="0" tIns="0" rIns="0" bIns="0" rtlCol="0" anchor="t"/>
          <a:lstStyle/>
          <a:p>
            <a:pPr algn="l" indent="0" marL="0">
              <a:lnSpc>
                <a:spcPct val="100000"/>
              </a:lnSpc>
              <a:buNone/>
            </a:pPr>
            <a:r>
              <a:rPr lang="en-US" sz="1300" dirty="0">
                <a:solidFill>
                  <a:srgbClr val="FFFFFF"/>
                </a:solidFill>
                <a:latin typeface="Arial" pitchFamily="34" charset="0"/>
                <a:ea typeface="Arial" pitchFamily="34" charset="-122"/>
                <a:cs typeface="Arial" pitchFamily="34" charset="-120"/>
              </a:rPr>
              <a:t>Последний шаг — сверить все найденные значения с ОДЗ. Это особенно важно, если в ходе решения использовались преобразования, дающие посторонние корни.
</a:t>
            </a:r>
            <a:endParaRPr lang="en-US" sz="1300" dirty="0"/>
          </a:p>
        </p:txBody>
      </p:sp>
      <p:sp>
        <p:nvSpPr>
          <p:cNvPr id="21" name="Text 9"/>
          <p:cNvSpPr txBox="1"/>
          <p:nvPr/>
        </p:nvSpPr>
        <p:spPr>
          <a:xfrm>
            <a:off x="4714401" y="3084265"/>
            <a:ext cx="2572878" cy="450000"/>
          </a:xfrm>
          <a:prstGeom prst="rect">
            <a:avLst/>
          </a:prstGeom>
          <a:noFill/>
          <a:ln/>
        </p:spPr>
        <p:txBody>
          <a:bodyPr wrap="square" lIns="0" tIns="0" rIns="0" bIns="0" rtlCol="0" anchor="ctr"/>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Финальная проверка
</a:t>
            </a:r>
            <a:endParaRPr lang="en-US" sz="13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3967500" y="1505865"/>
            <a:ext cx="4791900" cy="200837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360000" y="373500"/>
            <a:ext cx="8424000" cy="580500"/>
          </a:xfrm>
          <a:prstGeom prst="rect">
            <a:avLst/>
          </a:prstGeom>
          <a:noFill/>
          <a:ln/>
        </p:spPr>
        <p:txBody>
          <a:bodyPr wrap="square" lIns="0" tIns="0" rIns="0" bIns="0" rtlCol="0" anchor="t"/>
          <a:lstStyle/>
          <a:p>
            <a:pPr algn="l" indent="0" marL="0">
              <a:lnSpc>
                <a:spcPct val="90000"/>
              </a:lnSpc>
              <a:buNone/>
            </a:pPr>
            <a:r>
              <a:rPr lang="en-US" sz="3091" b="1" dirty="0">
                <a:solidFill>
                  <a:srgbClr val="000000"/>
                </a:solidFill>
                <a:latin typeface="Arial" pitchFamily="34" charset="0"/>
                <a:ea typeface="Arial" pitchFamily="34" charset="-122"/>
                <a:cs typeface="Arial" pitchFamily="34" charset="-120"/>
              </a:rPr>
              <a:t>Типичные ошибки при решении уравнений
</a:t>
            </a:r>
            <a:endParaRPr lang="en-US" sz="3091" dirty="0"/>
          </a:p>
        </p:txBody>
      </p:sp>
      <p:sp>
        <p:nvSpPr>
          <p:cNvPr id="8" name="Text 1"/>
          <p:cNvSpPr txBox="1"/>
          <p:nvPr/>
        </p:nvSpPr>
        <p:spPr>
          <a:xfrm>
            <a:off x="8021800" y="4650300"/>
            <a:ext cx="1122300" cy="284400"/>
          </a:xfrm>
          <a:prstGeom prst="rect">
            <a:avLst/>
          </a:prstGeom>
          <a:noFill/>
          <a:ln/>
        </p:spPr>
        <p:txBody>
          <a:bodyPr wrap="square" lIns="0" tIns="0" rIns="0" bIns="0" rtlCol="0" anchor="ctr"/>
          <a:lstStyle/>
          <a:p>
            <a:pPr algn="ctr" indent="0" marL="0">
              <a:lnSpc>
                <a:spcPct val="100000"/>
              </a:lnSpc>
              <a:buNone/>
            </a:pPr>
            <a:r>
              <a:rPr lang="en-US" sz="1400" b="1" dirty="0">
                <a:solidFill>
                  <a:srgbClr val="FFFFFF"/>
                </a:solidFill>
                <a:latin typeface="Arial" pitchFamily="34" charset="0"/>
                <a:ea typeface="Arial" pitchFamily="34" charset="-122"/>
                <a:cs typeface="Arial" pitchFamily="34" charset="-120"/>
              </a:rPr>
              <a:t>10</a:t>
            </a:r>
            <a:endParaRPr lang="en-US" sz="1400" dirty="0"/>
          </a:p>
        </p:txBody>
      </p:sp>
      <p:sp>
        <p:nvSpPr>
          <p:cNvPr id="9" name="Text 2"/>
          <p:cNvSpPr txBox="1"/>
          <p:nvPr/>
        </p:nvSpPr>
        <p:spPr>
          <a:xfrm>
            <a:off x="530702" y="1389548"/>
            <a:ext cx="3109200" cy="1193700"/>
          </a:xfrm>
          <a:prstGeom prst="rect">
            <a:avLst/>
          </a:prstGeom>
          <a:noFill/>
          <a:ln/>
        </p:spPr>
        <p:txBody>
          <a:bodyPr wrap="square" lIns="0" tIns="0" rIns="0" bIns="0" rtlCol="0" anchor="ctr"/>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Большинство ошибок связано не с вычислениями, а с нарушением логики решения и игнорированием ограничений.
</a:t>
            </a:r>
            <a:endParaRPr lang="en-US" sz="1400" dirty="0"/>
          </a:p>
        </p:txBody>
      </p:sp>
      <p:sp>
        <p:nvSpPr>
          <p:cNvPr id="10" name="Text 3"/>
          <p:cNvSpPr txBox="1"/>
          <p:nvPr/>
        </p:nvSpPr>
        <p:spPr>
          <a:xfrm>
            <a:off x="530702" y="3055791"/>
            <a:ext cx="3109200" cy="1193700"/>
          </a:xfrm>
          <a:prstGeom prst="rect">
            <a:avLst/>
          </a:prstGeom>
          <a:noFill/>
          <a:ln/>
        </p:spPr>
        <p:txBody>
          <a:bodyPr wrap="square" lIns="0" tIns="0" rIns="0" bIns="0" rtlCol="0" anchor="ctr"/>
          <a:lstStyle/>
          <a:p>
            <a:pPr algn="l" indent="0" marL="0">
              <a:lnSpc>
                <a:spcPct val="100000"/>
              </a:lnSpc>
              <a:buNone/>
            </a:pPr>
            <a:r>
              <a:rPr lang="en-US" sz="1400" dirty="0">
                <a:solidFill>
                  <a:srgbClr val="0A2463"/>
                </a:solidFill>
                <a:latin typeface="Arial" pitchFamily="34" charset="0"/>
                <a:ea typeface="Arial" pitchFamily="34" charset="-122"/>
                <a:cs typeface="Arial" pitchFamily="34" charset="-120"/>
              </a:rPr>
              <a:t>Основные риски возникают на этапах преобразования и проверки: именно там чаще всего теряются решения или появляются посторонние корни.
</a:t>
            </a:r>
            <a:endParaRPr lang="en-US" sz="1400" dirty="0"/>
          </a:p>
        </p:txBody>
      </p:sp>
      <p:sp>
        <p:nvSpPr>
          <p:cNvPr id="11" name="Text 4"/>
          <p:cNvSpPr txBox="1"/>
          <p:nvPr/>
        </p:nvSpPr>
        <p:spPr>
          <a:xfrm>
            <a:off x="3967500" y="3906900"/>
            <a:ext cx="4816500" cy="342600"/>
          </a:xfrm>
          <a:prstGeom prst="rect">
            <a:avLst/>
          </a:prstGeom>
          <a:noFill/>
          <a:ln/>
        </p:spPr>
        <p:txBody>
          <a:bodyPr wrap="square" lIns="0" tIns="0" rIns="0" bIns="0" rtlCol="0" anchor="b"/>
          <a:lstStyle/>
          <a:p>
            <a:pPr algn="r" indent="0" marL="0">
              <a:lnSpc>
                <a:spcPct val="100000"/>
              </a:lnSpc>
              <a:buNone/>
            </a:pPr>
            <a:r>
              <a:rPr lang="en-US" sz="1348" dirty="0">
                <a:solidFill>
                  <a:srgbClr val="000000"/>
                </a:solidFill>
                <a:latin typeface="Arial" pitchFamily="34" charset="0"/>
                <a:ea typeface="Arial" pitchFamily="34" charset="-122"/>
                <a:cs typeface="Arial" pitchFamily="34" charset="-120"/>
              </a:rPr>
              <a:t>Анализ типичных школьных ошибок при решении логарифмических уравнений
</a:t>
            </a:r>
            <a:endParaRPr lang="en-US" sz="1348"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613400" y="1441237"/>
            <a:ext cx="4170600" cy="2936526"/>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360000" y="373500"/>
            <a:ext cx="8424000" cy="971700"/>
          </a:xfrm>
          <a:prstGeom prst="rect">
            <a:avLst/>
          </a:prstGeom>
          <a:noFill/>
          <a:ln/>
        </p:spPr>
        <p:txBody>
          <a:bodyPr wrap="square" lIns="0" tIns="0" rIns="0" bIns="0" rtlCol="0" anchor="t"/>
          <a:lstStyle/>
          <a:p>
            <a:pPr algn="l" indent="0" marL="0">
              <a:lnSpc>
                <a:spcPct val="90000"/>
              </a:lnSpc>
              <a:buNone/>
            </a:pPr>
            <a:r>
              <a:rPr lang="en-US" sz="3200" b="1" dirty="0">
                <a:solidFill>
                  <a:srgbClr val="FFFFFF"/>
                </a:solidFill>
                <a:latin typeface="Arial" pitchFamily="34" charset="0"/>
                <a:ea typeface="Arial" pitchFamily="34" charset="-122"/>
                <a:cs typeface="Arial" pitchFamily="34" charset="-120"/>
              </a:rPr>
              <a:t>Равносильные и неравносильные преобразования
</a:t>
            </a:r>
            <a:endParaRPr lang="en-US" sz="3200" dirty="0"/>
          </a:p>
        </p:txBody>
      </p:sp>
      <p:sp>
        <p:nvSpPr>
          <p:cNvPr id="8" name="Text 1"/>
          <p:cNvSpPr txBox="1"/>
          <p:nvPr/>
        </p:nvSpPr>
        <p:spPr>
          <a:xfrm>
            <a:off x="8021825" y="4651375"/>
            <a:ext cx="1122300" cy="284400"/>
          </a:xfrm>
          <a:prstGeom prst="rect">
            <a:avLst/>
          </a:prstGeom>
          <a:noFill/>
          <a:ln/>
        </p:spPr>
        <p:txBody>
          <a:bodyPr wrap="square" lIns="0" tIns="0" rIns="0" bIns="0" rtlCol="0" anchor="ctr"/>
          <a:lstStyle/>
          <a:p>
            <a:pPr algn="ctr" indent="0" marL="0">
              <a:lnSpc>
                <a:spcPct val="100000"/>
              </a:lnSpc>
              <a:buNone/>
            </a:pPr>
            <a:r>
              <a:rPr lang="en-US" sz="1400" b="1" dirty="0">
                <a:solidFill>
                  <a:srgbClr val="FFFFFF"/>
                </a:solidFill>
                <a:latin typeface="Arial" pitchFamily="34" charset="0"/>
                <a:ea typeface="Arial" pitchFamily="34" charset="-122"/>
                <a:cs typeface="Arial" pitchFamily="34" charset="-120"/>
              </a:rPr>
              <a:t>11</a:t>
            </a:r>
            <a:endParaRPr lang="en-US" sz="1400" dirty="0"/>
          </a:p>
        </p:txBody>
      </p:sp>
      <p:sp>
        <p:nvSpPr>
          <p:cNvPr id="9" name="Text 2"/>
          <p:cNvSpPr txBox="1"/>
          <p:nvPr/>
        </p:nvSpPr>
        <p:spPr>
          <a:xfrm>
            <a:off x="360000" y="1712765"/>
            <a:ext cx="4106700" cy="386400"/>
          </a:xfrm>
          <a:prstGeom prst="rect">
            <a:avLst/>
          </a:prstGeom>
          <a:noFill/>
          <a:ln/>
        </p:spPr>
        <p:txBody>
          <a:bodyPr wrap="square" lIns="0" tIns="0" rIns="0" bIns="0" rtlCol="0" anchor="t"/>
          <a:lstStyle/>
          <a:p>
            <a:pPr algn="l" indent="0" marL="0">
              <a:lnSpc>
                <a:spcPct val="100000"/>
              </a:lnSpc>
              <a:buNone/>
            </a:pPr>
            <a:r>
              <a:rPr lang="en-US" sz="800" dirty="0">
                <a:solidFill>
                  <a:srgbClr val="FFFFFF"/>
                </a:solidFill>
                <a:latin typeface="Arial" pitchFamily="34" charset="0"/>
                <a:ea typeface="Arial" pitchFamily="34" charset="-122"/>
                <a:cs typeface="Arial" pitchFamily="34" charset="-120"/>
              </a:rPr>
              <a:t>Равносильное преобразование не меняет множество ответов. Если после каждого шага область допустимых значений сохраняется, можно уверенно переходить от исходной записи к более простой форме.
</a:t>
            </a:r>
            <a:endParaRPr lang="en-US" sz="800" dirty="0"/>
          </a:p>
        </p:txBody>
      </p:sp>
      <p:sp>
        <p:nvSpPr>
          <p:cNvPr id="10" name="Text 3"/>
          <p:cNvSpPr txBox="1"/>
          <p:nvPr/>
        </p:nvSpPr>
        <p:spPr>
          <a:xfrm>
            <a:off x="360000" y="1512278"/>
            <a:ext cx="4106700" cy="170400"/>
          </a:xfrm>
          <a:prstGeom prst="rect">
            <a:avLst/>
          </a:prstGeom>
          <a:noFill/>
          <a:ln/>
        </p:spPr>
        <p:txBody>
          <a:bodyPr wrap="square" lIns="0" tIns="0" rIns="0" bIns="0" rtlCol="0" anchor="ctr"/>
          <a:lstStyle/>
          <a:p>
            <a:pPr algn="l" indent="0" marL="0">
              <a:lnSpc>
                <a:spcPct val="100000"/>
              </a:lnSpc>
              <a:buNone/>
            </a:pPr>
            <a:r>
              <a:rPr lang="en-US" sz="1000" b="1" dirty="0">
                <a:solidFill>
                  <a:srgbClr val="FFFFFF"/>
                </a:solidFill>
                <a:latin typeface="Arial" pitchFamily="34" charset="0"/>
                <a:ea typeface="Arial" pitchFamily="34" charset="-122"/>
                <a:cs typeface="Arial" pitchFamily="34" charset="-120"/>
              </a:rPr>
              <a:t>Что сохраняет решения
</a:t>
            </a:r>
            <a:endParaRPr lang="en-US" sz="1000" dirty="0"/>
          </a:p>
        </p:txBody>
      </p:sp>
      <p:sp>
        <p:nvSpPr>
          <p:cNvPr id="11" name="Text 4"/>
          <p:cNvSpPr txBox="1"/>
          <p:nvPr/>
        </p:nvSpPr>
        <p:spPr>
          <a:xfrm>
            <a:off x="360000" y="2444608"/>
            <a:ext cx="4106700" cy="386400"/>
          </a:xfrm>
          <a:prstGeom prst="rect">
            <a:avLst/>
          </a:prstGeom>
          <a:noFill/>
          <a:ln/>
        </p:spPr>
        <p:txBody>
          <a:bodyPr wrap="square" lIns="0" tIns="0" rIns="0" bIns="0" rtlCol="0" anchor="t"/>
          <a:lstStyle/>
          <a:p>
            <a:pPr algn="l" indent="0" marL="0">
              <a:lnSpc>
                <a:spcPct val="100000"/>
              </a:lnSpc>
              <a:buNone/>
            </a:pPr>
            <a:r>
              <a:rPr lang="en-US" sz="800" dirty="0">
                <a:solidFill>
                  <a:srgbClr val="FFFFFF"/>
                </a:solidFill>
                <a:latin typeface="Arial" pitchFamily="34" charset="0"/>
                <a:ea typeface="Arial" pitchFamily="34" charset="-122"/>
                <a:cs typeface="Arial" pitchFamily="34" charset="-120"/>
              </a:rPr>
              <a:t>Неравносильные действия могут добавить лишние корни или, наоборот, уничтожить верные решения. Особенно рискованны возведение в четную степень и сокращение на выражение с неизвестным знаком.
</a:t>
            </a:r>
            <a:endParaRPr lang="en-US" sz="800" dirty="0"/>
          </a:p>
        </p:txBody>
      </p:sp>
      <p:sp>
        <p:nvSpPr>
          <p:cNvPr id="12" name="Text 5"/>
          <p:cNvSpPr txBox="1"/>
          <p:nvPr/>
        </p:nvSpPr>
        <p:spPr>
          <a:xfrm>
            <a:off x="360000" y="2244121"/>
            <a:ext cx="4106700" cy="170400"/>
          </a:xfrm>
          <a:prstGeom prst="rect">
            <a:avLst/>
          </a:prstGeom>
          <a:noFill/>
          <a:ln/>
        </p:spPr>
        <p:txBody>
          <a:bodyPr wrap="square" lIns="0" tIns="0" rIns="0" bIns="0" rtlCol="0" anchor="ctr"/>
          <a:lstStyle/>
          <a:p>
            <a:pPr algn="l" indent="0" marL="0">
              <a:lnSpc>
                <a:spcPct val="100000"/>
              </a:lnSpc>
              <a:buNone/>
            </a:pPr>
            <a:r>
              <a:rPr lang="en-US" sz="1000" b="1" dirty="0">
                <a:solidFill>
                  <a:srgbClr val="FFFFFF"/>
                </a:solidFill>
                <a:latin typeface="Arial" pitchFamily="34" charset="0"/>
                <a:ea typeface="Arial" pitchFamily="34" charset="-122"/>
                <a:cs typeface="Arial" pitchFamily="34" charset="-120"/>
              </a:rPr>
              <a:t>Когда нужна осторожность
</a:t>
            </a:r>
            <a:endParaRPr lang="en-US" sz="1000" dirty="0"/>
          </a:p>
        </p:txBody>
      </p:sp>
      <p:sp>
        <p:nvSpPr>
          <p:cNvPr id="13" name="Text 6"/>
          <p:cNvSpPr txBox="1"/>
          <p:nvPr/>
        </p:nvSpPr>
        <p:spPr>
          <a:xfrm>
            <a:off x="360000" y="3176451"/>
            <a:ext cx="4106700" cy="386400"/>
          </a:xfrm>
          <a:prstGeom prst="rect">
            <a:avLst/>
          </a:prstGeom>
          <a:noFill/>
          <a:ln/>
        </p:spPr>
        <p:txBody>
          <a:bodyPr wrap="square" lIns="0" tIns="0" rIns="0" bIns="0" rtlCol="0" anchor="t"/>
          <a:lstStyle/>
          <a:p>
            <a:pPr algn="l" indent="0" marL="0">
              <a:lnSpc>
                <a:spcPct val="100000"/>
              </a:lnSpc>
              <a:buNone/>
            </a:pPr>
            <a:r>
              <a:rPr lang="en-US" sz="800" dirty="0">
                <a:solidFill>
                  <a:srgbClr val="FFFFFF"/>
                </a:solidFill>
                <a:latin typeface="Arial" pitchFamily="34" charset="0"/>
                <a:ea typeface="Arial" pitchFamily="34" charset="-122"/>
                <a:cs typeface="Arial" pitchFamily="34" charset="-120"/>
              </a:rPr>
              <a:t>При одинаковом основании из равенства логарифмов можно перейти к равенству аргументов. Но такой шаг допустим только тогда, когда все логарифмы определены и основания совпадают.
</a:t>
            </a:r>
            <a:endParaRPr lang="en-US" sz="800" dirty="0"/>
          </a:p>
        </p:txBody>
      </p:sp>
      <p:sp>
        <p:nvSpPr>
          <p:cNvPr id="14" name="Text 7"/>
          <p:cNvSpPr txBox="1"/>
          <p:nvPr/>
        </p:nvSpPr>
        <p:spPr>
          <a:xfrm>
            <a:off x="360000" y="2975964"/>
            <a:ext cx="4106700" cy="170400"/>
          </a:xfrm>
          <a:prstGeom prst="rect">
            <a:avLst/>
          </a:prstGeom>
          <a:noFill/>
          <a:ln/>
        </p:spPr>
        <p:txBody>
          <a:bodyPr wrap="square" lIns="0" tIns="0" rIns="0" bIns="0" rtlCol="0" anchor="ctr"/>
          <a:lstStyle/>
          <a:p>
            <a:pPr algn="l" indent="0" marL="0">
              <a:lnSpc>
                <a:spcPct val="100000"/>
              </a:lnSpc>
              <a:buNone/>
            </a:pPr>
            <a:r>
              <a:rPr lang="en-US" sz="1000" b="1" dirty="0">
                <a:solidFill>
                  <a:srgbClr val="FFFFFF"/>
                </a:solidFill>
                <a:latin typeface="Arial" pitchFamily="34" charset="0"/>
                <a:ea typeface="Arial" pitchFamily="34" charset="-122"/>
                <a:cs typeface="Arial" pitchFamily="34" charset="-120"/>
              </a:rPr>
              <a:t>Логарифмические переходы
</a:t>
            </a:r>
            <a:endParaRPr lang="en-US" sz="1000" dirty="0"/>
          </a:p>
        </p:txBody>
      </p:sp>
      <p:sp>
        <p:nvSpPr>
          <p:cNvPr id="15" name="Text 8"/>
          <p:cNvSpPr txBox="1"/>
          <p:nvPr/>
        </p:nvSpPr>
        <p:spPr>
          <a:xfrm>
            <a:off x="360000" y="3908294"/>
            <a:ext cx="4106700" cy="386400"/>
          </a:xfrm>
          <a:prstGeom prst="rect">
            <a:avLst/>
          </a:prstGeom>
          <a:noFill/>
          <a:ln/>
        </p:spPr>
        <p:txBody>
          <a:bodyPr wrap="square" lIns="0" tIns="0" rIns="0" bIns="0" rtlCol="0" anchor="t"/>
          <a:lstStyle/>
          <a:p>
            <a:pPr algn="l" indent="0" marL="0">
              <a:lnSpc>
                <a:spcPct val="100000"/>
              </a:lnSpc>
              <a:buNone/>
            </a:pPr>
            <a:r>
              <a:rPr lang="en-US" sz="800" dirty="0">
                <a:solidFill>
                  <a:srgbClr val="FFFFFF"/>
                </a:solidFill>
                <a:latin typeface="Arial" pitchFamily="34" charset="0"/>
                <a:ea typeface="Arial" pitchFamily="34" charset="-122"/>
                <a:cs typeface="Arial" pitchFamily="34" charset="-120"/>
              </a:rPr>
              <a:t>Любое преобразование, выходящее за рамки равносильности, требует последующей проверки. В школьных задачах это помогает избежать посторонних корней и формально верного, но неправильного ответа.
</a:t>
            </a:r>
            <a:endParaRPr lang="en-US" sz="800" dirty="0"/>
          </a:p>
        </p:txBody>
      </p:sp>
      <p:sp>
        <p:nvSpPr>
          <p:cNvPr id="16" name="Text 9"/>
          <p:cNvSpPr txBox="1"/>
          <p:nvPr/>
        </p:nvSpPr>
        <p:spPr>
          <a:xfrm>
            <a:off x="360000" y="3707807"/>
            <a:ext cx="4106700" cy="170400"/>
          </a:xfrm>
          <a:prstGeom prst="rect">
            <a:avLst/>
          </a:prstGeom>
          <a:noFill/>
          <a:ln/>
        </p:spPr>
        <p:txBody>
          <a:bodyPr wrap="square" lIns="0" tIns="0" rIns="0" bIns="0" rtlCol="0" anchor="ctr"/>
          <a:lstStyle/>
          <a:p>
            <a:pPr algn="l" indent="0" marL="0">
              <a:lnSpc>
                <a:spcPct val="100000"/>
              </a:lnSpc>
              <a:buNone/>
            </a:pPr>
            <a:r>
              <a:rPr lang="en-US" sz="1000" b="1" dirty="0">
                <a:solidFill>
                  <a:srgbClr val="FFFFFF"/>
                </a:solidFill>
                <a:latin typeface="Arial" pitchFamily="34" charset="0"/>
                <a:ea typeface="Arial" pitchFamily="34" charset="-122"/>
                <a:cs typeface="Arial" pitchFamily="34" charset="-120"/>
              </a:rPr>
              <a:t>Проверка после преобразований
</a:t>
            </a:r>
            <a:endParaRPr lang="en-US" sz="10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61024" y="1459625"/>
            <a:ext cx="8397352" cy="3065700"/>
          </a:xfrm>
          <a:prstGeom prst="rect">
            <a:avLst/>
          </a:prstGeom>
        </p:spPr>
      </p:pic>
      <p:sp>
        <p:nvSpPr>
          <p:cNvPr id="5" name="Text 0"/>
          <p:cNvSpPr txBox="1"/>
          <p:nvPr/>
        </p:nvSpPr>
        <p:spPr>
          <a:xfrm>
            <a:off x="360000" y="373500"/>
            <a:ext cx="8424000" cy="526200"/>
          </a:xfrm>
          <a:prstGeom prst="rect">
            <a:avLst/>
          </a:prstGeom>
          <a:noFill/>
          <a:ln/>
        </p:spPr>
        <p:txBody>
          <a:bodyPr wrap="square" lIns="0" tIns="0" rIns="0" bIns="0" rtlCol="0" anchor="t"/>
          <a:lstStyle/>
          <a:p>
            <a:pPr algn="l" indent="0" marL="0">
              <a:lnSpc>
                <a:spcPct val="90000"/>
              </a:lnSpc>
              <a:buNone/>
            </a:pPr>
            <a:r>
              <a:rPr lang="en-US" sz="2575" b="1" dirty="0">
                <a:solidFill>
                  <a:srgbClr val="000000"/>
                </a:solidFill>
                <a:latin typeface="Arial" pitchFamily="34" charset="0"/>
                <a:ea typeface="Arial" pitchFamily="34" charset="-122"/>
                <a:cs typeface="Arial" pitchFamily="34" charset="-120"/>
              </a:rPr>
              <a:t>Алгоритм решения логарифмического неравенства
</a:t>
            </a:r>
            <a:endParaRPr lang="en-US" sz="2575" dirty="0"/>
          </a:p>
        </p:txBody>
      </p:sp>
      <p:sp>
        <p:nvSpPr>
          <p:cNvPr id="6" name="Text 1"/>
          <p:cNvSpPr txBox="1"/>
          <p:nvPr/>
        </p:nvSpPr>
        <p:spPr>
          <a:xfrm>
            <a:off x="8021800" y="4650300"/>
            <a:ext cx="1122300" cy="284400"/>
          </a:xfrm>
          <a:prstGeom prst="rect">
            <a:avLst/>
          </a:prstGeom>
          <a:noFill/>
          <a:ln/>
        </p:spPr>
        <p:txBody>
          <a:bodyPr wrap="square" lIns="0" tIns="0" rIns="0" bIns="0" rtlCol="0" anchor="ctr"/>
          <a:lstStyle/>
          <a:p>
            <a:pPr algn="ctr" indent="0" marL="0">
              <a:lnSpc>
                <a:spcPct val="100000"/>
              </a:lnSpc>
              <a:buNone/>
            </a:pPr>
            <a:r>
              <a:rPr lang="en-US" sz="1400" b="1" dirty="0">
                <a:solidFill>
                  <a:srgbClr val="FFFFFF"/>
                </a:solidFill>
                <a:latin typeface="Arial" pitchFamily="34" charset="0"/>
                <a:ea typeface="Arial" pitchFamily="34" charset="-122"/>
                <a:cs typeface="Arial" pitchFamily="34" charset="-120"/>
              </a:rPr>
              <a:t>12</a:t>
            </a:r>
            <a:endParaRPr lang="en-US" sz="1400" dirty="0"/>
          </a:p>
        </p:txBody>
      </p:sp>
      <p:sp>
        <p:nvSpPr>
          <p:cNvPr id="7" name="Text 2"/>
          <p:cNvSpPr txBox="1"/>
          <p:nvPr/>
        </p:nvSpPr>
        <p:spPr>
          <a:xfrm>
            <a:off x="360000" y="996625"/>
            <a:ext cx="8424000" cy="361800"/>
          </a:xfrm>
          <a:prstGeom prst="rect">
            <a:avLst/>
          </a:prstGeom>
          <a:noFill/>
          <a:ln/>
        </p:spPr>
        <p:txBody>
          <a:bodyPr wrap="square" lIns="0" tIns="0" rIns="0" bIns="0" rtlCol="0" anchor="t"/>
          <a:lstStyle/>
          <a:p>
            <a:pPr algn="l" indent="0" marL="0">
              <a:lnSpc>
                <a:spcPct val="90000"/>
              </a:lnSpc>
              <a:buNone/>
            </a:pPr>
            <a:r>
              <a:rPr lang="en-US" sz="1582" dirty="0">
                <a:solidFill>
                  <a:srgbClr val="000000"/>
                </a:solidFill>
                <a:latin typeface="Arial" pitchFamily="34" charset="0"/>
                <a:ea typeface="Arial" pitchFamily="34" charset="-122"/>
                <a:cs typeface="Arial" pitchFamily="34" charset="-120"/>
              </a:rPr>
              <a:t>Последовательность шагов показывает путь от записи условий до получения окончательного множества решений.
</a:t>
            </a:r>
            <a:endParaRPr lang="en-US" sz="1582"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3967500" y="1216809"/>
            <a:ext cx="4791900" cy="2586483"/>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360000" y="373500"/>
            <a:ext cx="8424000" cy="580500"/>
          </a:xfrm>
          <a:prstGeom prst="rect">
            <a:avLst/>
          </a:prstGeom>
          <a:noFill/>
          <a:ln/>
        </p:spPr>
        <p:txBody>
          <a:bodyPr wrap="square" lIns="0" tIns="0" rIns="0" bIns="0" rtlCol="0" anchor="t"/>
          <a:lstStyle/>
          <a:p>
            <a:pPr algn="l" indent="0" marL="0">
              <a:lnSpc>
                <a:spcPct val="90000"/>
              </a:lnSpc>
              <a:buNone/>
            </a:pPr>
            <a:r>
              <a:rPr lang="en-US" sz="3091" b="1" dirty="0">
                <a:solidFill>
                  <a:srgbClr val="000000"/>
                </a:solidFill>
                <a:latin typeface="Arial" pitchFamily="34" charset="0"/>
                <a:ea typeface="Arial" pitchFamily="34" charset="-122"/>
                <a:cs typeface="Arial" pitchFamily="34" charset="-120"/>
              </a:rPr>
              <a:t>Как основание влияет на знак неравенства
</a:t>
            </a:r>
            <a:endParaRPr lang="en-US" sz="3091" dirty="0"/>
          </a:p>
        </p:txBody>
      </p:sp>
      <p:sp>
        <p:nvSpPr>
          <p:cNvPr id="8" name="Text 1"/>
          <p:cNvSpPr txBox="1"/>
          <p:nvPr/>
        </p:nvSpPr>
        <p:spPr>
          <a:xfrm>
            <a:off x="8021800" y="4650300"/>
            <a:ext cx="1122300" cy="284400"/>
          </a:xfrm>
          <a:prstGeom prst="rect">
            <a:avLst/>
          </a:prstGeom>
          <a:noFill/>
          <a:ln/>
        </p:spPr>
        <p:txBody>
          <a:bodyPr wrap="square" lIns="0" tIns="0" rIns="0" bIns="0" rtlCol="0" anchor="ctr"/>
          <a:lstStyle/>
          <a:p>
            <a:pPr algn="ctr" indent="0" marL="0">
              <a:lnSpc>
                <a:spcPct val="100000"/>
              </a:lnSpc>
              <a:buNone/>
            </a:pPr>
            <a:r>
              <a:rPr lang="en-US" sz="1400" b="1" dirty="0">
                <a:solidFill>
                  <a:srgbClr val="FFFFFF"/>
                </a:solidFill>
                <a:latin typeface="Arial" pitchFamily="34" charset="0"/>
                <a:ea typeface="Arial" pitchFamily="34" charset="-122"/>
                <a:cs typeface="Arial" pitchFamily="34" charset="-120"/>
              </a:rPr>
              <a:t>13</a:t>
            </a:r>
            <a:endParaRPr lang="en-US" sz="1400" dirty="0"/>
          </a:p>
        </p:txBody>
      </p:sp>
      <p:sp>
        <p:nvSpPr>
          <p:cNvPr id="9" name="Text 2"/>
          <p:cNvSpPr txBox="1"/>
          <p:nvPr/>
        </p:nvSpPr>
        <p:spPr>
          <a:xfrm>
            <a:off x="530702" y="1389548"/>
            <a:ext cx="3109200" cy="1193700"/>
          </a:xfrm>
          <a:prstGeom prst="rect">
            <a:avLst/>
          </a:prstGeom>
          <a:noFill/>
          <a:ln/>
        </p:spPr>
        <p:txBody>
          <a:bodyPr wrap="square" lIns="0" tIns="0" rIns="0" bIns="0" rtlCol="0" anchor="ctr"/>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При сравнении логарифмов важно сначала определить тип основания. От этого зависит, совпадёт ли порядок аргументов с порядком значений логарифма.
</a:t>
            </a:r>
            <a:endParaRPr lang="en-US" sz="1400" dirty="0"/>
          </a:p>
        </p:txBody>
      </p:sp>
      <p:sp>
        <p:nvSpPr>
          <p:cNvPr id="10" name="Text 3"/>
          <p:cNvSpPr txBox="1"/>
          <p:nvPr/>
        </p:nvSpPr>
        <p:spPr>
          <a:xfrm>
            <a:off x="530702" y="3055791"/>
            <a:ext cx="3109200" cy="1193700"/>
          </a:xfrm>
          <a:prstGeom prst="rect">
            <a:avLst/>
          </a:prstGeom>
          <a:noFill/>
          <a:ln/>
        </p:spPr>
        <p:txBody>
          <a:bodyPr wrap="square" lIns="0" tIns="0" rIns="0" bIns="0" rtlCol="0" anchor="ctr"/>
          <a:lstStyle/>
          <a:p>
            <a:pPr algn="l" indent="0" marL="0">
              <a:lnSpc>
                <a:spcPct val="100000"/>
              </a:lnSpc>
              <a:buNone/>
            </a:pPr>
            <a:r>
              <a:rPr lang="en-US" sz="1400" dirty="0">
                <a:solidFill>
                  <a:srgbClr val="0A2463"/>
                </a:solidFill>
                <a:latin typeface="Arial" pitchFamily="34" charset="0"/>
                <a:ea typeface="Arial" pitchFamily="34" charset="-122"/>
                <a:cs typeface="Arial" pitchFamily="34" charset="-120"/>
              </a:rPr>
              <a:t>Рост функции при a &gt; 1 сохраняет знак неравенства, а убывание при 0 &lt; a &lt; 1 меняет его на противоположный.
</a:t>
            </a:r>
            <a:endParaRPr lang="en-US" sz="1400" dirty="0"/>
          </a:p>
        </p:txBody>
      </p:sp>
      <p:sp>
        <p:nvSpPr>
          <p:cNvPr id="11" name="Text 4"/>
          <p:cNvSpPr txBox="1"/>
          <p:nvPr/>
        </p:nvSpPr>
        <p:spPr>
          <a:xfrm>
            <a:off x="3967500" y="3906900"/>
            <a:ext cx="4816500" cy="342600"/>
          </a:xfrm>
          <a:prstGeom prst="rect">
            <a:avLst/>
          </a:prstGeom>
          <a:noFill/>
          <a:ln/>
        </p:spPr>
        <p:txBody>
          <a:bodyPr wrap="square" lIns="0" tIns="0" rIns="0" bIns="0" rtlCol="0" anchor="b"/>
          <a:lstStyle/>
          <a:p>
            <a:pPr algn="r" indent="0" marL="0">
              <a:lnSpc>
                <a:spcPct val="100000"/>
              </a:lnSpc>
              <a:buNone/>
            </a:pPr>
            <a:r>
              <a:rPr lang="en-US" sz="1348" dirty="0">
                <a:solidFill>
                  <a:srgbClr val="000000"/>
                </a:solidFill>
                <a:latin typeface="Arial" pitchFamily="34" charset="0"/>
                <a:ea typeface="Arial" pitchFamily="34" charset="-122"/>
                <a:cs typeface="Arial" pitchFamily="34" charset="-120"/>
              </a:rPr>
              <a:t>Учебный курс алгебры 11 класса; теоретическая схема, 2025
</a:t>
            </a:r>
            <a:endParaRPr lang="en-US" sz="1348"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360000" y="373500"/>
            <a:ext cx="8424000" cy="580500"/>
          </a:xfrm>
          <a:prstGeom prst="rect">
            <a:avLst/>
          </a:prstGeom>
          <a:noFill/>
          <a:ln/>
        </p:spPr>
        <p:txBody>
          <a:bodyPr wrap="square" lIns="0" tIns="0" rIns="0" bIns="0" rtlCol="0" anchor="t"/>
          <a:lstStyle/>
          <a:p>
            <a:pPr algn="l" indent="0" marL="0">
              <a:lnSpc>
                <a:spcPct val="90000"/>
              </a:lnSpc>
              <a:buNone/>
            </a:pPr>
            <a:r>
              <a:rPr lang="en-US" sz="3128" b="1" dirty="0">
                <a:solidFill>
                  <a:srgbClr val="000000"/>
                </a:solidFill>
                <a:latin typeface="Arial" pitchFamily="34" charset="0"/>
                <a:ea typeface="Arial" pitchFamily="34" charset="-122"/>
                <a:cs typeface="Arial" pitchFamily="34" charset="-120"/>
              </a:rPr>
              <a:t>Неравенства с логарифмом в одной части
</a:t>
            </a:r>
            <a:endParaRPr lang="en-US" sz="3128" dirty="0"/>
          </a:p>
        </p:txBody>
      </p:sp>
      <p:sp>
        <p:nvSpPr>
          <p:cNvPr id="10" name="Text 1"/>
          <p:cNvSpPr txBox="1"/>
          <p:nvPr/>
        </p:nvSpPr>
        <p:spPr>
          <a:xfrm>
            <a:off x="8021800" y="4650300"/>
            <a:ext cx="1122300" cy="284400"/>
          </a:xfrm>
          <a:prstGeom prst="rect">
            <a:avLst/>
          </a:prstGeom>
          <a:noFill/>
          <a:ln/>
        </p:spPr>
        <p:txBody>
          <a:bodyPr wrap="square" lIns="0" tIns="0" rIns="0" bIns="0" rtlCol="0" anchor="ctr"/>
          <a:lstStyle/>
          <a:p>
            <a:pPr algn="ctr" indent="0" marL="0">
              <a:lnSpc>
                <a:spcPct val="100000"/>
              </a:lnSpc>
              <a:buNone/>
            </a:pPr>
            <a:r>
              <a:rPr lang="en-US" sz="1400" b="1" dirty="0">
                <a:solidFill>
                  <a:srgbClr val="FFFFFF"/>
                </a:solidFill>
                <a:latin typeface="Arial" pitchFamily="34" charset="0"/>
                <a:ea typeface="Arial" pitchFamily="34" charset="-122"/>
                <a:cs typeface="Arial" pitchFamily="34" charset="-120"/>
              </a:rPr>
              <a:t>14</a:t>
            </a:r>
            <a:endParaRPr lang="en-US" sz="1400" dirty="0"/>
          </a:p>
        </p:txBody>
      </p:sp>
      <p:sp>
        <p:nvSpPr>
          <p:cNvPr id="11" name="Text 2"/>
          <p:cNvSpPr txBox="1"/>
          <p:nvPr/>
        </p:nvSpPr>
        <p:spPr>
          <a:xfrm>
            <a:off x="2299349" y="3564050"/>
            <a:ext cx="2771700" cy="901200"/>
          </a:xfrm>
          <a:prstGeom prst="rect">
            <a:avLst/>
          </a:prstGeom>
          <a:noFill/>
          <a:ln/>
        </p:spPr>
        <p:txBody>
          <a:bodyPr wrap="square" lIns="0" tIns="0" rIns="0" bIns="0" rtlCol="0" anchor="t"/>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Затем неравенство переводят из логарифмической формы в показательную. Это позволяет сравнивать уже не логарифмы, а сами аргументы.
</a:t>
            </a:r>
            <a:endParaRPr lang="en-US" sz="1200" dirty="0"/>
          </a:p>
        </p:txBody>
      </p:sp>
      <p:sp>
        <p:nvSpPr>
          <p:cNvPr id="12" name="Text 3"/>
          <p:cNvSpPr txBox="1"/>
          <p:nvPr/>
        </p:nvSpPr>
        <p:spPr>
          <a:xfrm>
            <a:off x="2299349" y="3220375"/>
            <a:ext cx="2771700" cy="284400"/>
          </a:xfrm>
          <a:prstGeom prst="rect">
            <a:avLst/>
          </a:prstGeom>
          <a:noFill/>
          <a:ln/>
        </p:spPr>
        <p:txBody>
          <a:bodyPr wrap="square" lIns="0" tIns="0" rIns="0" bIns="0" rtlCol="0" anchor="t"/>
          <a:lstStyle/>
          <a:p>
            <a:pPr algn="l" indent="0" marL="0">
              <a:lnSpc>
                <a:spcPct val="100000"/>
              </a:lnSpc>
              <a:buNone/>
            </a:pPr>
            <a:r>
              <a:rPr lang="en-US" sz="1200" b="1" dirty="0">
                <a:solidFill>
                  <a:srgbClr val="FFFFFF"/>
                </a:solidFill>
                <a:latin typeface="Arial" pitchFamily="34" charset="0"/>
                <a:ea typeface="Arial" pitchFamily="34" charset="-122"/>
                <a:cs typeface="Arial" pitchFamily="34" charset="-120"/>
              </a:rPr>
              <a:t>Шаг 2. Переход к степени
</a:t>
            </a:r>
            <a:endParaRPr lang="en-US" sz="1200" dirty="0"/>
          </a:p>
        </p:txBody>
      </p:sp>
      <p:sp>
        <p:nvSpPr>
          <p:cNvPr id="13" name="Text 4"/>
          <p:cNvSpPr txBox="1"/>
          <p:nvPr/>
        </p:nvSpPr>
        <p:spPr>
          <a:xfrm>
            <a:off x="883074" y="1617600"/>
            <a:ext cx="2771700" cy="901200"/>
          </a:xfrm>
          <a:prstGeom prst="rect">
            <a:avLst/>
          </a:prstGeom>
          <a:noFill/>
          <a:ln/>
        </p:spPr>
        <p:txBody>
          <a:bodyPr wrap="square" lIns="0" tIns="0" rIns="0" bIns="0" rtlCol="0" anchor="t"/>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Сначала фиксируют, при каких x аргумент логарифма положителен и основание допустимо. Без этого дальнейшие преобразования не имеют смысла.
</a:t>
            </a:r>
            <a:endParaRPr lang="en-US" sz="1200" dirty="0"/>
          </a:p>
        </p:txBody>
      </p:sp>
      <p:sp>
        <p:nvSpPr>
          <p:cNvPr id="14" name="Text 5"/>
          <p:cNvSpPr txBox="1"/>
          <p:nvPr/>
        </p:nvSpPr>
        <p:spPr>
          <a:xfrm>
            <a:off x="883074" y="1273925"/>
            <a:ext cx="2771700" cy="284400"/>
          </a:xfrm>
          <a:prstGeom prst="rect">
            <a:avLst/>
          </a:prstGeom>
          <a:noFill/>
          <a:ln/>
        </p:spPr>
        <p:txBody>
          <a:bodyPr wrap="square" lIns="0" tIns="0" rIns="0" bIns="0" rtlCol="0" anchor="t"/>
          <a:lstStyle/>
          <a:p>
            <a:pPr algn="l" indent="0" marL="0">
              <a:lnSpc>
                <a:spcPct val="100000"/>
              </a:lnSpc>
              <a:buNone/>
            </a:pPr>
            <a:r>
              <a:rPr lang="en-US" sz="1200" b="1" dirty="0">
                <a:solidFill>
                  <a:srgbClr val="FFFFFF"/>
                </a:solidFill>
                <a:latin typeface="Arial" pitchFamily="34" charset="0"/>
                <a:ea typeface="Arial" pitchFamily="34" charset="-122"/>
                <a:cs typeface="Arial" pitchFamily="34" charset="-120"/>
              </a:rPr>
              <a:t>Шаг 1. ОДЗ
</a:t>
            </a:r>
            <a:endParaRPr lang="en-US" sz="1200" dirty="0"/>
          </a:p>
        </p:txBody>
      </p:sp>
      <p:sp>
        <p:nvSpPr>
          <p:cNvPr id="15" name="Text 6"/>
          <p:cNvSpPr txBox="1"/>
          <p:nvPr/>
        </p:nvSpPr>
        <p:spPr>
          <a:xfrm>
            <a:off x="4110851" y="1617600"/>
            <a:ext cx="2771700" cy="901200"/>
          </a:xfrm>
          <a:prstGeom prst="rect">
            <a:avLst/>
          </a:prstGeom>
          <a:noFill/>
          <a:ln/>
        </p:spPr>
        <p:txBody>
          <a:bodyPr wrap="square" lIns="0" tIns="0" rIns="0" bIns="0" rtlCol="0" anchor="t"/>
          <a:lstStyle/>
          <a:p>
            <a:pPr algn="l" indent="0" marL="0">
              <a:lnSpc>
                <a:spcPct val="100000"/>
              </a:lnSpc>
              <a:buNone/>
            </a:pPr>
            <a:r>
              <a:rPr lang="en-US" sz="1200" dirty="0">
                <a:solidFill>
                  <a:srgbClr val="FFFFFF"/>
                </a:solidFill>
                <a:latin typeface="Arial" pitchFamily="34" charset="0"/>
                <a:ea typeface="Arial" pitchFamily="34" charset="-122"/>
                <a:cs typeface="Arial" pitchFamily="34" charset="-120"/>
              </a:rPr>
              <a:t>Если a &gt; 1, знак сохраняется; если 0 &lt; a &lt; 1, знак меняется. Этот момент определяет правильный ход решения.
</a:t>
            </a:r>
            <a:endParaRPr lang="en-US" sz="1200" dirty="0"/>
          </a:p>
        </p:txBody>
      </p:sp>
      <p:sp>
        <p:nvSpPr>
          <p:cNvPr id="16" name="Text 7"/>
          <p:cNvSpPr txBox="1"/>
          <p:nvPr/>
        </p:nvSpPr>
        <p:spPr>
          <a:xfrm>
            <a:off x="4110851" y="1273925"/>
            <a:ext cx="2771700" cy="284400"/>
          </a:xfrm>
          <a:prstGeom prst="rect">
            <a:avLst/>
          </a:prstGeom>
          <a:noFill/>
          <a:ln/>
        </p:spPr>
        <p:txBody>
          <a:bodyPr wrap="square" lIns="0" tIns="0" rIns="0" bIns="0" rtlCol="0" anchor="t"/>
          <a:lstStyle/>
          <a:p>
            <a:pPr algn="l" indent="0" marL="0">
              <a:lnSpc>
                <a:spcPct val="100000"/>
              </a:lnSpc>
              <a:buNone/>
            </a:pPr>
            <a:r>
              <a:rPr lang="en-US" sz="1200" b="1" dirty="0">
                <a:solidFill>
                  <a:srgbClr val="FFFFFF"/>
                </a:solidFill>
                <a:latin typeface="Arial" pitchFamily="34" charset="0"/>
                <a:ea typeface="Arial" pitchFamily="34" charset="-122"/>
                <a:cs typeface="Arial" pitchFamily="34" charset="-120"/>
              </a:rPr>
              <a:t>Шаг 3. Учет основания
</a:t>
            </a:r>
            <a:endParaRPr lang="en-US" sz="1200" dirty="0"/>
          </a:p>
        </p:txBody>
      </p:sp>
      <p:sp>
        <p:nvSpPr>
          <p:cNvPr id="17" name="Text 8"/>
          <p:cNvSpPr txBox="1"/>
          <p:nvPr/>
        </p:nvSpPr>
        <p:spPr>
          <a:xfrm>
            <a:off x="5525800" y="3564050"/>
            <a:ext cx="2771700" cy="901200"/>
          </a:xfrm>
          <a:prstGeom prst="rect">
            <a:avLst/>
          </a:prstGeom>
          <a:noFill/>
          <a:ln/>
        </p:spPr>
        <p:txBody>
          <a:bodyPr wrap="square" lIns="0" tIns="0" rIns="0" bIns="0" rtlCol="0" anchor="t"/>
          <a:lstStyle/>
          <a:p>
            <a:pPr algn="l" indent="0" marL="0">
              <a:lnSpc>
                <a:spcPct val="100000"/>
              </a:lnSpc>
              <a:buNone/>
            </a:pPr>
            <a:r>
              <a:rPr lang="en-US" sz="1182" dirty="0">
                <a:solidFill>
                  <a:srgbClr val="FFFFFF"/>
                </a:solidFill>
                <a:latin typeface="Arial" pitchFamily="34" charset="0"/>
                <a:ea typeface="Arial" pitchFamily="34" charset="-122"/>
                <a:cs typeface="Arial" pitchFamily="34" charset="-120"/>
              </a:rPr>
              <a:t>После решения обычного алгебраического неравенства результат обязательно пересекают с ОДЗ, чтобы исключить значения, нарушающие условия существования логарифма.
</a:t>
            </a:r>
            <a:endParaRPr lang="en-US" sz="1182" dirty="0"/>
          </a:p>
        </p:txBody>
      </p:sp>
      <p:sp>
        <p:nvSpPr>
          <p:cNvPr id="18" name="Text 9"/>
          <p:cNvSpPr txBox="1"/>
          <p:nvPr/>
        </p:nvSpPr>
        <p:spPr>
          <a:xfrm>
            <a:off x="5525800" y="3220375"/>
            <a:ext cx="2771700" cy="284400"/>
          </a:xfrm>
          <a:prstGeom prst="rect">
            <a:avLst/>
          </a:prstGeom>
          <a:noFill/>
          <a:ln/>
        </p:spPr>
        <p:txBody>
          <a:bodyPr wrap="square" lIns="0" tIns="0" rIns="0" bIns="0" rtlCol="0" anchor="t"/>
          <a:lstStyle/>
          <a:p>
            <a:pPr algn="l" indent="0" marL="0">
              <a:lnSpc>
                <a:spcPct val="100000"/>
              </a:lnSpc>
              <a:buNone/>
            </a:pPr>
            <a:r>
              <a:rPr lang="en-US" sz="1200" b="1" dirty="0">
                <a:solidFill>
                  <a:srgbClr val="FFFFFF"/>
                </a:solidFill>
                <a:latin typeface="Arial" pitchFamily="34" charset="0"/>
                <a:ea typeface="Arial" pitchFamily="34" charset="-122"/>
                <a:cs typeface="Arial" pitchFamily="34" charset="-120"/>
              </a:rPr>
              <a:t>Шаг 4. Ответ и проверка
</a:t>
            </a:r>
            <a:endParaRPr lang="en-US" sz="12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360000" y="1724194"/>
            <a:ext cx="4791900" cy="1684212"/>
          </a:xfrm>
          <a:prstGeom prst="rect">
            <a:avLst/>
          </a:prstGeom>
        </p:spPr>
      </p:pic>
      <p:sp>
        <p:nvSpPr>
          <p:cNvPr id="6" name="Text 0"/>
          <p:cNvSpPr txBox="1"/>
          <p:nvPr/>
        </p:nvSpPr>
        <p:spPr>
          <a:xfrm>
            <a:off x="360000" y="373500"/>
            <a:ext cx="8424000" cy="580500"/>
          </a:xfrm>
          <a:prstGeom prst="rect">
            <a:avLst/>
          </a:prstGeom>
          <a:noFill/>
          <a:ln/>
        </p:spPr>
        <p:txBody>
          <a:bodyPr wrap="square" lIns="0" tIns="0" rIns="0" bIns="0" rtlCol="0" anchor="t"/>
          <a:lstStyle/>
          <a:p>
            <a:pPr algn="l" indent="0" marL="0">
              <a:lnSpc>
                <a:spcPct val="90000"/>
              </a:lnSpc>
              <a:buNone/>
            </a:pPr>
            <a:r>
              <a:rPr lang="en-US" sz="3200" b="1" dirty="0">
                <a:solidFill>
                  <a:srgbClr val="000000"/>
                </a:solidFill>
                <a:latin typeface="Arial" pitchFamily="34" charset="0"/>
                <a:ea typeface="Arial" pitchFamily="34" charset="-122"/>
                <a:cs typeface="Arial" pitchFamily="34" charset="-120"/>
              </a:rPr>
              <a:t>Как выбрать удобный метод решения
</a:t>
            </a:r>
            <a:endParaRPr lang="en-US" sz="3200" dirty="0"/>
          </a:p>
        </p:txBody>
      </p:sp>
      <p:sp>
        <p:nvSpPr>
          <p:cNvPr id="7" name="Text 1"/>
          <p:cNvSpPr txBox="1"/>
          <p:nvPr/>
        </p:nvSpPr>
        <p:spPr>
          <a:xfrm>
            <a:off x="8021800" y="4650300"/>
            <a:ext cx="1122300" cy="284400"/>
          </a:xfrm>
          <a:prstGeom prst="rect">
            <a:avLst/>
          </a:prstGeom>
          <a:noFill/>
          <a:ln/>
        </p:spPr>
        <p:txBody>
          <a:bodyPr wrap="square" lIns="0" tIns="0" rIns="0" bIns="0" rtlCol="0" anchor="ctr"/>
          <a:lstStyle/>
          <a:p>
            <a:pPr algn="ctr" indent="0" marL="0">
              <a:lnSpc>
                <a:spcPct val="100000"/>
              </a:lnSpc>
              <a:buNone/>
            </a:pPr>
            <a:r>
              <a:rPr lang="en-US" sz="1400" b="1" dirty="0">
                <a:solidFill>
                  <a:srgbClr val="FFFFFF"/>
                </a:solidFill>
                <a:latin typeface="Arial" pitchFamily="34" charset="0"/>
                <a:ea typeface="Arial" pitchFamily="34" charset="-122"/>
                <a:cs typeface="Arial" pitchFamily="34" charset="-120"/>
              </a:rPr>
              <a:t>15</a:t>
            </a:r>
            <a:endParaRPr lang="en-US" sz="1400" dirty="0"/>
          </a:p>
        </p:txBody>
      </p:sp>
      <p:sp>
        <p:nvSpPr>
          <p:cNvPr id="8" name="Text 2"/>
          <p:cNvSpPr txBox="1"/>
          <p:nvPr/>
        </p:nvSpPr>
        <p:spPr>
          <a:xfrm>
            <a:off x="5504102" y="1389548"/>
            <a:ext cx="3109200" cy="1193700"/>
          </a:xfrm>
          <a:prstGeom prst="rect">
            <a:avLst/>
          </a:prstGeom>
          <a:noFill/>
          <a:ln/>
        </p:spPr>
        <p:txBody>
          <a:bodyPr wrap="square" lIns="0" tIns="0" rIns="0" bIns="0" rtlCol="0" anchor="ctr"/>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Сравнение показывает, какой прием быстрее приводит к точному ответу в зависимости от формы выражения.
</a:t>
            </a:r>
            <a:endParaRPr lang="en-US" sz="1400" dirty="0"/>
          </a:p>
        </p:txBody>
      </p:sp>
      <p:sp>
        <p:nvSpPr>
          <p:cNvPr id="9" name="Text 3"/>
          <p:cNvSpPr txBox="1"/>
          <p:nvPr/>
        </p:nvSpPr>
        <p:spPr>
          <a:xfrm>
            <a:off x="5504102" y="3022398"/>
            <a:ext cx="3109200" cy="1193700"/>
          </a:xfrm>
          <a:prstGeom prst="rect">
            <a:avLst/>
          </a:prstGeom>
          <a:noFill/>
          <a:ln/>
        </p:spPr>
        <p:txBody>
          <a:bodyPr wrap="square" lIns="0" tIns="0" rIns="0" bIns="0" rtlCol="0" anchor="ctr"/>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На практике выбирают не «самый сложный», а самый естественный для структуры выражения метод; это сокращает число ошибок и лишних преобразований.
</a:t>
            </a:r>
            <a:endParaRPr lang="en-US" sz="1400" dirty="0"/>
          </a:p>
        </p:txBody>
      </p:sp>
      <p:sp>
        <p:nvSpPr>
          <p:cNvPr id="10" name="Text 4"/>
          <p:cNvSpPr txBox="1"/>
          <p:nvPr/>
        </p:nvSpPr>
        <p:spPr>
          <a:xfrm>
            <a:off x="360000" y="4047325"/>
            <a:ext cx="4816500" cy="342600"/>
          </a:xfrm>
          <a:prstGeom prst="rect">
            <a:avLst/>
          </a:prstGeom>
          <a:noFill/>
          <a:ln/>
        </p:spPr>
        <p:txBody>
          <a:bodyPr wrap="square" lIns="0" tIns="0" rIns="0" bIns="0" rtlCol="0" anchor="b"/>
          <a:lstStyle/>
          <a:p>
            <a:pPr algn="l" indent="0" marL="0">
              <a:lnSpc>
                <a:spcPct val="100000"/>
              </a:lnSpc>
              <a:buNone/>
            </a:pPr>
            <a:r>
              <a:rPr lang="en-US" sz="1351" dirty="0">
                <a:solidFill>
                  <a:srgbClr val="000000"/>
                </a:solidFill>
                <a:latin typeface="Arial" pitchFamily="34" charset="0"/>
                <a:ea typeface="Arial" pitchFamily="34" charset="-122"/>
                <a:cs typeface="Arial" pitchFamily="34" charset="-120"/>
              </a:rPr>
              <a:t>Методические рекомендации по теме логарифмов, 11 класс
</a:t>
            </a:r>
            <a:endParaRPr lang="en-US" sz="1351"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360000" y="965374"/>
            <a:ext cx="4145700" cy="1651802"/>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4638300" y="965374"/>
            <a:ext cx="4145700" cy="1651802"/>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360000" y="373500"/>
            <a:ext cx="8424000" cy="526800"/>
          </a:xfrm>
          <a:prstGeom prst="rect">
            <a:avLst/>
          </a:prstGeom>
          <a:noFill/>
          <a:ln/>
        </p:spPr>
        <p:txBody>
          <a:bodyPr wrap="square" lIns="0" tIns="0" rIns="0" bIns="0" rtlCol="0" anchor="t"/>
          <a:lstStyle/>
          <a:p>
            <a:pPr algn="l" indent="0" marL="0">
              <a:lnSpc>
                <a:spcPct val="90000"/>
              </a:lnSpc>
              <a:buNone/>
            </a:pPr>
            <a:r>
              <a:rPr lang="en-US" sz="3200" b="1" dirty="0">
                <a:solidFill>
                  <a:srgbClr val="000000"/>
                </a:solidFill>
                <a:latin typeface="Arial" pitchFamily="34" charset="0"/>
                <a:ea typeface="Arial" pitchFamily="34" charset="-122"/>
                <a:cs typeface="Arial" pitchFamily="34" charset="-120"/>
              </a:rPr>
              <a:t>Графическая проверка решений
</a:t>
            </a:r>
            <a:endParaRPr lang="en-US" sz="3200" dirty="0"/>
          </a:p>
        </p:txBody>
      </p:sp>
      <p:sp>
        <p:nvSpPr>
          <p:cNvPr id="10" name="Text 1"/>
          <p:cNvSpPr txBox="1"/>
          <p:nvPr/>
        </p:nvSpPr>
        <p:spPr>
          <a:xfrm>
            <a:off x="8021800" y="4650300"/>
            <a:ext cx="1122300" cy="284400"/>
          </a:xfrm>
          <a:prstGeom prst="rect">
            <a:avLst/>
          </a:prstGeom>
          <a:noFill/>
          <a:ln/>
        </p:spPr>
        <p:txBody>
          <a:bodyPr wrap="square" lIns="0" tIns="0" rIns="0" bIns="0" rtlCol="0" anchor="ctr"/>
          <a:lstStyle/>
          <a:p>
            <a:pPr algn="ctr" indent="0" marL="0">
              <a:lnSpc>
                <a:spcPct val="100000"/>
              </a:lnSpc>
              <a:buNone/>
            </a:pPr>
            <a:r>
              <a:rPr lang="en-US" sz="1400" b="1" dirty="0">
                <a:solidFill>
                  <a:srgbClr val="FFFFFF"/>
                </a:solidFill>
                <a:latin typeface="Arial" pitchFamily="34" charset="0"/>
                <a:ea typeface="Arial" pitchFamily="34" charset="-122"/>
                <a:cs typeface="Arial" pitchFamily="34" charset="-120"/>
              </a:rPr>
              <a:t>16</a:t>
            </a:r>
            <a:endParaRPr lang="en-US" sz="1400" dirty="0"/>
          </a:p>
        </p:txBody>
      </p:sp>
      <p:sp>
        <p:nvSpPr>
          <p:cNvPr id="11" name="Text 2"/>
          <p:cNvSpPr txBox="1"/>
          <p:nvPr/>
        </p:nvSpPr>
        <p:spPr>
          <a:xfrm>
            <a:off x="496650" y="2730300"/>
            <a:ext cx="3843300" cy="1689600"/>
          </a:xfrm>
          <a:prstGeom prst="rect">
            <a:avLst/>
          </a:prstGeom>
          <a:noFill/>
          <a:ln/>
        </p:spPr>
        <p:txBody>
          <a:bodyPr wrap="square" lIns="0" tIns="0" rIns="0" bIns="0" rtlCol="0" anchor="t"/>
          <a:lstStyle/>
          <a:p>
            <a:pPr algn="l" indent="0" marL="0">
              <a:lnSpc>
                <a:spcPct val="100000"/>
              </a:lnSpc>
              <a:buNone/>
            </a:pPr>
            <a:r>
              <a:rPr lang="en-US" sz="1400" b="1" dirty="0">
                <a:solidFill>
                  <a:srgbClr val="FFFFFF"/>
                </a:solidFill>
                <a:latin typeface="Arial" pitchFamily="34" charset="0"/>
                <a:ea typeface="Arial" pitchFamily="34" charset="-122"/>
                <a:cs typeface="Arial" pitchFamily="34" charset="-120"/>
              </a:rPr>
              <a:t>Точка, где графики встречаются
</a:t>
            </a:r>
            <a:pPr algn="l" indent="0" marL="0">
              <a:lnSpc>
                <a:spcPct val="100000"/>
              </a:lnSpc>
              <a:buNone/>
            </a:pPr>
            <a:r>
              <a:rPr lang="en-US" sz="10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На координатной плоскости логарифмическая кривая и прямая могут пересекаться в одной или нескольких точках. Каждое пересечение подсказывает возможное решение, а отсутствие пересечения сразу показывает, что ответов нет. Такой рисунок особенно полезен перед окончательной записью результата.
</a:t>
            </a:r>
            <a:endParaRPr lang="en-US" sz="1400" dirty="0"/>
          </a:p>
        </p:txBody>
      </p:sp>
      <p:sp>
        <p:nvSpPr>
          <p:cNvPr id="12" name="Text 3"/>
          <p:cNvSpPr txBox="1"/>
          <p:nvPr/>
        </p:nvSpPr>
        <p:spPr>
          <a:xfrm>
            <a:off x="4774950" y="2730300"/>
            <a:ext cx="3843300" cy="1689600"/>
          </a:xfrm>
          <a:prstGeom prst="rect">
            <a:avLst/>
          </a:prstGeom>
          <a:noFill/>
          <a:ln/>
        </p:spPr>
        <p:txBody>
          <a:bodyPr wrap="square" lIns="0" tIns="0" rIns="0" bIns="0" rtlCol="0" anchor="t"/>
          <a:lstStyle/>
          <a:p>
            <a:pPr algn="l" indent="0" marL="0">
              <a:lnSpc>
                <a:spcPct val="100000"/>
              </a:lnSpc>
              <a:buNone/>
            </a:pPr>
            <a:r>
              <a:rPr lang="en-US" sz="1400" b="1" dirty="0">
                <a:solidFill>
                  <a:srgbClr val="FFFFFF"/>
                </a:solidFill>
                <a:latin typeface="Arial" pitchFamily="34" charset="0"/>
                <a:ea typeface="Arial" pitchFamily="34" charset="-122"/>
                <a:cs typeface="Arial" pitchFamily="34" charset="-120"/>
              </a:rPr>
              <a:t>Когда график предупреждает об ошибке
</a:t>
            </a:r>
            <a:pPr algn="l" indent="0" marL="0">
              <a:lnSpc>
                <a:spcPct val="100000"/>
              </a:lnSpc>
              <a:buNone/>
            </a:pPr>
            <a:r>
              <a:rPr lang="en-US" sz="1000" b="1" dirty="0">
                <a:solidFill>
                  <a:srgbClr val="FFFFFF"/>
                </a:solidFill>
                <a:latin typeface="Arial" pitchFamily="34" charset="0"/>
                <a:ea typeface="Arial" pitchFamily="34" charset="-122"/>
                <a:cs typeface="Arial" pitchFamily="34" charset="-120"/>
              </a:rPr>
              <a:t>
</a:t>
            </a:r>
            <a:pPr algn="l" indent="0" marL="0">
              <a:lnSpc>
                <a:spcPct val="100000"/>
              </a:lnSpc>
              <a:buNone/>
            </a:pPr>
            <a:r>
              <a:rPr lang="en-US" sz="1100" dirty="0">
                <a:solidFill>
                  <a:srgbClr val="FFFFFF"/>
                </a:solidFill>
                <a:latin typeface="Arial" pitchFamily="34" charset="0"/>
                <a:ea typeface="Arial" pitchFamily="34" charset="-122"/>
                <a:cs typeface="Arial" pitchFamily="34" charset="-120"/>
              </a:rPr>
              <a:t>Иногда вычисления дают формально красивый ответ, но график показывает, что точка лежит вне области допустимых значений. Тогда решение приходится отбрасывать. Именно поэтому визуальная проверка помогает заметить неточности там, где алгебраические преобразования уже завершены.
</a:t>
            </a:r>
            <a:endParaRPr lang="en-US" sz="14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3967500" y="1216809"/>
            <a:ext cx="4791900" cy="2586483"/>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360000" y="373500"/>
            <a:ext cx="8424000" cy="580500"/>
          </a:xfrm>
          <a:prstGeom prst="rect">
            <a:avLst/>
          </a:prstGeom>
          <a:noFill/>
          <a:ln/>
        </p:spPr>
        <p:txBody>
          <a:bodyPr wrap="square" lIns="0" tIns="0" rIns="0" bIns="0" rtlCol="0" anchor="t"/>
          <a:lstStyle/>
          <a:p>
            <a:pPr algn="l" indent="0" marL="0">
              <a:lnSpc>
                <a:spcPct val="90000"/>
              </a:lnSpc>
              <a:buNone/>
            </a:pPr>
            <a:r>
              <a:rPr lang="en-US" sz="2544" b="1" dirty="0">
                <a:solidFill>
                  <a:srgbClr val="000000"/>
                </a:solidFill>
                <a:latin typeface="Arial" pitchFamily="34" charset="0"/>
                <a:ea typeface="Arial" pitchFamily="34" charset="-122"/>
                <a:cs typeface="Arial" pitchFamily="34" charset="-120"/>
              </a:rPr>
              <a:t>Структура типовой задачи ЕГЭ по теме логарифмов
</a:t>
            </a:r>
            <a:endParaRPr lang="en-US" sz="2544" dirty="0"/>
          </a:p>
        </p:txBody>
      </p:sp>
      <p:sp>
        <p:nvSpPr>
          <p:cNvPr id="8" name="Text 1"/>
          <p:cNvSpPr txBox="1"/>
          <p:nvPr/>
        </p:nvSpPr>
        <p:spPr>
          <a:xfrm>
            <a:off x="8021800" y="4650300"/>
            <a:ext cx="1122300" cy="284400"/>
          </a:xfrm>
          <a:prstGeom prst="rect">
            <a:avLst/>
          </a:prstGeom>
          <a:noFill/>
          <a:ln/>
        </p:spPr>
        <p:txBody>
          <a:bodyPr wrap="square" lIns="0" tIns="0" rIns="0" bIns="0" rtlCol="0" anchor="ctr"/>
          <a:lstStyle/>
          <a:p>
            <a:pPr algn="ctr" indent="0" marL="0">
              <a:lnSpc>
                <a:spcPct val="100000"/>
              </a:lnSpc>
              <a:buNone/>
            </a:pPr>
            <a:r>
              <a:rPr lang="en-US" sz="1400" b="1" dirty="0">
                <a:solidFill>
                  <a:srgbClr val="FFFFFF"/>
                </a:solidFill>
                <a:latin typeface="Arial" pitchFamily="34" charset="0"/>
                <a:ea typeface="Arial" pitchFamily="34" charset="-122"/>
                <a:cs typeface="Arial" pitchFamily="34" charset="-120"/>
              </a:rPr>
              <a:t>17</a:t>
            </a:r>
            <a:endParaRPr lang="en-US" sz="1400" dirty="0"/>
          </a:p>
        </p:txBody>
      </p:sp>
      <p:sp>
        <p:nvSpPr>
          <p:cNvPr id="9" name="Text 2"/>
          <p:cNvSpPr txBox="1"/>
          <p:nvPr/>
        </p:nvSpPr>
        <p:spPr>
          <a:xfrm>
            <a:off x="530702" y="1389548"/>
            <a:ext cx="3109200" cy="1193700"/>
          </a:xfrm>
          <a:prstGeom prst="rect">
            <a:avLst/>
          </a:prstGeom>
          <a:noFill/>
          <a:ln/>
        </p:spPr>
        <p:txBody>
          <a:bodyPr wrap="square" lIns="0" tIns="0" rIns="0" bIns="0" rtlCol="0" anchor="ctr"/>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На экзамене ценится не только правильный ответ, но и аккуратная логика рассуждений. Ошибка на раннем этапе часто делает весь дальнейший ход бесполезным.
</a:t>
            </a:r>
            <a:endParaRPr lang="en-US" sz="1400" dirty="0"/>
          </a:p>
        </p:txBody>
      </p:sp>
      <p:sp>
        <p:nvSpPr>
          <p:cNvPr id="10" name="Text 3"/>
          <p:cNvSpPr txBox="1"/>
          <p:nvPr/>
        </p:nvSpPr>
        <p:spPr>
          <a:xfrm>
            <a:off x="530702" y="3055791"/>
            <a:ext cx="3109200" cy="1193700"/>
          </a:xfrm>
          <a:prstGeom prst="rect">
            <a:avLst/>
          </a:prstGeom>
          <a:noFill/>
          <a:ln/>
        </p:spPr>
        <p:txBody>
          <a:bodyPr wrap="square" lIns="0" tIns="0" rIns="0" bIns="0" rtlCol="0" anchor="ctr"/>
          <a:lstStyle/>
          <a:p>
            <a:pPr algn="l" indent="0" marL="0">
              <a:lnSpc>
                <a:spcPct val="100000"/>
              </a:lnSpc>
              <a:buNone/>
            </a:pPr>
            <a:r>
              <a:rPr lang="en-US" sz="1400" dirty="0">
                <a:solidFill>
                  <a:srgbClr val="0A2463"/>
                </a:solidFill>
                <a:latin typeface="Arial" pitchFamily="34" charset="0"/>
                <a:ea typeface="Arial" pitchFamily="34" charset="-122"/>
                <a:cs typeface="Arial" pitchFamily="34" charset="-120"/>
              </a:rPr>
              <a:t>Самый трудоёмкий этап — решение алгебраической части, но именно проверка корней защищает от потери баллов за посторонние ответы.
</a:t>
            </a:r>
            <a:endParaRPr lang="en-US" sz="1400" dirty="0"/>
          </a:p>
        </p:txBody>
      </p:sp>
      <p:sp>
        <p:nvSpPr>
          <p:cNvPr id="11" name="Text 4"/>
          <p:cNvSpPr txBox="1"/>
          <p:nvPr/>
        </p:nvSpPr>
        <p:spPr>
          <a:xfrm>
            <a:off x="3967500" y="3906900"/>
            <a:ext cx="4816500" cy="342600"/>
          </a:xfrm>
          <a:prstGeom prst="rect">
            <a:avLst/>
          </a:prstGeom>
          <a:noFill/>
          <a:ln/>
        </p:spPr>
        <p:txBody>
          <a:bodyPr wrap="square" lIns="0" tIns="0" rIns="0" bIns="0" rtlCol="0" anchor="b"/>
          <a:lstStyle/>
          <a:p>
            <a:pPr algn="r" indent="0" marL="0">
              <a:lnSpc>
                <a:spcPct val="100000"/>
              </a:lnSpc>
              <a:buNone/>
            </a:pPr>
            <a:r>
              <a:rPr lang="en-US" sz="1348" dirty="0">
                <a:solidFill>
                  <a:srgbClr val="000000"/>
                </a:solidFill>
                <a:latin typeface="Arial" pitchFamily="34" charset="0"/>
                <a:ea typeface="Arial" pitchFamily="34" charset="-122"/>
                <a:cs typeface="Arial" pitchFamily="34" charset="-120"/>
              </a:rPr>
              <a:t>Структура задания по теме логарифмов, ЕГЭ по математике; обобщённая схема, 2025
</a:t>
            </a:r>
            <a:endParaRPr lang="en-US" sz="1348"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61024" y="1459625"/>
            <a:ext cx="8397352" cy="3065700"/>
          </a:xfrm>
          <a:prstGeom prst="rect">
            <a:avLst/>
          </a:prstGeom>
        </p:spPr>
      </p:pic>
      <p:sp>
        <p:nvSpPr>
          <p:cNvPr id="5" name="Text 0"/>
          <p:cNvSpPr txBox="1"/>
          <p:nvPr/>
        </p:nvSpPr>
        <p:spPr>
          <a:xfrm>
            <a:off x="360000" y="373500"/>
            <a:ext cx="8424000" cy="526200"/>
          </a:xfrm>
          <a:prstGeom prst="rect">
            <a:avLst/>
          </a:prstGeom>
          <a:noFill/>
          <a:ln/>
        </p:spPr>
        <p:txBody>
          <a:bodyPr wrap="square" lIns="0" tIns="0" rIns="0" bIns="0" rtlCol="0" anchor="t"/>
          <a:lstStyle/>
          <a:p>
            <a:pPr algn="l" indent="0" marL="0">
              <a:lnSpc>
                <a:spcPct val="90000"/>
              </a:lnSpc>
              <a:buNone/>
            </a:pPr>
            <a:r>
              <a:rPr lang="en-US" sz="3200" b="1" dirty="0">
                <a:solidFill>
                  <a:srgbClr val="000000"/>
                </a:solidFill>
                <a:latin typeface="Arial" pitchFamily="34" charset="0"/>
                <a:ea typeface="Arial" pitchFamily="34" charset="-122"/>
                <a:cs typeface="Arial" pitchFamily="34" charset="-120"/>
              </a:rPr>
              <a:t>Пошаговая проверка ответа
</a:t>
            </a:r>
            <a:endParaRPr lang="en-US" sz="3200" dirty="0"/>
          </a:p>
        </p:txBody>
      </p:sp>
      <p:sp>
        <p:nvSpPr>
          <p:cNvPr id="6" name="Text 1"/>
          <p:cNvSpPr txBox="1"/>
          <p:nvPr/>
        </p:nvSpPr>
        <p:spPr>
          <a:xfrm>
            <a:off x="8021800" y="4650300"/>
            <a:ext cx="1122300" cy="284400"/>
          </a:xfrm>
          <a:prstGeom prst="rect">
            <a:avLst/>
          </a:prstGeom>
          <a:noFill/>
          <a:ln/>
        </p:spPr>
        <p:txBody>
          <a:bodyPr wrap="square" lIns="0" tIns="0" rIns="0" bIns="0" rtlCol="0" anchor="ctr"/>
          <a:lstStyle/>
          <a:p>
            <a:pPr algn="ctr" indent="0" marL="0">
              <a:lnSpc>
                <a:spcPct val="100000"/>
              </a:lnSpc>
              <a:buNone/>
            </a:pPr>
            <a:r>
              <a:rPr lang="en-US" sz="1400" b="1" dirty="0">
                <a:solidFill>
                  <a:srgbClr val="FFFFFF"/>
                </a:solidFill>
                <a:latin typeface="Arial" pitchFamily="34" charset="0"/>
                <a:ea typeface="Arial" pitchFamily="34" charset="-122"/>
                <a:cs typeface="Arial" pitchFamily="34" charset="-120"/>
              </a:rPr>
              <a:t>18</a:t>
            </a:r>
            <a:endParaRPr lang="en-US" sz="1400" dirty="0"/>
          </a:p>
        </p:txBody>
      </p:sp>
      <p:sp>
        <p:nvSpPr>
          <p:cNvPr id="7" name="Text 2"/>
          <p:cNvSpPr txBox="1"/>
          <p:nvPr/>
        </p:nvSpPr>
        <p:spPr>
          <a:xfrm>
            <a:off x="360000" y="996625"/>
            <a:ext cx="8424000" cy="361800"/>
          </a:xfrm>
          <a:prstGeom prst="rect">
            <a:avLst/>
          </a:prstGeom>
          <a:noFill/>
          <a:ln/>
        </p:spPr>
        <p:txBody>
          <a:bodyPr wrap="square" lIns="0" tIns="0" rIns="0" bIns="0" rtlCol="0" anchor="t"/>
          <a:lstStyle/>
          <a:p>
            <a:pPr algn="l" indent="0" marL="0">
              <a:lnSpc>
                <a:spcPct val="90000"/>
              </a:lnSpc>
              <a:buNone/>
            </a:pPr>
            <a:r>
              <a:rPr lang="en-US" sz="1582" dirty="0">
                <a:solidFill>
                  <a:srgbClr val="000000"/>
                </a:solidFill>
                <a:latin typeface="Arial" pitchFamily="34" charset="0"/>
                <a:ea typeface="Arial" pitchFamily="34" charset="-122"/>
                <a:cs typeface="Arial" pitchFamily="34" charset="-120"/>
              </a:rPr>
              <a:t>Контрольный маршрут нужен для исключения посторонних решений после преобразований и упрощений.
</a:t>
            </a:r>
            <a:endParaRPr lang="en-US" sz="1582"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1970308" y="1294104"/>
            <a:ext cx="393750" cy="450000"/>
          </a:xfrm>
          <a:prstGeom prst="rect">
            <a:avLst/>
          </a:prstGeom>
        </p:spPr>
      </p:pic>
      <p:pic>
        <p:nvPicPr>
          <p:cNvPr id="5" name="Image 3" descr="preencoded.png">    </p:cNvPr>
          <p:cNvPicPr>
            <a:picLocks noChangeAspect="1"/>
          </p:cNvPicPr>
          <p:nvPr/>
        </p:nvPicPr>
        <p:blipFill>
          <a:blip r:embed="rId4"/>
          <a:stretch>
            <a:fillRect/>
          </a:stretch>
        </p:blipFill>
        <p:spPr>
          <a:xfrm>
            <a:off x="5430742" y="1294104"/>
            <a:ext cx="562500" cy="450000"/>
          </a:xfrm>
          <a:prstGeom prst="rect">
            <a:avLst/>
          </a:prstGeom>
        </p:spPr>
      </p:pic>
      <p:pic>
        <p:nvPicPr>
          <p:cNvPr id="6" name="Image 4" descr="preencoded.png">    </p:cNvPr>
          <p:cNvPicPr>
            <a:picLocks noChangeAspect="1"/>
          </p:cNvPicPr>
          <p:nvPr/>
        </p:nvPicPr>
        <p:blipFill>
          <a:blip r:embed="rId5"/>
          <a:stretch>
            <a:fillRect/>
          </a:stretch>
        </p:blipFill>
        <p:spPr>
          <a:xfrm>
            <a:off x="586798" y="3084118"/>
            <a:ext cx="450000" cy="450000"/>
          </a:xfrm>
          <a:prstGeom prst="rect">
            <a:avLst/>
          </a:prstGeom>
        </p:spPr>
      </p:pic>
      <p:pic>
        <p:nvPicPr>
          <p:cNvPr id="7" name="Image 5" descr="preencoded.png">    </p:cNvPr>
          <p:cNvPicPr>
            <a:picLocks noChangeAspect="1"/>
          </p:cNvPicPr>
          <p:nvPr/>
        </p:nvPicPr>
        <p:blipFill>
          <a:blip r:embed="rId6"/>
          <a:stretch>
            <a:fillRect/>
          </a:stretch>
        </p:blipFill>
        <p:spPr>
          <a:xfrm>
            <a:off x="4188157" y="3084118"/>
            <a:ext cx="337500" cy="4500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360000" y="373500"/>
            <a:ext cx="8424000" cy="580500"/>
          </a:xfrm>
          <a:prstGeom prst="rect">
            <a:avLst/>
          </a:prstGeom>
          <a:noFill/>
          <a:ln/>
        </p:spPr>
        <p:txBody>
          <a:bodyPr wrap="square" lIns="0" tIns="0" rIns="0" bIns="0" rtlCol="0" anchor="t"/>
          <a:lstStyle/>
          <a:p>
            <a:pPr algn="l" indent="0" marL="0">
              <a:lnSpc>
                <a:spcPct val="90000"/>
              </a:lnSpc>
              <a:buNone/>
            </a:pPr>
            <a:r>
              <a:rPr lang="en-US" sz="2631" b="1" dirty="0">
                <a:solidFill>
                  <a:srgbClr val="FFFFFF"/>
                </a:solidFill>
                <a:latin typeface="Arial" pitchFamily="34" charset="0"/>
                <a:ea typeface="Arial" pitchFamily="34" charset="-122"/>
                <a:cs typeface="Arial" pitchFamily="34" charset="-120"/>
              </a:rPr>
              <a:t>Применение логарифмов и межпредметные связи
</a:t>
            </a:r>
            <a:endParaRPr lang="en-US" sz="2631" dirty="0"/>
          </a:p>
        </p:txBody>
      </p:sp>
      <p:sp>
        <p:nvSpPr>
          <p:cNvPr id="10" name="Text 1"/>
          <p:cNvSpPr txBox="1"/>
          <p:nvPr/>
        </p:nvSpPr>
        <p:spPr>
          <a:xfrm>
            <a:off x="8021825" y="4651375"/>
            <a:ext cx="1122300" cy="284400"/>
          </a:xfrm>
          <a:prstGeom prst="rect">
            <a:avLst/>
          </a:prstGeom>
          <a:noFill/>
          <a:ln/>
        </p:spPr>
        <p:txBody>
          <a:bodyPr wrap="square" lIns="0" tIns="0" rIns="0" bIns="0" rtlCol="0" anchor="ctr"/>
          <a:lstStyle/>
          <a:p>
            <a:pPr algn="ctr" indent="0" marL="0">
              <a:lnSpc>
                <a:spcPct val="100000"/>
              </a:lnSpc>
              <a:buNone/>
            </a:pPr>
            <a:r>
              <a:rPr lang="en-US" sz="1400" b="1" dirty="0">
                <a:solidFill>
                  <a:srgbClr val="FFFFFF"/>
                </a:solidFill>
                <a:latin typeface="Arial" pitchFamily="34" charset="0"/>
                <a:ea typeface="Arial" pitchFamily="34" charset="-122"/>
                <a:cs typeface="Arial" pitchFamily="34" charset="-120"/>
              </a:rPr>
              <a:t>19</a:t>
            </a:r>
            <a:endParaRPr lang="en-US" sz="1400" dirty="0"/>
          </a:p>
        </p:txBody>
      </p:sp>
      <p:sp>
        <p:nvSpPr>
          <p:cNvPr id="11" name="Text 2"/>
          <p:cNvSpPr txBox="1"/>
          <p:nvPr/>
        </p:nvSpPr>
        <p:spPr>
          <a:xfrm>
            <a:off x="1883083" y="1823625"/>
            <a:ext cx="3214500" cy="958500"/>
          </a:xfrm>
          <a:prstGeom prst="rect">
            <a:avLst/>
          </a:prstGeom>
          <a:noFill/>
          <a:ln/>
        </p:spPr>
        <p:txBody>
          <a:bodyPr wrap="square" lIns="0" tIns="0" rIns="0" bIns="0" rtlCol="0" anchor="t"/>
          <a:lstStyle/>
          <a:p>
            <a:pPr algn="l" indent="0" marL="0">
              <a:lnSpc>
                <a:spcPct val="100000"/>
              </a:lnSpc>
              <a:buNone/>
            </a:pPr>
            <a:r>
              <a:rPr lang="en-US" sz="1257" dirty="0">
                <a:solidFill>
                  <a:srgbClr val="FFFFFF"/>
                </a:solidFill>
                <a:latin typeface="Arial" pitchFamily="34" charset="0"/>
                <a:ea typeface="Arial" pitchFamily="34" charset="-122"/>
                <a:cs typeface="Arial" pitchFamily="34" charset="-120"/>
              </a:rPr>
              <a:t>Логарифмическая шкала pH показывает, как удобно описывать кислотность числом, которое связано с концентрацией ионов водорода. Это хороший пример того, как абстрактная формула становится инструментом измерения.
</a:t>
            </a:r>
            <a:endParaRPr lang="en-US" sz="1257" dirty="0"/>
          </a:p>
        </p:txBody>
      </p:sp>
      <p:sp>
        <p:nvSpPr>
          <p:cNvPr id="12" name="Text 3"/>
          <p:cNvSpPr txBox="1"/>
          <p:nvPr/>
        </p:nvSpPr>
        <p:spPr>
          <a:xfrm>
            <a:off x="2524977" y="1294250"/>
            <a:ext cx="2572800" cy="450000"/>
          </a:xfrm>
          <a:prstGeom prst="rect">
            <a:avLst/>
          </a:prstGeom>
          <a:noFill/>
          <a:ln/>
        </p:spPr>
        <p:txBody>
          <a:bodyPr wrap="square" lIns="0" tIns="0" rIns="0" bIns="0" rtlCol="0" anchor="ctr"/>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Химия и pH
</a:t>
            </a:r>
            <a:endParaRPr lang="en-US" sz="1300" dirty="0"/>
          </a:p>
        </p:txBody>
      </p:sp>
      <p:sp>
        <p:nvSpPr>
          <p:cNvPr id="13" name="Text 4"/>
          <p:cNvSpPr txBox="1"/>
          <p:nvPr/>
        </p:nvSpPr>
        <p:spPr>
          <a:xfrm>
            <a:off x="5427892" y="1823625"/>
            <a:ext cx="3214500" cy="958500"/>
          </a:xfrm>
          <a:prstGeom prst="rect">
            <a:avLst/>
          </a:prstGeom>
          <a:noFill/>
          <a:ln/>
        </p:spPr>
        <p:txBody>
          <a:bodyPr wrap="square" lIns="0" tIns="0" rIns="0" bIns="0" rtlCol="0" anchor="t"/>
          <a:lstStyle/>
          <a:p>
            <a:pPr algn="l" indent="0" marL="0">
              <a:lnSpc>
                <a:spcPct val="100000"/>
              </a:lnSpc>
              <a:buNone/>
            </a:pPr>
            <a:r>
              <a:rPr lang="en-US" sz="1257" dirty="0">
                <a:solidFill>
                  <a:srgbClr val="FFFFFF"/>
                </a:solidFill>
                <a:latin typeface="Arial" pitchFamily="34" charset="0"/>
                <a:ea typeface="Arial" pitchFamily="34" charset="-122"/>
                <a:cs typeface="Arial" pitchFamily="34" charset="-120"/>
              </a:rPr>
              <a:t>В децибелах логарифмы помогают сравнивать громкость звука в широком диапазоне значений. Шкала делает очень большие и очень маленькие уровни понятными и удобными для практических расчётов.
</a:t>
            </a:r>
            <a:endParaRPr lang="en-US" sz="1257" dirty="0"/>
          </a:p>
        </p:txBody>
      </p:sp>
      <p:sp>
        <p:nvSpPr>
          <p:cNvPr id="14" name="Text 5"/>
          <p:cNvSpPr txBox="1"/>
          <p:nvPr/>
        </p:nvSpPr>
        <p:spPr>
          <a:xfrm>
            <a:off x="6069786" y="1294250"/>
            <a:ext cx="2572800" cy="450000"/>
          </a:xfrm>
          <a:prstGeom prst="rect">
            <a:avLst/>
          </a:prstGeom>
          <a:noFill/>
          <a:ln/>
        </p:spPr>
        <p:txBody>
          <a:bodyPr wrap="square" lIns="0" tIns="0" rIns="0" bIns="0" rtlCol="0" anchor="ctr"/>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Физика и звук
</a:t>
            </a:r>
            <a:endParaRPr lang="en-US" sz="1300" dirty="0"/>
          </a:p>
        </p:txBody>
      </p:sp>
      <p:sp>
        <p:nvSpPr>
          <p:cNvPr id="15" name="Text 6"/>
          <p:cNvSpPr txBox="1"/>
          <p:nvPr/>
        </p:nvSpPr>
        <p:spPr>
          <a:xfrm>
            <a:off x="527698" y="3613640"/>
            <a:ext cx="3214500" cy="958500"/>
          </a:xfrm>
          <a:prstGeom prst="rect">
            <a:avLst/>
          </a:prstGeom>
          <a:noFill/>
          <a:ln/>
        </p:spPr>
        <p:txBody>
          <a:bodyPr wrap="square" lIns="0" tIns="0" rIns="0" bIns="0" rtlCol="0" anchor="t"/>
          <a:lstStyle/>
          <a:p>
            <a:pPr algn="l" indent="0" marL="0">
              <a:lnSpc>
                <a:spcPct val="100000"/>
              </a:lnSpc>
              <a:buNone/>
            </a:pPr>
            <a:r>
              <a:rPr lang="en-US" sz="1257" dirty="0">
                <a:solidFill>
                  <a:srgbClr val="FFFFFF"/>
                </a:solidFill>
                <a:latin typeface="Arial" pitchFamily="34" charset="0"/>
                <a:ea typeface="Arial" pitchFamily="34" charset="-122"/>
                <a:cs typeface="Arial" pitchFamily="34" charset="-120"/>
              </a:rPr>
              <a:t>Логарифмическое описание используется при оценке сильных землетрясений, потому что оно позволяет компактно записывать различия в энергии. Так школьная тема связывается с реальными природными явлениями.
</a:t>
            </a:r>
            <a:endParaRPr lang="en-US" sz="1257" dirty="0"/>
          </a:p>
        </p:txBody>
      </p:sp>
      <p:sp>
        <p:nvSpPr>
          <p:cNvPr id="16" name="Text 7"/>
          <p:cNvSpPr txBox="1"/>
          <p:nvPr/>
        </p:nvSpPr>
        <p:spPr>
          <a:xfrm>
            <a:off x="1169592" y="3084265"/>
            <a:ext cx="2572800" cy="450000"/>
          </a:xfrm>
          <a:prstGeom prst="rect">
            <a:avLst/>
          </a:prstGeom>
          <a:noFill/>
          <a:ln/>
        </p:spPr>
        <p:txBody>
          <a:bodyPr wrap="square" lIns="0" tIns="0" rIns="0" bIns="0" rtlCol="0" anchor="ctr"/>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Сейсмология и землетрясения
</a:t>
            </a:r>
            <a:endParaRPr lang="en-US" sz="1300" dirty="0"/>
          </a:p>
        </p:txBody>
      </p:sp>
      <p:sp>
        <p:nvSpPr>
          <p:cNvPr id="17" name="Text 8"/>
          <p:cNvSpPr txBox="1"/>
          <p:nvPr/>
        </p:nvSpPr>
        <p:spPr>
          <a:xfrm>
            <a:off x="4072507" y="3613640"/>
            <a:ext cx="3214500" cy="958500"/>
          </a:xfrm>
          <a:prstGeom prst="rect">
            <a:avLst/>
          </a:prstGeom>
          <a:noFill/>
          <a:ln/>
        </p:spPr>
        <p:txBody>
          <a:bodyPr wrap="square" lIns="0" tIns="0" rIns="0" bIns="0" rtlCol="0" anchor="t"/>
          <a:lstStyle/>
          <a:p>
            <a:pPr algn="l" indent="0" marL="0">
              <a:lnSpc>
                <a:spcPct val="100000"/>
              </a:lnSpc>
              <a:buNone/>
            </a:pPr>
            <a:r>
              <a:rPr lang="en-US" sz="1257" dirty="0">
                <a:solidFill>
                  <a:srgbClr val="FFFFFF"/>
                </a:solidFill>
                <a:latin typeface="Arial" pitchFamily="34" charset="0"/>
                <a:ea typeface="Arial" pitchFamily="34" charset="-122"/>
                <a:cs typeface="Arial" pitchFamily="34" charset="-120"/>
              </a:rPr>
              <a:t>Логарифмы тренируют аккуратность, умение работать с ограничениями и переходить между двумя формами записи одной зависимости. Эти навыки полезны не только на экзамене, но и в дальнейшей математике.
</a:t>
            </a:r>
            <a:endParaRPr lang="en-US" sz="1257" dirty="0"/>
          </a:p>
        </p:txBody>
      </p:sp>
      <p:sp>
        <p:nvSpPr>
          <p:cNvPr id="18" name="Text 9"/>
          <p:cNvSpPr txBox="1"/>
          <p:nvPr/>
        </p:nvSpPr>
        <p:spPr>
          <a:xfrm>
            <a:off x="4714401" y="3084265"/>
            <a:ext cx="2572800" cy="450000"/>
          </a:xfrm>
          <a:prstGeom prst="rect">
            <a:avLst/>
          </a:prstGeom>
          <a:noFill/>
          <a:ln/>
        </p:spPr>
        <p:txBody>
          <a:bodyPr wrap="square" lIns="0" tIns="0" rIns="0" bIns="0" rtlCol="0" anchor="ctr"/>
          <a:lstStyle/>
          <a:p>
            <a:pPr algn="l" indent="0" marL="0">
              <a:lnSpc>
                <a:spcPct val="100000"/>
              </a:lnSpc>
              <a:buNone/>
            </a:pPr>
            <a:r>
              <a:rPr lang="en-US" sz="1300" b="1" dirty="0">
                <a:solidFill>
                  <a:srgbClr val="FFFFFF"/>
                </a:solidFill>
                <a:latin typeface="Arial" pitchFamily="34" charset="0"/>
                <a:ea typeface="Arial" pitchFamily="34" charset="-122"/>
                <a:cs typeface="Arial" pitchFamily="34" charset="-120"/>
              </a:rPr>
              <a:t>Навык решения задач
</a:t>
            </a:r>
            <a:endParaRPr lang="en-US" sz="13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562683" y="1537200"/>
            <a:ext cx="7278900" cy="1593900"/>
          </a:xfrm>
          <a:prstGeom prst="rect">
            <a:avLst/>
          </a:prstGeom>
          <a:noFill/>
          <a:ln/>
        </p:spPr>
        <p:txBody>
          <a:bodyPr wrap="square" lIns="0" tIns="0" rIns="0" bIns="0" rtlCol="0" anchor="ctr"/>
          <a:lstStyle/>
          <a:p>
            <a:pPr algn="l" indent="0" marL="0">
              <a:lnSpc>
                <a:spcPct val="90000"/>
              </a:lnSpc>
              <a:buNone/>
            </a:pPr>
            <a:r>
              <a:rPr lang="en-US" sz="3500" b="1" dirty="0">
                <a:solidFill>
                  <a:srgbClr val="0A2463"/>
                </a:solidFill>
                <a:latin typeface="Arial" pitchFamily="34" charset="0"/>
                <a:ea typeface="Arial" pitchFamily="34" charset="-122"/>
                <a:cs typeface="Arial" pitchFamily="34" charset="-120"/>
              </a:rPr>
              <a:t>Логарифмы: точность, логика, проверка
</a:t>
            </a:r>
            <a:endParaRPr lang="en-US" sz="3500" dirty="0"/>
          </a:p>
        </p:txBody>
      </p:sp>
      <p:sp>
        <p:nvSpPr>
          <p:cNvPr id="5" name="Text 1"/>
          <p:cNvSpPr txBox="1"/>
          <p:nvPr/>
        </p:nvSpPr>
        <p:spPr>
          <a:xfrm>
            <a:off x="562675" y="3451625"/>
            <a:ext cx="4125600" cy="1123800"/>
          </a:xfrm>
          <a:prstGeom prst="rect">
            <a:avLst/>
          </a:prstGeom>
          <a:noFill/>
          <a:ln/>
        </p:spPr>
        <p:txBody>
          <a:bodyPr wrap="square" lIns="0" tIns="0" rIns="0" bIns="0" rtlCol="0" anchor="ctr"/>
          <a:lstStyle/>
          <a:p>
            <a:pPr algn="l" indent="0" marL="0">
              <a:lnSpc>
                <a:spcPct val="100000"/>
              </a:lnSpc>
              <a:buNone/>
            </a:pPr>
            <a:r>
              <a:rPr lang="en-US" sz="1473" dirty="0">
                <a:solidFill>
                  <a:srgbClr val="FFFFFF"/>
                </a:solidFill>
                <a:latin typeface="Arial" pitchFamily="34" charset="0"/>
                <a:ea typeface="Arial" pitchFamily="34" charset="-122"/>
                <a:cs typeface="Arial" pitchFamily="34" charset="-120"/>
              </a:rPr>
              <a:t>Логарифмические уравнения и неравенства решаются уверенно тогда, когда ученик соблюдает ОДЗ, использует свойства логарифмов и не забывает проверять ответ. Именно эта последовательность делает решение надёжным.
</a:t>
            </a:r>
            <a:endParaRPr lang="en-US" sz="1473"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2026-05-30T05:05:17Z</dcterms:created>
  <dcterms:modified xsi:type="dcterms:W3CDTF">2026-05-30T05:05:17Z</dcterms:modified>
</cp:coreProperties>
</file>