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jpe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slideLayout" Target="../slideLayouts/slideLayout1.xml"/><Relationship Id="rId7"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jpeg"/><Relationship Id="rId5" Type="http://schemas.openxmlformats.org/officeDocument/2006/relationships/image" Target="../media/image-5-5.png"/><Relationship Id="rId6" Type="http://schemas.openxmlformats.org/officeDocument/2006/relationships/image" Target="../media/image-5-6.jpeg"/><Relationship Id="rId7" Type="http://schemas.openxmlformats.org/officeDocument/2006/relationships/image" Target="../media/image-5-7.png"/><Relationship Id="rId8" Type="http://schemas.openxmlformats.org/officeDocument/2006/relationships/image" Target="../media/image-5-8.jpeg"/><Relationship Id="rId9" Type="http://schemas.openxmlformats.org/officeDocument/2006/relationships/image" Target="../media/image-5-9.png"/><Relationship Id="rId10" Type="http://schemas.openxmlformats.org/officeDocument/2006/relationships/slideLayout" Target="../slideLayouts/slideLayout1.xml"/><Relationship Id="rId11"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jpe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slideLayout" Target="../slideLayouts/slideLayout1.xml"/><Relationship Id="rId10"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image" Target="../media/image-7-7.jpeg"/><Relationship Id="rId8" Type="http://schemas.openxmlformats.org/officeDocument/2006/relationships/slideLayout" Target="../slideLayouts/slideLayout1.xml"/><Relationship Id="rId9"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slideLayout" Target="../slideLayouts/slideLayout1.xml"/><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image" Target="../media/image-10-6.jpeg"/><Relationship Id="rId7" Type="http://schemas.openxmlformats.org/officeDocument/2006/relationships/slideLayout" Target="../slideLayouts/slideLayout1.xml"/><Relationship Id="rId8"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jpeg"/><Relationship Id="rId4" Type="http://schemas.openxmlformats.org/officeDocument/2006/relationships/image" Target="../media/image-11-4.jpeg"/><Relationship Id="rId5" Type="http://schemas.openxmlformats.org/officeDocument/2006/relationships/image" Target="../media/image-11-5.jpeg"/><Relationship Id="rId6" Type="http://schemas.openxmlformats.org/officeDocument/2006/relationships/image" Target="../media/image-11-6.png"/><Relationship Id="rId7" Type="http://schemas.openxmlformats.org/officeDocument/2006/relationships/slideLayout" Target="../slideLayouts/slideLayout1.xml"/><Relationship Id="rId8"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image" Target="../media/image-13-8.png"/><Relationship Id="rId9" Type="http://schemas.openxmlformats.org/officeDocument/2006/relationships/image" Target="../media/image-13-9.png"/><Relationship Id="rId10" Type="http://schemas.openxmlformats.org/officeDocument/2006/relationships/image" Target="../media/image-13-10.png"/><Relationship Id="rId11" Type="http://schemas.openxmlformats.org/officeDocument/2006/relationships/slideLayout" Target="../slideLayouts/slideLayout1.xml"/><Relationship Id="rId1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jpe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image" Target="../media/image-14-8.png"/><Relationship Id="rId9" Type="http://schemas.openxmlformats.org/officeDocument/2006/relationships/slideLayout" Target="../slideLayouts/slideLayout1.xml"/><Relationship Id="rId10"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image" Target="../media/image-15-5.png"/><Relationship Id="rId6" Type="http://schemas.openxmlformats.org/officeDocument/2006/relationships/image" Target="../media/image-15-6.png"/><Relationship Id="rId7" Type="http://schemas.openxmlformats.org/officeDocument/2006/relationships/image" Target="../media/image-15-7.png"/><Relationship Id="rId8" Type="http://schemas.openxmlformats.org/officeDocument/2006/relationships/slideLayout" Target="../slideLayouts/slideLayout1.xml"/><Relationship Id="rId9"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jpeg"/><Relationship Id="rId5" Type="http://schemas.openxmlformats.org/officeDocument/2006/relationships/image" Target="../media/image-16-5.png"/><Relationship Id="rId6" Type="http://schemas.openxmlformats.org/officeDocument/2006/relationships/image" Target="../media/image-16-6.jpeg"/><Relationship Id="rId7" Type="http://schemas.openxmlformats.org/officeDocument/2006/relationships/image" Target="../media/image-16-7.png"/><Relationship Id="rId8" Type="http://schemas.openxmlformats.org/officeDocument/2006/relationships/image" Target="../media/image-16-8.jpeg"/><Relationship Id="rId9" Type="http://schemas.openxmlformats.org/officeDocument/2006/relationships/image" Target="../media/image-16-9.png"/><Relationship Id="rId10" Type="http://schemas.openxmlformats.org/officeDocument/2006/relationships/slideLayout" Target="../slideLayouts/slideLayout1.xml"/><Relationship Id="rId11"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slideLayout" Target="../slideLayouts/slideLayout1.xml"/><Relationship Id="rId5"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slideLayout" Target="../slideLayouts/slideLayout1.xml"/><Relationship Id="rId9"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jpe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90914" y="373500"/>
            <a:ext cx="3791123" cy="4396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93350" y="997175"/>
            <a:ext cx="4429200" cy="2133300"/>
          </a:xfrm>
          <a:prstGeom prst="rect">
            <a:avLst/>
          </a:prstGeom>
          <a:noFill/>
          <a:ln/>
        </p:spPr>
        <p:txBody>
          <a:bodyPr wrap="square" lIns="0" tIns="0" rIns="0" bIns="0" rtlCol="0" anchor="ctr"/>
          <a:lstStyle/>
          <a:p>
            <a:pPr algn="l" indent="0" marL="0">
              <a:lnSpc>
                <a:spcPct val="90000"/>
              </a:lnSpc>
              <a:buNone/>
            </a:pPr>
            <a:r>
              <a:rPr lang="en-US" sz="3500" b="1" dirty="0">
                <a:solidFill>
                  <a:srgbClr val="0A2463"/>
                </a:solidFill>
                <a:latin typeface="Arial" pitchFamily="34" charset="0"/>
                <a:ea typeface="Arial" pitchFamily="34" charset="-122"/>
                <a:cs typeface="Arial" pitchFamily="34" charset="-120"/>
              </a:rPr>
              <a:t>Золотое кольцо России: путешествие по древним городам
</a:t>
            </a:r>
            <a:endParaRPr lang="en-US" sz="3500" dirty="0"/>
          </a:p>
        </p:txBody>
      </p:sp>
      <p:sp>
        <p:nvSpPr>
          <p:cNvPr id="6" name="Text 1"/>
          <p:cNvSpPr txBox="1"/>
          <p:nvPr/>
        </p:nvSpPr>
        <p:spPr>
          <a:xfrm>
            <a:off x="360000" y="3451625"/>
            <a:ext cx="4562700" cy="1123800"/>
          </a:xfrm>
          <a:prstGeom prst="rect">
            <a:avLst/>
          </a:prstGeom>
          <a:noFill/>
          <a:ln/>
        </p:spPr>
        <p:txBody>
          <a:bodyPr wrap="square" lIns="0" tIns="0" rIns="0" bIns="0" rtlCol="0" anchor="t"/>
          <a:lstStyle/>
          <a:p>
            <a:pPr algn="l" indent="0" marL="0">
              <a:lnSpc>
                <a:spcPct val="100000"/>
              </a:lnSpc>
              <a:buNone/>
            </a:pPr>
            <a:r>
              <a:rPr lang="en-US" sz="1600" dirty="0">
                <a:solidFill>
                  <a:srgbClr val="0A2463"/>
                </a:solidFill>
                <a:latin typeface="Arial" pitchFamily="34" charset="0"/>
                <a:ea typeface="Arial" pitchFamily="34" charset="-122"/>
                <a:cs typeface="Arial" pitchFamily="34" charset="-120"/>
              </a:rPr>
              <a:t>Путешествие по городам, где история оживает в камне, куполах и старых улицах.
</a:t>
            </a:r>
            <a:endParaRPr lang="en-US" sz="1600" dirty="0"/>
          </a:p>
        </p:txBody>
      </p:sp>
      <p:sp>
        <p:nvSpPr>
          <p:cNvPr id="7" name="Text 2"/>
          <p:cNvSpPr txBox="1"/>
          <p:nvPr/>
        </p:nvSpPr>
        <p:spPr>
          <a:xfrm>
            <a:off x="360000" y="373500"/>
            <a:ext cx="4125600" cy="465900"/>
          </a:xfrm>
          <a:prstGeom prst="rect">
            <a:avLst/>
          </a:prstGeom>
          <a:noFill/>
          <a:ln/>
        </p:spPr>
        <p:txBody>
          <a:bodyPr wrap="square" lIns="0" tIns="0" rIns="0" bIns="0" rtlCol="0" anchor="t"/>
          <a:lstStyle/>
          <a:p>
            <a:pPr algn="l" indent="0" marL="0">
              <a:lnSpc>
                <a:spcPct val="100000"/>
              </a:lnSpc>
              <a:buNone/>
            </a:pPr>
            <a:r>
              <a:rPr lang="en-US" sz="1600" dirty="0">
                <a:solidFill>
                  <a:srgbClr val="0A2463"/>
                </a:solidFill>
                <a:latin typeface="Arial" pitchFamily="34" charset="0"/>
                <a:ea typeface="Arial" pitchFamily="34" charset="-122"/>
                <a:cs typeface="Arial" pitchFamily="34" charset="-120"/>
              </a:rPr>
              <a:t>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539061"/>
            <a:ext cx="4170600" cy="2838778"/>
          </a:xfrm>
          <a:prstGeom prst="rect">
            <a:avLst/>
          </a:prstGeom>
        </p:spPr>
      </p:pic>
      <p:sp>
        <p:nvSpPr>
          <p:cNvPr id="6"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Откуда взялось знаменитое название
</a:t>
            </a:r>
            <a:endParaRPr lang="en-US" sz="3200" dirty="0"/>
          </a:p>
        </p:txBody>
      </p:sp>
      <p:sp>
        <p:nvSpPr>
          <p:cNvPr id="7" name="Text 1"/>
          <p:cNvSpPr txBox="1"/>
          <p:nvPr/>
        </p:nvSpPr>
        <p:spPr>
          <a:xfrm>
            <a:off x="4806000" y="1798800"/>
            <a:ext cx="3785400" cy="23403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Название придумал журналист Юрий Бычков в 1967 году. Города на карте словно образуют кольцо, а слово «золотое» напоминает о куполах храмов и большой ценности этих мест для страны.
</a:t>
            </a:r>
            <a:endParaRPr lang="en-US" sz="1400" dirty="0"/>
          </a:p>
        </p:txBody>
      </p:sp>
      <p:sp>
        <p:nvSpPr>
          <p:cNvPr id="8" name="Text 2"/>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103" b="1" dirty="0">
                <a:solidFill>
                  <a:srgbClr val="000000"/>
                </a:solidFill>
                <a:latin typeface="Arial" pitchFamily="34" charset="0"/>
                <a:ea typeface="Arial" pitchFamily="34" charset="-122"/>
                <a:cs typeface="Arial" pitchFamily="34" charset="-120"/>
              </a:rPr>
              <a:t>Какие города чаще всего входят в Золотое кольцо
</a:t>
            </a:r>
            <a:endParaRPr lang="en-US" sz="3103" dirty="0"/>
          </a:p>
        </p:txBody>
      </p:sp>
      <p:sp>
        <p:nvSpPr>
          <p:cNvPr id="11"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12" name="Text 2"/>
          <p:cNvSpPr txBox="1"/>
          <p:nvPr/>
        </p:nvSpPr>
        <p:spPr>
          <a:xfrm>
            <a:off x="470850" y="2561525"/>
            <a:ext cx="1452300" cy="1430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Этот город знают по Троице-Сергиевой лавре и связи с Сергием Радонежским. Здесь особенно чувствуется духовная история и торжественный вид древних монастырских построек.
</a:t>
            </a:r>
            <a:endParaRPr lang="en-US" sz="900" dirty="0"/>
          </a:p>
        </p:txBody>
      </p:sp>
      <p:sp>
        <p:nvSpPr>
          <p:cNvPr id="13" name="Text 3"/>
          <p:cNvSpPr txBox="1"/>
          <p:nvPr/>
        </p:nvSpPr>
        <p:spPr>
          <a:xfrm>
            <a:off x="477900" y="1776500"/>
            <a:ext cx="1452300" cy="5691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Сергиев Посад
</a:t>
            </a:r>
            <a:endParaRPr lang="en-US" sz="1200" dirty="0"/>
          </a:p>
        </p:txBody>
      </p:sp>
      <p:sp>
        <p:nvSpPr>
          <p:cNvPr id="14" name="Text 4"/>
          <p:cNvSpPr txBox="1"/>
          <p:nvPr/>
        </p:nvSpPr>
        <p:spPr>
          <a:xfrm>
            <a:off x="7253250" y="2561525"/>
            <a:ext cx="1452300" cy="1430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Именно эти города часто называют сердцем маршрута. В них особенно много древних соборов, монастырей и белокаменных памятников, которые помогают представить старую Русь.
</a:t>
            </a:r>
            <a:endParaRPr lang="en-US" sz="900" dirty="0"/>
          </a:p>
        </p:txBody>
      </p:sp>
      <p:sp>
        <p:nvSpPr>
          <p:cNvPr id="15" name="Text 5"/>
          <p:cNvSpPr txBox="1"/>
          <p:nvPr/>
        </p:nvSpPr>
        <p:spPr>
          <a:xfrm>
            <a:off x="7260300" y="1776500"/>
            <a:ext cx="1452300" cy="5691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Суздаль и Владимир
</a:t>
            </a:r>
            <a:endParaRPr lang="en-US" sz="1200" dirty="0"/>
          </a:p>
        </p:txBody>
      </p:sp>
      <p:sp>
        <p:nvSpPr>
          <p:cNvPr id="16" name="Text 6"/>
          <p:cNvSpPr txBox="1"/>
          <p:nvPr/>
        </p:nvSpPr>
        <p:spPr>
          <a:xfrm>
            <a:off x="5557650" y="2561525"/>
            <a:ext cx="1452300" cy="1430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Эти города стоят на Волге и связаны с важными страницами русской истории. Здесь можно увидеть старинные площади, храмы и красивые набережные, где приятно гулять всей семьёй.
</a:t>
            </a:r>
            <a:endParaRPr lang="en-US" sz="900" dirty="0"/>
          </a:p>
        </p:txBody>
      </p:sp>
      <p:sp>
        <p:nvSpPr>
          <p:cNvPr id="17" name="Text 7"/>
          <p:cNvSpPr txBox="1"/>
          <p:nvPr/>
        </p:nvSpPr>
        <p:spPr>
          <a:xfrm>
            <a:off x="5564700" y="1776500"/>
            <a:ext cx="1452300" cy="5691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Ярославль и Кострома
</a:t>
            </a:r>
            <a:endParaRPr lang="en-US" sz="1200" dirty="0"/>
          </a:p>
        </p:txBody>
      </p:sp>
      <p:sp>
        <p:nvSpPr>
          <p:cNvPr id="18" name="Text 8"/>
          <p:cNvSpPr txBox="1"/>
          <p:nvPr/>
        </p:nvSpPr>
        <p:spPr>
          <a:xfrm>
            <a:off x="3862050" y="2561525"/>
            <a:ext cx="1452300" cy="1430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Один из самых древних городов маршрута славится кремлём, колоколами и спокойным видом на озеро Неро. Его белые стены и башни запоминаются с первого взгляда.
</a:t>
            </a:r>
            <a:endParaRPr lang="en-US" sz="900" dirty="0"/>
          </a:p>
        </p:txBody>
      </p:sp>
      <p:sp>
        <p:nvSpPr>
          <p:cNvPr id="19" name="Text 9"/>
          <p:cNvSpPr txBox="1"/>
          <p:nvPr/>
        </p:nvSpPr>
        <p:spPr>
          <a:xfrm>
            <a:off x="3869100" y="1776500"/>
            <a:ext cx="1452300" cy="5691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Ростов Великий
</a:t>
            </a:r>
            <a:endParaRPr lang="en-US" sz="1200" dirty="0"/>
          </a:p>
        </p:txBody>
      </p:sp>
      <p:sp>
        <p:nvSpPr>
          <p:cNvPr id="20" name="Text 10"/>
          <p:cNvSpPr txBox="1"/>
          <p:nvPr/>
        </p:nvSpPr>
        <p:spPr>
          <a:xfrm>
            <a:off x="2166450" y="2561525"/>
            <a:ext cx="1452300" cy="1430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Город стоит у Плещеева озера и хранит память о князе Юрии Долгоруком, Александре Невском и ботике Петра I. История здесь звучит почти как живая сказка.
</a:t>
            </a:r>
            <a:endParaRPr lang="en-US" sz="900" dirty="0"/>
          </a:p>
        </p:txBody>
      </p:sp>
      <p:sp>
        <p:nvSpPr>
          <p:cNvPr id="21" name="Text 11"/>
          <p:cNvSpPr txBox="1"/>
          <p:nvPr/>
        </p:nvSpPr>
        <p:spPr>
          <a:xfrm>
            <a:off x="2173500" y="1776500"/>
            <a:ext cx="1452300" cy="5691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Переславль-Залесский
</a:t>
            </a:r>
            <a:endParaRPr lang="en-US" sz="12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3400" y="1441237"/>
            <a:ext cx="4170600" cy="2936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Сергиев Посад — город большой святыни
</a:t>
            </a:r>
            <a:endParaRPr lang="en-US" sz="3200" dirty="0"/>
          </a:p>
        </p:txBody>
      </p:sp>
      <p:sp>
        <p:nvSpPr>
          <p:cNvPr id="8"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9" name="Text 2"/>
          <p:cNvSpPr txBox="1"/>
          <p:nvPr/>
        </p:nvSpPr>
        <p:spPr>
          <a:xfrm>
            <a:off x="360000" y="1846308"/>
            <a:ext cx="4106700" cy="43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Троице-Сергиева лавра — сердце города и один из самых известных монастырей России. Её высокие стены и башни сразу создают ощущение величия и древности.
</a:t>
            </a:r>
            <a:endParaRPr lang="en-US" sz="900" dirty="0"/>
          </a:p>
        </p:txBody>
      </p:sp>
      <p:sp>
        <p:nvSpPr>
          <p:cNvPr id="10" name="Text 3"/>
          <p:cNvSpPr txBox="1"/>
          <p:nvPr/>
        </p:nvSpPr>
        <p:spPr>
          <a:xfrm>
            <a:off x="360000" y="1574383"/>
            <a:ext cx="4106700" cy="2298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Главная святыня
</a:t>
            </a:r>
            <a:endParaRPr lang="en-US" sz="1300" dirty="0"/>
          </a:p>
        </p:txBody>
      </p:sp>
      <p:sp>
        <p:nvSpPr>
          <p:cNvPr id="11" name="Text 4"/>
          <p:cNvSpPr txBox="1"/>
          <p:nvPr/>
        </p:nvSpPr>
        <p:spPr>
          <a:xfrm>
            <a:off x="360000" y="2822098"/>
            <a:ext cx="4106700" cy="43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Город тесно связан с именем Сергия Радонежского, одного из самых почитаемых русских святых. Именно поэтому Сергиев Посад называют особенно важным для православной культуры.
</a:t>
            </a:r>
            <a:endParaRPr lang="en-US" sz="900" dirty="0"/>
          </a:p>
        </p:txBody>
      </p:sp>
      <p:sp>
        <p:nvSpPr>
          <p:cNvPr id="12" name="Text 5"/>
          <p:cNvSpPr txBox="1"/>
          <p:nvPr/>
        </p:nvSpPr>
        <p:spPr>
          <a:xfrm>
            <a:off x="360000" y="2550174"/>
            <a:ext cx="4106700" cy="2298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Память о Сергии Радонежском
</a:t>
            </a:r>
            <a:endParaRPr lang="en-US" sz="1300" dirty="0"/>
          </a:p>
        </p:txBody>
      </p:sp>
      <p:sp>
        <p:nvSpPr>
          <p:cNvPr id="13" name="Text 6"/>
          <p:cNvSpPr txBox="1"/>
          <p:nvPr/>
        </p:nvSpPr>
        <p:spPr>
          <a:xfrm>
            <a:off x="360000" y="3797889"/>
            <a:ext cx="4106700" cy="43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Белые стены, золотые купола и звонкие колокольни делают город нарядным и торжественным. Он выглядит так, будто сошёл со старинной открытки, только намного интереснее.
</a:t>
            </a:r>
            <a:endParaRPr lang="en-US" sz="900" dirty="0"/>
          </a:p>
        </p:txBody>
      </p:sp>
      <p:sp>
        <p:nvSpPr>
          <p:cNvPr id="14" name="Text 7"/>
          <p:cNvSpPr txBox="1"/>
          <p:nvPr/>
        </p:nvSpPr>
        <p:spPr>
          <a:xfrm>
            <a:off x="360000" y="3525964"/>
            <a:ext cx="4106700" cy="2298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Красота старого города
</a:t>
            </a:r>
            <a:endParaRPr lang="en-US" sz="13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964664"/>
            <a:ext cx="2700000" cy="165322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22000" y="964664"/>
            <a:ext cx="2700000" cy="165322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084000" y="964664"/>
            <a:ext cx="2700000" cy="1653223"/>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360000" y="373500"/>
            <a:ext cx="8424000" cy="526800"/>
          </a:xfrm>
          <a:prstGeom prst="rect">
            <a:avLst/>
          </a:prstGeom>
          <a:noFill/>
          <a:ln/>
        </p:spPr>
        <p:txBody>
          <a:bodyPr wrap="square" lIns="0" tIns="0" rIns="0" bIns="0" rtlCol="0" anchor="t"/>
          <a:lstStyle/>
          <a:p>
            <a:pPr algn="l" indent="0" marL="0">
              <a:lnSpc>
                <a:spcPct val="90000"/>
              </a:lnSpc>
              <a:buNone/>
            </a:pPr>
            <a:r>
              <a:rPr lang="en-US" sz="3169" b="1" dirty="0">
                <a:solidFill>
                  <a:srgbClr val="000000"/>
                </a:solidFill>
                <a:latin typeface="Arial" pitchFamily="34" charset="0"/>
                <a:ea typeface="Arial" pitchFamily="34" charset="-122"/>
                <a:cs typeface="Arial" pitchFamily="34" charset="-120"/>
              </a:rPr>
              <a:t>Переславль-Залесский и Плещеево озеро
</a:t>
            </a:r>
            <a:endParaRPr lang="en-US" sz="3169" dirty="0"/>
          </a:p>
        </p:txBody>
      </p:sp>
      <p:sp>
        <p:nvSpPr>
          <p:cNvPr id="12"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5</a:t>
            </a:r>
            <a:endParaRPr lang="en-US" sz="1400" dirty="0"/>
          </a:p>
        </p:txBody>
      </p:sp>
      <p:sp>
        <p:nvSpPr>
          <p:cNvPr id="13" name="Text 2"/>
          <p:cNvSpPr txBox="1"/>
          <p:nvPr/>
        </p:nvSpPr>
        <p:spPr>
          <a:xfrm>
            <a:off x="496650" y="2730300"/>
            <a:ext cx="2457900" cy="1689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Город, рождённый по приказу князя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Переславль-Залесский появился в 1152 году по воле Юрия Долгорукого. Город вырос рядом с Плещеевым озером, и это соседство сразу сделало его красивым и заметным. Здесь легко представить, как начиналась древняя Русь.
</a:t>
            </a:r>
            <a:endParaRPr lang="en-US" sz="1000" dirty="0"/>
          </a:p>
        </p:txBody>
      </p:sp>
      <p:sp>
        <p:nvSpPr>
          <p:cNvPr id="14" name="Text 3"/>
          <p:cNvSpPr txBox="1"/>
          <p:nvPr/>
        </p:nvSpPr>
        <p:spPr>
          <a:xfrm>
            <a:off x="3358650" y="2730300"/>
            <a:ext cx="2457900" cy="1689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Память о великом князе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Именно здесь родился Александр Невский, имя которого знают даже дети. Город бережно хранит память о князе, а старые улицы помогают почувствовать, какой спокойной и важной была жизнь в древнем городе.
</a:t>
            </a:r>
            <a:endParaRPr lang="en-US" sz="1000" dirty="0"/>
          </a:p>
        </p:txBody>
      </p:sp>
      <p:sp>
        <p:nvSpPr>
          <p:cNvPr id="15" name="Text 4"/>
          <p:cNvSpPr txBox="1"/>
          <p:nvPr/>
        </p:nvSpPr>
        <p:spPr>
          <a:xfrm>
            <a:off x="6220650" y="2730300"/>
            <a:ext cx="2457900" cy="1689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Ботик Петра I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Особая гордость Переславля-Залесского — ботик Петра I, маленький корабль, который называют «дедушкой русского флота». Он напоминает о первых морских опытах Петра и о том, как начиналось русское кораблестроение.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1145820"/>
            <a:ext cx="8424000" cy="203196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Ростов Великий и его древний кремль
</a:t>
            </a:r>
            <a:endParaRPr lang="en-US" sz="3200" dirty="0"/>
          </a:p>
        </p:txBody>
      </p:sp>
      <p:sp>
        <p:nvSpPr>
          <p:cNvPr id="11"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6</a:t>
            </a:r>
            <a:endParaRPr lang="en-US" sz="1400" dirty="0"/>
          </a:p>
        </p:txBody>
      </p:sp>
      <p:sp>
        <p:nvSpPr>
          <p:cNvPr id="12" name="Text 2"/>
          <p:cNvSpPr txBox="1"/>
          <p:nvPr/>
        </p:nvSpPr>
        <p:spPr>
          <a:xfrm>
            <a:off x="470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Ростов Великий известен с глубокой древности: первое упоминание о нём относится к 862 году. Это делает его одним из самых старых городов России.
</a:t>
            </a:r>
            <a:endParaRPr lang="en-US" sz="800" dirty="0"/>
          </a:p>
        </p:txBody>
      </p:sp>
      <p:sp>
        <p:nvSpPr>
          <p:cNvPr id="13" name="Text 3"/>
          <p:cNvSpPr txBox="1"/>
          <p:nvPr/>
        </p:nvSpPr>
        <p:spPr>
          <a:xfrm>
            <a:off x="477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Очень древний город
</a:t>
            </a:r>
            <a:endParaRPr lang="en-US" sz="900" dirty="0"/>
          </a:p>
        </p:txBody>
      </p:sp>
      <p:sp>
        <p:nvSpPr>
          <p:cNvPr id="14" name="Text 4"/>
          <p:cNvSpPr txBox="1"/>
          <p:nvPr/>
        </p:nvSpPr>
        <p:spPr>
          <a:xfrm>
            <a:off x="2594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Ростовский кремль выглядит особенно красиво рядом с озером Неро. Белые стены, башни и купола отражаются в воде, и от этого город кажется очень спокойным и светлым.
</a:t>
            </a:r>
            <a:endParaRPr lang="en-US" sz="800" dirty="0"/>
          </a:p>
        </p:txBody>
      </p:sp>
      <p:sp>
        <p:nvSpPr>
          <p:cNvPr id="15" name="Text 5"/>
          <p:cNvSpPr txBox="1"/>
          <p:nvPr/>
        </p:nvSpPr>
        <p:spPr>
          <a:xfrm>
            <a:off x="2601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Кремль на берегу озера
</a:t>
            </a:r>
            <a:endParaRPr lang="en-US" sz="900" dirty="0"/>
          </a:p>
        </p:txBody>
      </p:sp>
      <p:sp>
        <p:nvSpPr>
          <p:cNvPr id="16" name="Text 6"/>
          <p:cNvSpPr txBox="1"/>
          <p:nvPr/>
        </p:nvSpPr>
        <p:spPr>
          <a:xfrm>
            <a:off x="4718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Ростов знаменит своими колоколами. Их звучание известно далеко за пределами города и создаёт ощущение праздника, даже если вокруг тихий обычный день.
</a:t>
            </a:r>
            <a:endParaRPr lang="en-US" sz="800" dirty="0"/>
          </a:p>
        </p:txBody>
      </p:sp>
      <p:sp>
        <p:nvSpPr>
          <p:cNvPr id="17" name="Text 7"/>
          <p:cNvSpPr txBox="1"/>
          <p:nvPr/>
        </p:nvSpPr>
        <p:spPr>
          <a:xfrm>
            <a:off x="4725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Звон колоколов
</a:t>
            </a:r>
            <a:endParaRPr lang="en-US" sz="900" dirty="0"/>
          </a:p>
        </p:txBody>
      </p:sp>
      <p:sp>
        <p:nvSpPr>
          <p:cNvPr id="18" name="Text 8"/>
          <p:cNvSpPr txBox="1"/>
          <p:nvPr/>
        </p:nvSpPr>
        <p:spPr>
          <a:xfrm>
            <a:off x="6842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Здесь хочется не спешить, а смотреть по сторонам. Древние здания, вода, небо и каменные стены вместе складываются в картину, которую трудно забыть.
</a:t>
            </a:r>
            <a:endParaRPr lang="en-US" sz="800" dirty="0"/>
          </a:p>
        </p:txBody>
      </p:sp>
      <p:sp>
        <p:nvSpPr>
          <p:cNvPr id="19" name="Text 9"/>
          <p:cNvSpPr txBox="1"/>
          <p:nvPr/>
        </p:nvSpPr>
        <p:spPr>
          <a:xfrm>
            <a:off x="6849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Город для любования
</a:t>
            </a:r>
            <a:endParaRPr lang="en-US" sz="9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60000" y="1100807"/>
            <a:ext cx="3614400" cy="3434386"/>
          </a:xfrm>
          <a:prstGeom prst="rect">
            <a:avLst/>
          </a:prstGeom>
        </p:spPr>
      </p:pic>
      <p:sp>
        <p:nvSpPr>
          <p:cNvPr id="9" name="Text 0"/>
          <p:cNvSpPr txBox="1"/>
          <p:nvPr/>
        </p:nvSpPr>
        <p:spPr>
          <a:xfrm>
            <a:off x="2075900" y="373500"/>
            <a:ext cx="6708000" cy="5712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Ярославль — город на Волге
</a:t>
            </a:r>
            <a:endParaRPr lang="en-US" sz="3200"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7</a:t>
            </a:r>
            <a:endParaRPr lang="en-US" sz="1400" dirty="0"/>
          </a:p>
        </p:txBody>
      </p:sp>
      <p:sp>
        <p:nvSpPr>
          <p:cNvPr id="11" name="Text 2"/>
          <p:cNvSpPr txBox="1"/>
          <p:nvPr/>
        </p:nvSpPr>
        <p:spPr>
          <a:xfrm>
            <a:off x="4531975" y="1189175"/>
            <a:ext cx="4118232" cy="2844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1. Основание города
</a:t>
            </a:r>
            <a:endParaRPr lang="en-US" sz="1200" dirty="0"/>
          </a:p>
        </p:txBody>
      </p:sp>
      <p:sp>
        <p:nvSpPr>
          <p:cNvPr id="12" name="Text 3"/>
          <p:cNvSpPr txBox="1"/>
          <p:nvPr/>
        </p:nvSpPr>
        <p:spPr>
          <a:xfrm>
            <a:off x="4531975" y="1520526"/>
            <a:ext cx="4118232" cy="571200"/>
          </a:xfrm>
          <a:prstGeom prst="rect">
            <a:avLst/>
          </a:prstGeom>
          <a:noFill/>
          <a:ln/>
        </p:spPr>
        <p:txBody>
          <a:bodyPr wrap="square" lIns="0" tIns="0" rIns="0" bIns="0" rtlCol="0" anchor="ctr"/>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Ярославль появился в 1010 году по воле князя Ярослава Мудрого. Это один из самых старых городов на Волге, и его история начинается очень давно.
</a:t>
            </a:r>
            <a:endParaRPr lang="en-US" sz="900" dirty="0"/>
          </a:p>
        </p:txBody>
      </p:sp>
      <p:sp>
        <p:nvSpPr>
          <p:cNvPr id="13" name="Text 4"/>
          <p:cNvSpPr txBox="1"/>
          <p:nvPr/>
        </p:nvSpPr>
        <p:spPr>
          <a:xfrm>
            <a:off x="4531975" y="3544125"/>
            <a:ext cx="4118232" cy="2844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3. Символ силы
</a:t>
            </a:r>
            <a:endParaRPr lang="en-US" sz="1200" dirty="0"/>
          </a:p>
        </p:txBody>
      </p:sp>
      <p:sp>
        <p:nvSpPr>
          <p:cNvPr id="14" name="Text 5"/>
          <p:cNvSpPr txBox="1"/>
          <p:nvPr/>
        </p:nvSpPr>
        <p:spPr>
          <a:xfrm>
            <a:off x="4531975" y="3875476"/>
            <a:ext cx="4118232" cy="571200"/>
          </a:xfrm>
          <a:prstGeom prst="rect">
            <a:avLst/>
          </a:prstGeom>
          <a:noFill/>
          <a:ln/>
        </p:spPr>
        <p:txBody>
          <a:bodyPr wrap="square" lIns="0" tIns="0" rIns="0" bIns="0" rtlCol="0" anchor="ctr"/>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Символом города считается медведь. Он напоминает о силе, характере и древности Ярославля, который и сегодня выглядит большим, уверенным и очень красивым.
</a:t>
            </a:r>
            <a:endParaRPr lang="en-US" sz="900" dirty="0"/>
          </a:p>
        </p:txBody>
      </p:sp>
      <p:sp>
        <p:nvSpPr>
          <p:cNvPr id="15" name="Text 6"/>
          <p:cNvSpPr txBox="1"/>
          <p:nvPr/>
        </p:nvSpPr>
        <p:spPr>
          <a:xfrm>
            <a:off x="4531975" y="2366650"/>
            <a:ext cx="4118232" cy="2844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2. Центр, который охраняет ЮНЕСКО
</a:t>
            </a:r>
            <a:endParaRPr lang="en-US" sz="1200" dirty="0"/>
          </a:p>
        </p:txBody>
      </p:sp>
      <p:sp>
        <p:nvSpPr>
          <p:cNvPr id="16" name="Text 7"/>
          <p:cNvSpPr txBox="1"/>
          <p:nvPr/>
        </p:nvSpPr>
        <p:spPr>
          <a:xfrm>
            <a:off x="4531975" y="2698001"/>
            <a:ext cx="4118232" cy="571200"/>
          </a:xfrm>
          <a:prstGeom prst="rect">
            <a:avLst/>
          </a:prstGeom>
          <a:noFill/>
          <a:ln/>
        </p:spPr>
        <p:txBody>
          <a:bodyPr wrap="square" lIns="0" tIns="0" rIns="0" bIns="0" rtlCol="0" anchor="ctr"/>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Исторический центр Ярославля входит в список Всемирного наследия ЮНЕСКО. Это значит, что его старинные улицы и здания особенно ценны и достойны бережной охраны.
</a:t>
            </a:r>
            <a:endParaRPr lang="en-US" sz="9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3400" y="1441237"/>
            <a:ext cx="4170600" cy="2936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Кострома и история царской семьи
</a:t>
            </a:r>
            <a:endParaRPr lang="en-US" sz="3200" dirty="0"/>
          </a:p>
        </p:txBody>
      </p:sp>
      <p:sp>
        <p:nvSpPr>
          <p:cNvPr id="8"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8</a:t>
            </a:r>
            <a:endParaRPr lang="en-US" sz="1400" dirty="0"/>
          </a:p>
        </p:txBody>
      </p:sp>
      <p:sp>
        <p:nvSpPr>
          <p:cNvPr id="9" name="Text 2"/>
          <p:cNvSpPr txBox="1"/>
          <p:nvPr/>
        </p:nvSpPr>
        <p:spPr>
          <a:xfrm>
            <a:off x="360000" y="1846308"/>
            <a:ext cx="4106700" cy="43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В 1613 году именно в Костроме был призван на царство Михаил Романов. Поэтому город часто связывают с началом династии Романовых и важной страницей русской истории.
</a:t>
            </a:r>
            <a:endParaRPr lang="en-US" sz="900" dirty="0"/>
          </a:p>
        </p:txBody>
      </p:sp>
      <p:sp>
        <p:nvSpPr>
          <p:cNvPr id="10" name="Text 3"/>
          <p:cNvSpPr txBox="1"/>
          <p:nvPr/>
        </p:nvSpPr>
        <p:spPr>
          <a:xfrm>
            <a:off x="360000" y="1574383"/>
            <a:ext cx="4106700" cy="2298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Начало новой династии
</a:t>
            </a:r>
            <a:endParaRPr lang="en-US" sz="1300" dirty="0"/>
          </a:p>
        </p:txBody>
      </p:sp>
      <p:sp>
        <p:nvSpPr>
          <p:cNvPr id="11" name="Text 4"/>
          <p:cNvSpPr txBox="1"/>
          <p:nvPr/>
        </p:nvSpPr>
        <p:spPr>
          <a:xfrm>
            <a:off x="360000" y="2822098"/>
            <a:ext cx="4106700" cy="43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Этот монастырь считается одной из главных достопримечательностей Костромы. Его стены и башни напоминают о древности, а само место хранит память о больших исторических событиях.
</a:t>
            </a:r>
            <a:endParaRPr lang="en-US" sz="900" dirty="0"/>
          </a:p>
        </p:txBody>
      </p:sp>
      <p:sp>
        <p:nvSpPr>
          <p:cNvPr id="12" name="Text 5"/>
          <p:cNvSpPr txBox="1"/>
          <p:nvPr/>
        </p:nvSpPr>
        <p:spPr>
          <a:xfrm>
            <a:off x="360000" y="2550174"/>
            <a:ext cx="4106700" cy="2298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Ипатьевский монастырь
</a:t>
            </a:r>
            <a:endParaRPr lang="en-US" sz="1300" dirty="0"/>
          </a:p>
        </p:txBody>
      </p:sp>
      <p:sp>
        <p:nvSpPr>
          <p:cNvPr id="13" name="Text 6"/>
          <p:cNvSpPr txBox="1"/>
          <p:nvPr/>
        </p:nvSpPr>
        <p:spPr>
          <a:xfrm>
            <a:off x="360000" y="3797889"/>
            <a:ext cx="4106700" cy="434700"/>
          </a:xfrm>
          <a:prstGeom prst="rect">
            <a:avLst/>
          </a:prstGeom>
          <a:noFill/>
          <a:ln/>
        </p:spPr>
        <p:txBody>
          <a:bodyPr wrap="square" lIns="0" tIns="0" rIns="0" bIns="0" rtlCol="0" anchor="t"/>
          <a:lstStyle/>
          <a:p>
            <a:pPr algn="l" indent="0" marL="0">
              <a:lnSpc>
                <a:spcPct val="100000"/>
              </a:lnSpc>
              <a:buNone/>
            </a:pPr>
            <a:r>
              <a:rPr lang="en-US" sz="900" dirty="0">
                <a:solidFill>
                  <a:srgbClr val="FFFFFF"/>
                </a:solidFill>
                <a:latin typeface="Arial" pitchFamily="34" charset="0"/>
                <a:ea typeface="Arial" pitchFamily="34" charset="-122"/>
                <a:cs typeface="Arial" pitchFamily="34" charset="-120"/>
              </a:rPr>
              <a:t>Кострома выглядит светлой, уютной и нарядной. Старые площади, красивые здания и спокойная атмосфера делают её особенно приятной для прогулок и знакомства с прошлым.
</a:t>
            </a:r>
            <a:endParaRPr lang="en-US" sz="900" dirty="0"/>
          </a:p>
        </p:txBody>
      </p:sp>
      <p:sp>
        <p:nvSpPr>
          <p:cNvPr id="14" name="Text 7"/>
          <p:cNvSpPr txBox="1"/>
          <p:nvPr/>
        </p:nvSpPr>
        <p:spPr>
          <a:xfrm>
            <a:off x="360000" y="3525964"/>
            <a:ext cx="4106700" cy="2298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Праздничный облик города
</a:t>
            </a:r>
            <a:endParaRPr lang="en-US" sz="13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9</a:t>
            </a:r>
            <a:endParaRPr lang="en-US" sz="1400" dirty="0"/>
          </a:p>
        </p:txBody>
      </p:sp>
      <p:sp>
        <p:nvSpPr>
          <p:cNvPr id="5" name="Text 1"/>
          <p:cNvSpPr txBox="1"/>
          <p:nvPr/>
        </p:nvSpPr>
        <p:spPr>
          <a:xfrm>
            <a:off x="5017425" y="1472550"/>
            <a:ext cx="3766500" cy="2403000"/>
          </a:xfrm>
          <a:prstGeom prst="rect">
            <a:avLst/>
          </a:prstGeom>
          <a:noFill/>
          <a:ln/>
        </p:spPr>
        <p:txBody>
          <a:bodyPr wrap="square" lIns="0" tIns="0" rIns="0" bIns="0" rtlCol="0" anchor="ctr"/>
          <a:lstStyle/>
          <a:p>
            <a:pPr algn="l" indent="0" marL="0">
              <a:lnSpc>
                <a:spcPct val="100000"/>
              </a:lnSpc>
              <a:buNone/>
            </a:pPr>
            <a:r>
              <a:rPr lang="en-US" sz="1700" b="1" dirty="0">
                <a:solidFill>
                  <a:srgbClr val="000000"/>
                </a:solidFill>
                <a:latin typeface="Arial" pitchFamily="34" charset="0"/>
                <a:ea typeface="Arial" pitchFamily="34" charset="-122"/>
                <a:cs typeface="Arial" pitchFamily="34" charset="-120"/>
              </a:rPr>
              <a:t>Это время связано с расцветом ткацких фабрик, которые сделали город знаменитым.
</a:t>
            </a:r>
            <a:endParaRPr lang="en-US" sz="1700" dirty="0"/>
          </a:p>
        </p:txBody>
      </p:sp>
      <p:sp>
        <p:nvSpPr>
          <p:cNvPr id="6" name="Text 2"/>
          <p:cNvSpPr txBox="1"/>
          <p:nvPr/>
        </p:nvSpPr>
        <p:spPr>
          <a:xfrm>
            <a:off x="1020400" y="1406350"/>
            <a:ext cx="3226500" cy="910500"/>
          </a:xfrm>
          <a:prstGeom prst="rect">
            <a:avLst/>
          </a:prstGeom>
          <a:noFill/>
          <a:ln/>
        </p:spPr>
        <p:txBody>
          <a:bodyPr wrap="square" lIns="0" tIns="0" rIns="0" bIns="0" rtlCol="0" anchor="ctr"/>
          <a:lstStyle/>
          <a:p>
            <a:pPr algn="ctr" indent="0" marL="0">
              <a:lnSpc>
                <a:spcPct val="100000"/>
              </a:lnSpc>
              <a:buNone/>
            </a:pPr>
            <a:r>
              <a:rPr lang="en-US" sz="4700" b="1" dirty="0">
                <a:solidFill>
                  <a:srgbClr val="FFFFFF"/>
                </a:solidFill>
                <a:latin typeface="Arial" pitchFamily="34" charset="0"/>
                <a:ea typeface="Arial" pitchFamily="34" charset="-122"/>
                <a:cs typeface="Arial" pitchFamily="34" charset="-120"/>
              </a:rPr>
              <a:t>XIX век
</a:t>
            </a:r>
            <a:endParaRPr lang="en-US" sz="4700" dirty="0"/>
          </a:p>
        </p:txBody>
      </p:sp>
      <p:sp>
        <p:nvSpPr>
          <p:cNvPr id="7" name="Text 3"/>
          <p:cNvSpPr txBox="1"/>
          <p:nvPr/>
        </p:nvSpPr>
        <p:spPr>
          <a:xfrm>
            <a:off x="1020400" y="2470900"/>
            <a:ext cx="3226500" cy="10224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именно тогда Иваново стало одним из главных центров текстильного производства России.
</a:t>
            </a:r>
            <a:endParaRPr lang="en-US" sz="1400" dirty="0"/>
          </a:p>
        </p:txBody>
      </p:sp>
      <p:sp>
        <p:nvSpPr>
          <p:cNvPr id="8" name="Text 4"/>
          <p:cNvSpPr txBox="1"/>
          <p:nvPr/>
        </p:nvSpPr>
        <p:spPr>
          <a:xfrm>
            <a:off x="1020400" y="3647500"/>
            <a:ext cx="3226500" cy="284400"/>
          </a:xfrm>
          <a:prstGeom prst="rect">
            <a:avLst/>
          </a:prstGeom>
          <a:noFill/>
          <a:ln/>
        </p:spPr>
        <p:txBody>
          <a:bodyPr wrap="square" lIns="0" tIns="0" rIns="0" bIns="0" rtlCol="0" anchor="b"/>
          <a:lstStyle/>
          <a:p>
            <a:pPr algn="l" indent="0" marL="0">
              <a:lnSpc>
                <a:spcPct val="100000"/>
              </a:lnSpc>
              <a:buNone/>
            </a:pPr>
            <a:r>
              <a:rPr lang="en-US" sz="1119" dirty="0">
                <a:solidFill>
                  <a:srgbClr val="FFFFFF"/>
                </a:solidFill>
                <a:latin typeface="Arial" pitchFamily="34" charset="0"/>
                <a:ea typeface="Arial" pitchFamily="34" charset="-122"/>
                <a:cs typeface="Arial" pitchFamily="34" charset="-120"/>
              </a:rPr>
              <a:t>Общая историческая справка о развитии текстильной промышленности Иванова
</a:t>
            </a:r>
            <a:endParaRPr lang="en-US" sz="1119"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740125" y="1347461"/>
            <a:ext cx="4044000" cy="1374328"/>
          </a:xfrm>
          <a:prstGeom prst="rect">
            <a:avLst/>
          </a:prstGeom>
        </p:spPr>
      </p:pic>
      <p:sp>
        <p:nvSpPr>
          <p:cNvPr id="8"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Суздаль — музей под открытым небом
</a:t>
            </a:r>
            <a:endParaRPr lang="en-US" sz="3200" dirty="0"/>
          </a:p>
        </p:txBody>
      </p:sp>
      <p:sp>
        <p:nvSpPr>
          <p:cNvPr id="9"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10</a:t>
            </a:r>
            <a:endParaRPr lang="en-US" sz="1400" dirty="0"/>
          </a:p>
        </p:txBody>
      </p:sp>
      <p:sp>
        <p:nvSpPr>
          <p:cNvPr id="10" name="Text 2"/>
          <p:cNvSpPr txBox="1"/>
          <p:nvPr/>
        </p:nvSpPr>
        <p:spPr>
          <a:xfrm>
            <a:off x="620250" y="18436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Суздале почти нет высоких зданий, поэтому он кажется особенно старинным. Здесь легко представить, как выглядел русский город много веков назад.
</a:t>
            </a:r>
            <a:endParaRPr lang="en-US" sz="1200" dirty="0"/>
          </a:p>
        </p:txBody>
      </p:sp>
      <p:sp>
        <p:nvSpPr>
          <p:cNvPr id="11" name="Text 3"/>
          <p:cNvSpPr txBox="1"/>
          <p:nvPr/>
        </p:nvSpPr>
        <p:spPr>
          <a:xfrm>
            <a:off x="620269" y="13465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1. Город без спешки
</a:t>
            </a:r>
            <a:endParaRPr lang="en-US" sz="1400" dirty="0"/>
          </a:p>
        </p:txBody>
      </p:sp>
      <p:sp>
        <p:nvSpPr>
          <p:cNvPr id="12" name="Text 4"/>
          <p:cNvSpPr txBox="1"/>
          <p:nvPr/>
        </p:nvSpPr>
        <p:spPr>
          <a:xfrm>
            <a:off x="620250" y="34960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городе очень много церквей, монастырей и других памятников старины. Они стоят рядом друг с другом и создают редкую по красоте картину прошлого.
</a:t>
            </a:r>
            <a:endParaRPr lang="en-US" sz="1200" dirty="0"/>
          </a:p>
        </p:txBody>
      </p:sp>
      <p:sp>
        <p:nvSpPr>
          <p:cNvPr id="13" name="Text 5"/>
          <p:cNvSpPr txBox="1"/>
          <p:nvPr/>
        </p:nvSpPr>
        <p:spPr>
          <a:xfrm>
            <a:off x="620269" y="29989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2. Храмы и монастыри
</a:t>
            </a:r>
            <a:endParaRPr lang="en-US" sz="1400" dirty="0"/>
          </a:p>
        </p:txBody>
      </p:sp>
      <p:sp>
        <p:nvSpPr>
          <p:cNvPr id="14" name="Text 6"/>
          <p:cNvSpPr txBox="1"/>
          <p:nvPr/>
        </p:nvSpPr>
        <p:spPr>
          <a:xfrm>
            <a:off x="5000375" y="34960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Суздаль часто называют музеем под открытым небом. Это значит, что историю здесь можно не только изучать, но и буквально видеть на каждой улице.
</a:t>
            </a:r>
            <a:endParaRPr lang="en-US" sz="1200" dirty="0"/>
          </a:p>
        </p:txBody>
      </p:sp>
      <p:sp>
        <p:nvSpPr>
          <p:cNvPr id="15" name="Text 7"/>
          <p:cNvSpPr txBox="1"/>
          <p:nvPr/>
        </p:nvSpPr>
        <p:spPr>
          <a:xfrm>
            <a:off x="5000394" y="29989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3. Живой музей
</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964392"/>
            <a:ext cx="2700000" cy="1843066"/>
          </a:xfrm>
          <a:prstGeom prst="rect">
            <a:avLst/>
          </a:prstGeom>
        </p:spPr>
      </p:pic>
      <p:pic>
        <p:nvPicPr>
          <p:cNvPr id="5" name="Image 3" descr="preencoded.png">    </p:cNvPr>
          <p:cNvPicPr>
            <a:picLocks noChangeAspect="1"/>
          </p:cNvPicPr>
          <p:nvPr/>
        </p:nvPicPr>
        <p:blipFill>
          <a:blip r:embed="rId4"/>
          <a:stretch>
            <a:fillRect/>
          </a:stretch>
        </p:blipFill>
        <p:spPr>
          <a:xfrm>
            <a:off x="6084000" y="964392"/>
            <a:ext cx="2700000" cy="1843066"/>
          </a:xfrm>
          <a:prstGeom prst="rect">
            <a:avLst/>
          </a:prstGeom>
        </p:spPr>
      </p:pic>
      <p:pic>
        <p:nvPicPr>
          <p:cNvPr id="6" name="Image 4" descr="preencoded.png">    </p:cNvPr>
          <p:cNvPicPr>
            <a:picLocks noChangeAspect="1"/>
          </p:cNvPicPr>
          <p:nvPr/>
        </p:nvPicPr>
        <p:blipFill>
          <a:blip r:embed="rId5"/>
          <a:stretch>
            <a:fillRect/>
          </a:stretch>
        </p:blipFill>
        <p:spPr>
          <a:xfrm>
            <a:off x="3222000" y="964392"/>
            <a:ext cx="2700000" cy="1843066"/>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Владимир и белокаменные шедевры
</a:t>
            </a:r>
            <a:endParaRPr lang="en-US" sz="3200" dirty="0"/>
          </a:p>
        </p:txBody>
      </p:sp>
      <p:sp>
        <p:nvSpPr>
          <p:cNvPr id="9" name="Text 1"/>
          <p:cNvSpPr txBox="1"/>
          <p:nvPr/>
        </p:nvSpPr>
        <p:spPr>
          <a:xfrm>
            <a:off x="360000" y="2917800"/>
            <a:ext cx="2700000" cy="16545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Золотые ворота встречают гостей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Владимир открывается белокаменными стенами и торжественными Золотыми воротами. Когда-то они были частью крепостной обороны, а сегодня напоминают о времени, когда город был очень важным центром древней Руси. Здесь легко представить шум старинных улиц и звон колоколов.
</a:t>
            </a:r>
            <a:endParaRPr lang="en-US" sz="1400" dirty="0"/>
          </a:p>
        </p:txBody>
      </p:sp>
      <p:sp>
        <p:nvSpPr>
          <p:cNvPr id="10" name="Text 2"/>
          <p:cNvSpPr txBox="1"/>
          <p:nvPr/>
        </p:nvSpPr>
        <p:spPr>
          <a:xfrm>
            <a:off x="6084000" y="2917800"/>
            <a:ext cx="2700000" cy="16545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Дмитриевский собор и каменная сказка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Дмитриевский собор знаменит богатой резьбой по белому камню. На его фасадах можно разглядывать фигурные узоры, как на очень аккуратной каменной книге. Такое украшение делает храм похожим на сказочный дворец, только построенный для молитвы и памяти.
</a:t>
            </a:r>
            <a:endParaRPr lang="en-US" sz="1400" dirty="0"/>
          </a:p>
        </p:txBody>
      </p:sp>
      <p:sp>
        <p:nvSpPr>
          <p:cNvPr id="11" name="Text 3"/>
          <p:cNvSpPr txBox="1"/>
          <p:nvPr/>
        </p:nvSpPr>
        <p:spPr>
          <a:xfrm>
            <a:off x="3222000" y="2917800"/>
            <a:ext cx="2700000" cy="16545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Успенский собор — сердце города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Успенский собор поражает светлым камнем и высоким силуэтом. Внутри и снаружи он выглядит как настоящий памятник великой эпохи. Его стены будто хранят тихий разговор веков, а золотые купола особенно красиво сияют на солнце.
</a:t>
            </a:r>
            <a:endParaRPr lang="en-US" sz="1400" dirty="0"/>
          </a:p>
        </p:txBody>
      </p:sp>
      <p:sp>
        <p:nvSpPr>
          <p:cNvPr id="12" name="Text 4"/>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11</a:t>
            </a:r>
            <a:endParaRPr lang="en-US" sz="1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2803" b="1" dirty="0">
                <a:solidFill>
                  <a:srgbClr val="000000"/>
                </a:solidFill>
                <a:latin typeface="Arial" pitchFamily="34" charset="0"/>
                <a:ea typeface="Arial" pitchFamily="34" charset="-122"/>
                <a:cs typeface="Arial" pitchFamily="34" charset="-120"/>
              </a:rPr>
              <a:t>Как проходит путешествие по Золотому кольцу
</a:t>
            </a:r>
            <a:endParaRPr lang="en-US" sz="2803"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12</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582" dirty="0">
                <a:solidFill>
                  <a:srgbClr val="000000"/>
                </a:solidFill>
                <a:latin typeface="Arial" pitchFamily="34" charset="0"/>
                <a:ea typeface="Arial" pitchFamily="34" charset="-122"/>
                <a:cs typeface="Arial" pitchFamily="34" charset="-120"/>
              </a:rPr>
              <a:t>Последовательность поездки от столицы к древним городам и обратно с новыми впечатлениями.
</a:t>
            </a:r>
            <a:endParaRPr lang="en-US" sz="158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885941" y="1294104"/>
            <a:ext cx="562500" cy="450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487000" y="1294104"/>
            <a:ext cx="450000" cy="45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86806" y="3084118"/>
            <a:ext cx="450000" cy="4500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4160032" y="3084118"/>
            <a:ext cx="393750" cy="450000"/>
          </a:xfrm>
          <a:prstGeom prst="rect">
            <a:avLst/>
          </a:prstGeom>
        </p:spPr>
      </p:pic>
      <p:sp>
        <p:nvSpPr>
          <p:cNvPr id="12"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094" b="1" dirty="0">
                <a:solidFill>
                  <a:srgbClr val="000000"/>
                </a:solidFill>
                <a:latin typeface="Arial" pitchFamily="34" charset="0"/>
                <a:ea typeface="Arial" pitchFamily="34" charset="-122"/>
                <a:cs typeface="Arial" pitchFamily="34" charset="-120"/>
              </a:rPr>
              <a:t>Что можно увидеть почти в каждом городе
</a:t>
            </a:r>
            <a:endParaRPr lang="en-US" sz="3094" dirty="0"/>
          </a:p>
        </p:txBody>
      </p:sp>
      <p:sp>
        <p:nvSpPr>
          <p:cNvPr id="13"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13</a:t>
            </a:r>
            <a:endParaRPr lang="en-US" sz="1400" dirty="0"/>
          </a:p>
        </p:txBody>
      </p:sp>
      <p:sp>
        <p:nvSpPr>
          <p:cNvPr id="14" name="Text 2"/>
          <p:cNvSpPr txBox="1"/>
          <p:nvPr/>
        </p:nvSpPr>
        <p:spPr>
          <a:xfrm>
            <a:off x="1883083" y="1823625"/>
            <a:ext cx="3214582" cy="958500"/>
          </a:xfrm>
          <a:prstGeom prst="rect">
            <a:avLst/>
          </a:prstGeom>
          <a:noFill/>
          <a:ln/>
        </p:spPr>
        <p:txBody>
          <a:bodyPr wrap="square" lIns="0" tIns="0" rIns="0" bIns="0" rtlCol="0" anchor="t"/>
          <a:lstStyle/>
          <a:p>
            <a:pPr algn="l" indent="0" marL="0">
              <a:lnSpc>
                <a:spcPct val="100000"/>
              </a:lnSpc>
              <a:buNone/>
            </a:pPr>
            <a:r>
              <a:rPr lang="en-US" sz="1264" dirty="0">
                <a:solidFill>
                  <a:srgbClr val="FFFFFF"/>
                </a:solidFill>
                <a:latin typeface="Arial" pitchFamily="34" charset="0"/>
                <a:ea typeface="Arial" pitchFamily="34" charset="-122"/>
                <a:cs typeface="Arial" pitchFamily="34" charset="-120"/>
              </a:rPr>
              <a:t>Почти в каждом городе путешественник видит соборы, монастыри и высокие колокольни. Они сразу задают особое настроение и помогают почувствовать, что здесь история живёт не в книге, а вокруг.
</a:t>
            </a:r>
            <a:endParaRPr lang="en-US" sz="1264" dirty="0"/>
          </a:p>
        </p:txBody>
      </p:sp>
      <p:sp>
        <p:nvSpPr>
          <p:cNvPr id="15" name="Text 3"/>
          <p:cNvSpPr txBox="1"/>
          <p:nvPr/>
        </p:nvSpPr>
        <p:spPr>
          <a:xfrm>
            <a:off x="2524977" y="1294250"/>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Храмы и монастыри
</a:t>
            </a:r>
            <a:endParaRPr lang="en-US" sz="1300" dirty="0"/>
          </a:p>
        </p:txBody>
      </p:sp>
      <p:sp>
        <p:nvSpPr>
          <p:cNvPr id="16" name="Text 4"/>
          <p:cNvSpPr txBox="1"/>
          <p:nvPr/>
        </p:nvSpPr>
        <p:spPr>
          <a:xfrm>
            <a:off x="5427892" y="1823625"/>
            <a:ext cx="3214582" cy="958500"/>
          </a:xfrm>
          <a:prstGeom prst="rect">
            <a:avLst/>
          </a:prstGeom>
          <a:noFill/>
          <a:ln/>
        </p:spPr>
        <p:txBody>
          <a:bodyPr wrap="square" lIns="0" tIns="0" rIns="0" bIns="0" rtlCol="0" anchor="t"/>
          <a:lstStyle/>
          <a:p>
            <a:pPr algn="l" indent="0" marL="0">
              <a:lnSpc>
                <a:spcPct val="100000"/>
              </a:lnSpc>
              <a:buNone/>
            </a:pPr>
            <a:r>
              <a:rPr lang="en-US" sz="1257" dirty="0">
                <a:solidFill>
                  <a:srgbClr val="FFFFFF"/>
                </a:solidFill>
                <a:latin typeface="Arial" pitchFamily="34" charset="0"/>
                <a:ea typeface="Arial" pitchFamily="34" charset="-122"/>
                <a:cs typeface="Arial" pitchFamily="34" charset="-120"/>
              </a:rPr>
              <a:t>Центральные площади часто остаются местом встреч, праздников и ярмарок. Здесь удобно рассматривать старые дома, памятники и улицы, которые помнят купцов, ремесленников и множество важных событий.
</a:t>
            </a:r>
            <a:endParaRPr lang="en-US" sz="1257" dirty="0"/>
          </a:p>
        </p:txBody>
      </p:sp>
      <p:sp>
        <p:nvSpPr>
          <p:cNvPr id="17" name="Text 5"/>
          <p:cNvSpPr txBox="1"/>
          <p:nvPr/>
        </p:nvSpPr>
        <p:spPr>
          <a:xfrm>
            <a:off x="6069786" y="1294250"/>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Старинные площади
</a:t>
            </a:r>
            <a:endParaRPr lang="en-US" sz="1300" dirty="0"/>
          </a:p>
        </p:txBody>
      </p:sp>
      <p:sp>
        <p:nvSpPr>
          <p:cNvPr id="18" name="Text 6"/>
          <p:cNvSpPr txBox="1"/>
          <p:nvPr/>
        </p:nvSpPr>
        <p:spPr>
          <a:xfrm>
            <a:off x="527698" y="3613640"/>
            <a:ext cx="3214582"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Белокаменные стены и золотые купола делают города узнаваемыми издалека. Такие виды особенно красивы утром и вечером, когда солнце мягко касается крыш и башен.
</a:t>
            </a:r>
            <a:endParaRPr lang="en-US" sz="1300" dirty="0"/>
          </a:p>
        </p:txBody>
      </p:sp>
      <p:sp>
        <p:nvSpPr>
          <p:cNvPr id="19" name="Text 7"/>
          <p:cNvSpPr txBox="1"/>
          <p:nvPr/>
        </p:nvSpPr>
        <p:spPr>
          <a:xfrm>
            <a:off x="1169592" y="3084265"/>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Белые стены и купола
</a:t>
            </a:r>
            <a:endParaRPr lang="en-US" sz="1300" dirty="0"/>
          </a:p>
        </p:txBody>
      </p:sp>
      <p:sp>
        <p:nvSpPr>
          <p:cNvPr id="20" name="Text 8"/>
          <p:cNvSpPr txBox="1"/>
          <p:nvPr/>
        </p:nvSpPr>
        <p:spPr>
          <a:xfrm>
            <a:off x="4072507" y="3613640"/>
            <a:ext cx="3214582"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Музеи рассказывают о князьях, мастерах и обычных людях прошлого. В них можно увидеть старинные вещи, и тогда давние времена становятся понятнее, будто кто-то открыл тайную дверцу в историю.
</a:t>
            </a:r>
            <a:endParaRPr lang="en-US" sz="1300" dirty="0"/>
          </a:p>
        </p:txBody>
      </p:sp>
      <p:sp>
        <p:nvSpPr>
          <p:cNvPr id="21" name="Text 9"/>
          <p:cNvSpPr txBox="1"/>
          <p:nvPr/>
        </p:nvSpPr>
        <p:spPr>
          <a:xfrm>
            <a:off x="4714401" y="3084265"/>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Музеи и память
</a:t>
            </a:r>
            <a:endParaRPr lang="en-US" sz="13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1145820"/>
            <a:ext cx="8424000" cy="203196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Народные ремёсла и сувениры
</a:t>
            </a:r>
            <a:endParaRPr lang="en-US" sz="3200" dirty="0"/>
          </a:p>
        </p:txBody>
      </p:sp>
      <p:sp>
        <p:nvSpPr>
          <p:cNvPr id="11"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14</a:t>
            </a:r>
            <a:endParaRPr lang="en-US" sz="1400" dirty="0"/>
          </a:p>
        </p:txBody>
      </p:sp>
      <p:sp>
        <p:nvSpPr>
          <p:cNvPr id="12" name="Text 2"/>
          <p:cNvSpPr txBox="1"/>
          <p:nvPr/>
        </p:nvSpPr>
        <p:spPr>
          <a:xfrm>
            <a:off x="470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Во многих городах Золотого кольца делают яркие игрушки и знаменитые матрёшки. Каждая фигурка раскрашивается вручную, поэтому сувенир получается весёлым, тёплым и совсем не похожим на фабричную безделушку.
</a:t>
            </a:r>
            <a:endParaRPr lang="en-US" sz="800" dirty="0"/>
          </a:p>
        </p:txBody>
      </p:sp>
      <p:sp>
        <p:nvSpPr>
          <p:cNvPr id="13" name="Text 3"/>
          <p:cNvSpPr txBox="1"/>
          <p:nvPr/>
        </p:nvSpPr>
        <p:spPr>
          <a:xfrm>
            <a:off x="477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Игрушки и матрёшки
</a:t>
            </a:r>
            <a:endParaRPr lang="en-US" sz="900" dirty="0"/>
          </a:p>
        </p:txBody>
      </p:sp>
      <p:sp>
        <p:nvSpPr>
          <p:cNvPr id="14" name="Text 4"/>
          <p:cNvSpPr txBox="1"/>
          <p:nvPr/>
        </p:nvSpPr>
        <p:spPr>
          <a:xfrm>
            <a:off x="2594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Мастера украшают шкатулки, ложки и другие предметы узорами и цветами. Такая роспись требует терпения и аккуратности, зато обычная вещь превращается в красивый подарок, который хочется рассматривать снова и снова.
</a:t>
            </a:r>
            <a:endParaRPr lang="en-US" sz="800" dirty="0"/>
          </a:p>
        </p:txBody>
      </p:sp>
      <p:sp>
        <p:nvSpPr>
          <p:cNvPr id="15" name="Text 5"/>
          <p:cNvSpPr txBox="1"/>
          <p:nvPr/>
        </p:nvSpPr>
        <p:spPr>
          <a:xfrm>
            <a:off x="2601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Роспись по дереву
</a:t>
            </a:r>
            <a:endParaRPr lang="en-US" sz="900" dirty="0"/>
          </a:p>
        </p:txBody>
      </p:sp>
      <p:sp>
        <p:nvSpPr>
          <p:cNvPr id="16" name="Text 6"/>
          <p:cNvSpPr txBox="1"/>
          <p:nvPr/>
        </p:nvSpPr>
        <p:spPr>
          <a:xfrm>
            <a:off x="4718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Из глины лепят игрушки, свистульки и посуду. Эти изделия напоминают, что простые материалы могут стать настоящим искусством, если их делают умелые руки и добрые фантазии мастера.
</a:t>
            </a:r>
            <a:endParaRPr lang="en-US" sz="800" dirty="0"/>
          </a:p>
        </p:txBody>
      </p:sp>
      <p:sp>
        <p:nvSpPr>
          <p:cNvPr id="17" name="Text 7"/>
          <p:cNvSpPr txBox="1"/>
          <p:nvPr/>
        </p:nvSpPr>
        <p:spPr>
          <a:xfrm>
            <a:off x="4725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Глина и керамика
</a:t>
            </a:r>
            <a:endParaRPr lang="en-US" sz="900" dirty="0"/>
          </a:p>
        </p:txBody>
      </p:sp>
      <p:sp>
        <p:nvSpPr>
          <p:cNvPr id="18" name="Text 8"/>
          <p:cNvSpPr txBox="1"/>
          <p:nvPr/>
        </p:nvSpPr>
        <p:spPr>
          <a:xfrm>
            <a:off x="6842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Популярные сувениры — расписные пряники, колокольчики и маленькие шкатулки. Их приятно привезти домой, потому что они пахнут праздником, звучат весело и напоминают о поездке по древним городам.
</a:t>
            </a:r>
            <a:endParaRPr lang="en-US" sz="800" dirty="0"/>
          </a:p>
        </p:txBody>
      </p:sp>
      <p:sp>
        <p:nvSpPr>
          <p:cNvPr id="19" name="Text 9"/>
          <p:cNvSpPr txBox="1"/>
          <p:nvPr/>
        </p:nvSpPr>
        <p:spPr>
          <a:xfrm>
            <a:off x="6849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Пряники и колокольчики
</a:t>
            </a:r>
            <a:endParaRPr lang="en-US" sz="9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075900" y="373500"/>
            <a:ext cx="6708000" cy="571200"/>
          </a:xfrm>
          <a:prstGeom prst="rect">
            <a:avLst/>
          </a:prstGeom>
          <a:noFill/>
          <a:ln/>
        </p:spPr>
        <p:txBody>
          <a:bodyPr wrap="square" lIns="0" tIns="0" rIns="0" bIns="0" rtlCol="0" anchor="t"/>
          <a:lstStyle/>
          <a:p>
            <a:pPr algn="l" indent="0" marL="0">
              <a:lnSpc>
                <a:spcPct val="90000"/>
              </a:lnSpc>
              <a:buNone/>
            </a:pPr>
            <a:r>
              <a:rPr lang="en-US" sz="2497" b="1" dirty="0">
                <a:solidFill>
                  <a:srgbClr val="000000"/>
                </a:solidFill>
                <a:latin typeface="Arial" pitchFamily="34" charset="0"/>
                <a:ea typeface="Arial" pitchFamily="34" charset="-122"/>
                <a:cs typeface="Arial" pitchFamily="34" charset="-120"/>
              </a:rPr>
              <a:t>Почему Золотое кольцо важно для истории
</a:t>
            </a:r>
            <a:endParaRPr lang="en-US" sz="2497"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15</a:t>
            </a:r>
            <a:endParaRPr lang="en-US" sz="1400" dirty="0"/>
          </a:p>
        </p:txBody>
      </p:sp>
      <p:sp>
        <p:nvSpPr>
          <p:cNvPr id="11" name="Text 2"/>
          <p:cNvSpPr txBox="1"/>
          <p:nvPr/>
        </p:nvSpPr>
        <p:spPr>
          <a:xfrm>
            <a:off x="2075900" y="1189177"/>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Древние памятники
</a:t>
            </a:r>
            <a:endParaRPr lang="en-US" sz="1200" dirty="0"/>
          </a:p>
        </p:txBody>
      </p:sp>
      <p:sp>
        <p:nvSpPr>
          <p:cNvPr id="12" name="Text 3"/>
          <p:cNvSpPr txBox="1"/>
          <p:nvPr/>
        </p:nvSpPr>
        <p:spPr>
          <a:xfrm>
            <a:off x="2075900" y="1453615"/>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городах маршрута сохранились храмы, башни и стены XII–XVII веков. Они помогают увидеть, как строили в древности, и показывают, что старые здания могут рассказывать о прошлом без слов.
</a:t>
            </a:r>
            <a:endParaRPr lang="en-US" sz="1000" dirty="0"/>
          </a:p>
        </p:txBody>
      </p:sp>
      <p:sp>
        <p:nvSpPr>
          <p:cNvPr id="13" name="Text 4"/>
          <p:cNvSpPr txBox="1"/>
          <p:nvPr/>
        </p:nvSpPr>
        <p:spPr>
          <a:xfrm>
            <a:off x="2075900" y="3814127"/>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Культура для будущего
</a:t>
            </a:r>
            <a:endParaRPr lang="en-US" sz="1200" dirty="0"/>
          </a:p>
        </p:txBody>
      </p:sp>
      <p:sp>
        <p:nvSpPr>
          <p:cNvPr id="14" name="Text 5"/>
          <p:cNvSpPr txBox="1"/>
          <p:nvPr/>
        </p:nvSpPr>
        <p:spPr>
          <a:xfrm>
            <a:off x="2075900" y="4078565"/>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Золотое кольцо бережно сохраняют, чтобы памятники увидели новые поколения. Если не заботиться о них, исчезнут не только красивые здания, но и важные следы жизни наших предков.
</a:t>
            </a:r>
            <a:endParaRPr lang="en-US" sz="1000" dirty="0"/>
          </a:p>
        </p:txBody>
      </p:sp>
      <p:sp>
        <p:nvSpPr>
          <p:cNvPr id="15" name="Text 6"/>
          <p:cNvSpPr txBox="1"/>
          <p:nvPr/>
        </p:nvSpPr>
        <p:spPr>
          <a:xfrm>
            <a:off x="2075900" y="2939144"/>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Живая встреча с прошлым
</a:t>
            </a:r>
            <a:endParaRPr lang="en-US" sz="1200" dirty="0"/>
          </a:p>
        </p:txBody>
      </p:sp>
      <p:sp>
        <p:nvSpPr>
          <p:cNvPr id="16" name="Text 7"/>
          <p:cNvSpPr txBox="1"/>
          <p:nvPr/>
        </p:nvSpPr>
        <p:spPr>
          <a:xfrm>
            <a:off x="2075900" y="3203582"/>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Когда ребёнок идёт по старой улице, он не просто слушает рассказ, а видит его вокруг. История становится понятной, потому что стены, соборы и площади стоят прямо перед глазами.
</a:t>
            </a:r>
            <a:endParaRPr lang="en-US" sz="1000" dirty="0"/>
          </a:p>
        </p:txBody>
      </p:sp>
      <p:sp>
        <p:nvSpPr>
          <p:cNvPr id="17" name="Text 8"/>
          <p:cNvSpPr txBox="1"/>
          <p:nvPr/>
        </p:nvSpPr>
        <p:spPr>
          <a:xfrm>
            <a:off x="2075900" y="2064160"/>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Память о князьях и городах
</a:t>
            </a:r>
            <a:endParaRPr lang="en-US" sz="1200" dirty="0"/>
          </a:p>
        </p:txBody>
      </p:sp>
      <p:sp>
        <p:nvSpPr>
          <p:cNvPr id="18" name="Text 9"/>
          <p:cNvSpPr txBox="1"/>
          <p:nvPr/>
        </p:nvSpPr>
        <p:spPr>
          <a:xfrm>
            <a:off x="2075900" y="2328599"/>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Здесь связаны имена князей, святых и правителей, а также история торговых и ремесленных городов. Каждое место хранит свою важную страницу, будто отдельный лист большой исторической книги.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964664"/>
            <a:ext cx="2700000" cy="165322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3222000" y="964664"/>
            <a:ext cx="2700000" cy="1653223"/>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6084000" y="964664"/>
            <a:ext cx="2700000" cy="1653223"/>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sp>
        <p:nvSpPr>
          <p:cNvPr id="11" name="Text 0"/>
          <p:cNvSpPr txBox="1"/>
          <p:nvPr/>
        </p:nvSpPr>
        <p:spPr>
          <a:xfrm>
            <a:off x="360000" y="373500"/>
            <a:ext cx="8424000" cy="526800"/>
          </a:xfrm>
          <a:prstGeom prst="rect">
            <a:avLst/>
          </a:prstGeom>
          <a:noFill/>
          <a:ln/>
        </p:spPr>
        <p:txBody>
          <a:bodyPr wrap="square" lIns="0" tIns="0" rIns="0" bIns="0" rtlCol="0" anchor="t"/>
          <a:lstStyle/>
          <a:p>
            <a:pPr algn="l" indent="0" marL="0">
              <a:lnSpc>
                <a:spcPct val="90000"/>
              </a:lnSpc>
              <a:buNone/>
            </a:pPr>
            <a:r>
              <a:rPr lang="en-US" sz="2603" b="1" dirty="0">
                <a:solidFill>
                  <a:srgbClr val="000000"/>
                </a:solidFill>
                <a:latin typeface="Arial" pitchFamily="34" charset="0"/>
                <a:ea typeface="Arial" pitchFamily="34" charset="-122"/>
                <a:cs typeface="Arial" pitchFamily="34" charset="-120"/>
              </a:rPr>
              <a:t>Праздники, колокола и ярмарки в древних городах
</a:t>
            </a:r>
            <a:endParaRPr lang="en-US" sz="2603" dirty="0"/>
          </a:p>
        </p:txBody>
      </p:sp>
      <p:sp>
        <p:nvSpPr>
          <p:cNvPr id="12"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16</a:t>
            </a:r>
            <a:endParaRPr lang="en-US" sz="1400" dirty="0"/>
          </a:p>
        </p:txBody>
      </p:sp>
      <p:sp>
        <p:nvSpPr>
          <p:cNvPr id="13" name="Text 2"/>
          <p:cNvSpPr txBox="1"/>
          <p:nvPr/>
        </p:nvSpPr>
        <p:spPr>
          <a:xfrm>
            <a:off x="496650" y="2730300"/>
            <a:ext cx="2457900" cy="1689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Звон над площадью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праздничный день над древним городом разносится колокольный звон, и улицы сразу оживают. Люди подходят ближе к соборам, слушают звук и будто на минуту переносятся в старинное время, когда звон колоколов был важной частью жизни.
</a:t>
            </a:r>
            <a:endParaRPr lang="en-US" sz="1000" dirty="0"/>
          </a:p>
        </p:txBody>
      </p:sp>
      <p:sp>
        <p:nvSpPr>
          <p:cNvPr id="14" name="Text 3"/>
          <p:cNvSpPr txBox="1"/>
          <p:nvPr/>
        </p:nvSpPr>
        <p:spPr>
          <a:xfrm>
            <a:off x="3358650" y="2730300"/>
            <a:ext cx="2457900" cy="1689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Ярмарка мастеров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На ярмарке мастера раскладывают игрушки, глиняные свистульки, вышитые салфетки и расписные шкатулки. Ребята с интересом наблюдают, как из обычных материалов рождаются красивые вещи, а взрослые выбирают сувениры с улыбкой.
</a:t>
            </a:r>
            <a:endParaRPr lang="en-US" sz="1000" dirty="0"/>
          </a:p>
        </p:txBody>
      </p:sp>
      <p:sp>
        <p:nvSpPr>
          <p:cNvPr id="15" name="Text 4"/>
          <p:cNvSpPr txBox="1"/>
          <p:nvPr/>
        </p:nvSpPr>
        <p:spPr>
          <a:xfrm>
            <a:off x="6220650" y="2730300"/>
            <a:ext cx="2457900" cy="1689600"/>
          </a:xfrm>
          <a:prstGeom prst="rect">
            <a:avLst/>
          </a:prstGeom>
          <a:noFill/>
          <a:ln/>
        </p:spPr>
        <p:txBody>
          <a:bodyPr wrap="square" lIns="0" tIns="0" rIns="0" bIns="0" rtlCol="0" anchor="t"/>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Зимняя сказка городов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Зимой белые стены, купола и крыши выглядят особенно нарядно, словно город укутали в снежное одеяло. На таком фоне огни праздника кажутся ещё теплее, а древние здания — почти волшебными.
</a:t>
            </a:r>
            <a:endParaRPr lang="en-US"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Как сохраняют старинные памятники
</a:t>
            </a:r>
            <a:endParaRPr lang="en-US" sz="3200"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17</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582" dirty="0">
                <a:solidFill>
                  <a:srgbClr val="000000"/>
                </a:solidFill>
                <a:latin typeface="Arial" pitchFamily="34" charset="0"/>
                <a:ea typeface="Arial" pitchFamily="34" charset="-122"/>
                <a:cs typeface="Arial" pitchFamily="34" charset="-120"/>
              </a:rPr>
              <a:t>Последовательность бережной работы, которая помогает сохранить древние соборы, кремли и монастыри.
</a:t>
            </a:r>
            <a:endParaRPr lang="en-US" sz="1582"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Чем Золотое кольцо интересно детям
</a:t>
            </a:r>
            <a:endParaRPr lang="en-US" sz="3200" dirty="0"/>
          </a:p>
        </p:txBody>
      </p:sp>
      <p:sp>
        <p:nvSpPr>
          <p:cNvPr id="10"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18</a:t>
            </a:r>
            <a:endParaRPr lang="en-US" sz="1400" dirty="0"/>
          </a:p>
        </p:txBody>
      </p:sp>
      <p:sp>
        <p:nvSpPr>
          <p:cNvPr id="11" name="Text 2"/>
          <p:cNvSpPr txBox="1"/>
          <p:nvPr/>
        </p:nvSpPr>
        <p:spPr>
          <a:xfrm>
            <a:off x="359999" y="1899847"/>
            <a:ext cx="3951189" cy="7818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Детям особенно нравится видеть крепости, башни и большие ворота не на картинке, а вживую. Такое путешествие похоже на игру, только очень умную и совсем настоящую.
</a:t>
            </a:r>
            <a:endParaRPr lang="en-US" sz="1200" dirty="0"/>
          </a:p>
        </p:txBody>
      </p:sp>
      <p:sp>
        <p:nvSpPr>
          <p:cNvPr id="12" name="Text 3"/>
          <p:cNvSpPr txBox="1"/>
          <p:nvPr/>
        </p:nvSpPr>
        <p:spPr>
          <a:xfrm>
            <a:off x="363036" y="1514378"/>
            <a:ext cx="3948433" cy="3291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Настоящие крепости
</a:t>
            </a:r>
            <a:endParaRPr lang="en-US" sz="1500" dirty="0"/>
          </a:p>
        </p:txBody>
      </p:sp>
      <p:sp>
        <p:nvSpPr>
          <p:cNvPr id="13" name="Text 4"/>
          <p:cNvSpPr txBox="1"/>
          <p:nvPr/>
        </p:nvSpPr>
        <p:spPr>
          <a:xfrm>
            <a:off x="359999" y="3268622"/>
            <a:ext cx="3951189" cy="7818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Купола, стены и реки выглядят очень нарядно, поэтому хочется достать фотоаппарат или телефон и сразу всё запомнить. Даже обычная улица здесь кажется особенной и немного волшебной.
</a:t>
            </a:r>
            <a:endParaRPr lang="en-US" sz="1200" dirty="0"/>
          </a:p>
        </p:txBody>
      </p:sp>
      <p:sp>
        <p:nvSpPr>
          <p:cNvPr id="14" name="Text 5"/>
          <p:cNvSpPr txBox="1"/>
          <p:nvPr/>
        </p:nvSpPr>
        <p:spPr>
          <a:xfrm>
            <a:off x="363036" y="2883153"/>
            <a:ext cx="3948433" cy="3291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Красивые виды
</a:t>
            </a:r>
            <a:endParaRPr lang="en-US" sz="1500" dirty="0"/>
          </a:p>
        </p:txBody>
      </p:sp>
      <p:sp>
        <p:nvSpPr>
          <p:cNvPr id="15" name="Text 6"/>
          <p:cNvSpPr txBox="1"/>
          <p:nvPr/>
        </p:nvSpPr>
        <p:spPr>
          <a:xfrm>
            <a:off x="4736323" y="1899847"/>
            <a:ext cx="3951189" cy="7818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В старинных городах легко услышать истории о князьях, святых и мастерах. Эти легенды делают прогулку похожей на увлекательную сказку, где за каждым поворотом может ждать открытие.
</a:t>
            </a:r>
            <a:endParaRPr lang="en-US" sz="1200" dirty="0"/>
          </a:p>
        </p:txBody>
      </p:sp>
      <p:sp>
        <p:nvSpPr>
          <p:cNvPr id="16" name="Text 7"/>
          <p:cNvSpPr txBox="1"/>
          <p:nvPr/>
        </p:nvSpPr>
        <p:spPr>
          <a:xfrm>
            <a:off x="4739361" y="1514378"/>
            <a:ext cx="3948433" cy="3291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Легенды и тайны
</a:t>
            </a:r>
            <a:endParaRPr lang="en-US" sz="1500" dirty="0"/>
          </a:p>
        </p:txBody>
      </p:sp>
      <p:sp>
        <p:nvSpPr>
          <p:cNvPr id="17" name="Text 8"/>
          <p:cNvSpPr txBox="1"/>
          <p:nvPr/>
        </p:nvSpPr>
        <p:spPr>
          <a:xfrm>
            <a:off x="4736323" y="3268622"/>
            <a:ext cx="3951189" cy="7818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Когда ребёнок видит памятники своими глазами, прошлое становится понятным и интересным. История больше не кажется длинным списком дат, а превращается в живое приключение.
</a:t>
            </a:r>
            <a:endParaRPr lang="en-US" sz="1200" dirty="0"/>
          </a:p>
        </p:txBody>
      </p:sp>
      <p:sp>
        <p:nvSpPr>
          <p:cNvPr id="18" name="Text 9"/>
          <p:cNvSpPr txBox="1"/>
          <p:nvPr/>
        </p:nvSpPr>
        <p:spPr>
          <a:xfrm>
            <a:off x="4739361" y="2883153"/>
            <a:ext cx="3948433" cy="329100"/>
          </a:xfrm>
          <a:prstGeom prst="rect">
            <a:avLst/>
          </a:prstGeom>
          <a:noFill/>
          <a:ln/>
        </p:spPr>
        <p:txBody>
          <a:bodyPr wrap="square" lIns="0" tIns="0" rIns="0" bIns="0" rtlCol="0" anchor="ctr"/>
          <a:lstStyle/>
          <a:p>
            <a:pPr algn="l" indent="0" marL="0">
              <a:lnSpc>
                <a:spcPct val="100000"/>
              </a:lnSpc>
              <a:buNone/>
            </a:pPr>
            <a:r>
              <a:rPr lang="en-US" sz="1500" b="1" dirty="0">
                <a:solidFill>
                  <a:srgbClr val="FFFFFF"/>
                </a:solidFill>
                <a:latin typeface="Arial" pitchFamily="34" charset="0"/>
                <a:ea typeface="Arial" pitchFamily="34" charset="-122"/>
                <a:cs typeface="Arial" pitchFamily="34" charset="-120"/>
              </a:rPr>
              <a:t>История без скуки
</a:t>
            </a:r>
            <a:endParaRPr lang="en-US" sz="15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1145820"/>
            <a:ext cx="8424000" cy="203196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Золотое кольцо сегодня
</a:t>
            </a:r>
            <a:endParaRPr lang="en-US" sz="3200" dirty="0"/>
          </a:p>
        </p:txBody>
      </p:sp>
      <p:sp>
        <p:nvSpPr>
          <p:cNvPr id="11"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19</a:t>
            </a:r>
            <a:endParaRPr lang="en-US" sz="1400" dirty="0"/>
          </a:p>
        </p:txBody>
      </p:sp>
      <p:sp>
        <p:nvSpPr>
          <p:cNvPr id="12" name="Text 2"/>
          <p:cNvSpPr txBox="1"/>
          <p:nvPr/>
        </p:nvSpPr>
        <p:spPr>
          <a:xfrm>
            <a:off x="470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Сегодня города маршрута принимают гостей со всей страны и из других стран. Путешественники приезжают за красивыми видами, спокойной атмосферой и возможностью увидеть настоящую старину.
</a:t>
            </a:r>
            <a:endParaRPr lang="en-US" sz="800" dirty="0"/>
          </a:p>
        </p:txBody>
      </p:sp>
      <p:sp>
        <p:nvSpPr>
          <p:cNvPr id="13" name="Text 3"/>
          <p:cNvSpPr txBox="1"/>
          <p:nvPr/>
        </p:nvSpPr>
        <p:spPr>
          <a:xfrm>
            <a:off x="477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Развитие туризма
</a:t>
            </a:r>
            <a:endParaRPr lang="en-US" sz="900" dirty="0"/>
          </a:p>
        </p:txBody>
      </p:sp>
      <p:sp>
        <p:nvSpPr>
          <p:cNvPr id="14" name="Text 4"/>
          <p:cNvSpPr txBox="1"/>
          <p:nvPr/>
        </p:nvSpPr>
        <p:spPr>
          <a:xfrm>
            <a:off x="2594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Музеи и экскурсоводы помогают понять, почему эти города так важны. Они показывают старинные вещи, рассказывают истории зданий и делают поездку понятной даже для самых маленьких путешественников.
</a:t>
            </a:r>
            <a:endParaRPr lang="en-US" sz="800" dirty="0"/>
          </a:p>
        </p:txBody>
      </p:sp>
      <p:sp>
        <p:nvSpPr>
          <p:cNvPr id="15" name="Text 5"/>
          <p:cNvSpPr txBox="1"/>
          <p:nvPr/>
        </p:nvSpPr>
        <p:spPr>
          <a:xfrm>
            <a:off x="2601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Музеи и экскурсии
</a:t>
            </a:r>
            <a:endParaRPr lang="en-US" sz="900" dirty="0"/>
          </a:p>
        </p:txBody>
      </p:sp>
      <p:sp>
        <p:nvSpPr>
          <p:cNvPr id="16" name="Text 6"/>
          <p:cNvSpPr txBox="1"/>
          <p:nvPr/>
        </p:nvSpPr>
        <p:spPr>
          <a:xfrm>
            <a:off x="4718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Во многих местах мастера продолжают лепить, расписывать, вышивать и делать сувениры вручную. Благодаря этому старые традиции не исчезают, а получают вторую жизнь.
</a:t>
            </a:r>
            <a:endParaRPr lang="en-US" sz="800" dirty="0"/>
          </a:p>
        </p:txBody>
      </p:sp>
      <p:sp>
        <p:nvSpPr>
          <p:cNvPr id="17" name="Text 7"/>
          <p:cNvSpPr txBox="1"/>
          <p:nvPr/>
        </p:nvSpPr>
        <p:spPr>
          <a:xfrm>
            <a:off x="4725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Живые ремёсла
</a:t>
            </a:r>
            <a:endParaRPr lang="en-US" sz="900" dirty="0"/>
          </a:p>
        </p:txBody>
      </p:sp>
      <p:sp>
        <p:nvSpPr>
          <p:cNvPr id="18" name="Text 8"/>
          <p:cNvSpPr txBox="1"/>
          <p:nvPr/>
        </p:nvSpPr>
        <p:spPr>
          <a:xfrm>
            <a:off x="6842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Золотое кольцо напоминает, что красота и память могут жить рядом. Эти города стали узнаваемым символом России и показывают, как бережно можно хранить прошлое, не скучая ни минуты.
</a:t>
            </a:r>
            <a:endParaRPr lang="en-US" sz="800" dirty="0"/>
          </a:p>
        </p:txBody>
      </p:sp>
      <p:sp>
        <p:nvSpPr>
          <p:cNvPr id="19" name="Text 9"/>
          <p:cNvSpPr txBox="1"/>
          <p:nvPr/>
        </p:nvSpPr>
        <p:spPr>
          <a:xfrm>
            <a:off x="6849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Гордость страны
</a:t>
            </a:r>
            <a:endParaRPr lang="en-US" sz="9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62683" y="1537200"/>
            <a:ext cx="7278900" cy="1593900"/>
          </a:xfrm>
          <a:prstGeom prst="rect">
            <a:avLst/>
          </a:prstGeom>
          <a:noFill/>
          <a:ln/>
        </p:spPr>
        <p:txBody>
          <a:bodyPr wrap="square" lIns="0" tIns="0" rIns="0" bIns="0" rtlCol="0" anchor="ctr"/>
          <a:lstStyle/>
          <a:p>
            <a:pPr algn="l" indent="0" marL="0">
              <a:lnSpc>
                <a:spcPct val="90000"/>
              </a:lnSpc>
              <a:buNone/>
            </a:pPr>
            <a:r>
              <a:rPr lang="en-US" sz="3500" b="1" dirty="0">
                <a:solidFill>
                  <a:srgbClr val="0A2463"/>
                </a:solidFill>
                <a:latin typeface="Arial" pitchFamily="34" charset="0"/>
                <a:ea typeface="Arial" pitchFamily="34" charset="-122"/>
                <a:cs typeface="Arial" pitchFamily="34" charset="-120"/>
              </a:rPr>
              <a:t>Главная мысль о Золотом кольце России
</a:t>
            </a:r>
            <a:endParaRPr lang="en-US" sz="3500" dirty="0"/>
          </a:p>
        </p:txBody>
      </p:sp>
      <p:sp>
        <p:nvSpPr>
          <p:cNvPr id="5" name="Text 1"/>
          <p:cNvSpPr txBox="1"/>
          <p:nvPr/>
        </p:nvSpPr>
        <p:spPr>
          <a:xfrm>
            <a:off x="562675" y="3451625"/>
            <a:ext cx="4125600" cy="1123800"/>
          </a:xfrm>
          <a:prstGeom prst="rect">
            <a:avLst/>
          </a:prstGeom>
          <a:noFill/>
          <a:ln/>
        </p:spPr>
        <p:txBody>
          <a:bodyPr wrap="square" lIns="0" tIns="0" rIns="0" bIns="0" rtlCol="0" anchor="ctr"/>
          <a:lstStyle/>
          <a:p>
            <a:pPr algn="l" indent="0" marL="0">
              <a:lnSpc>
                <a:spcPct val="100000"/>
              </a:lnSpc>
              <a:buNone/>
            </a:pPr>
            <a:r>
              <a:rPr lang="en-US" sz="1600" dirty="0">
                <a:solidFill>
                  <a:srgbClr val="FFFFFF"/>
                </a:solidFill>
                <a:latin typeface="Arial" pitchFamily="34" charset="0"/>
                <a:ea typeface="Arial" pitchFamily="34" charset="-122"/>
                <a:cs typeface="Arial" pitchFamily="34" charset="-120"/>
              </a:rPr>
              <a:t>Золотое кольцо России показывает, что история может быть яркой и очень красивой. В его городах живут память, традиции и тепло старой Руси, которое хочется беречь и открывать снова.
</a:t>
            </a:r>
            <a:endParaRPr lang="en-US" sz="1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2026-05-26T03:40:53Z</dcterms:created>
  <dcterms:modified xsi:type="dcterms:W3CDTF">2026-05-26T03:40:53Z</dcterms:modified>
</cp:coreProperties>
</file>