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950" y="461297"/>
            <a:ext cx="4209600" cy="4193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4250" y="245775"/>
            <a:ext cx="5200200" cy="5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284250" y="875675"/>
            <a:ext cx="4287600" cy="3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темы: Местное военное управление и полковая система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роли местного управления и полков XVIII века в защите России.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6" y="0"/>
            <a:ext cx="4304667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63" y="543900"/>
            <a:ext cx="3701700" cy="40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Военное управление в эпоху централизованного государства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XVI–XVII веках Московское государство укрепляло управление, создавая местные военные структуры для быстрой мобилизации и защиты от внешних угроз с разных направлений.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Устройство местного военного управления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3401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Децентрализованное управление осуществлялось через уезды, города и воеводства, создавая гибкую систему обороны и мобилизации на местах.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517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Воеводы несли личную ответственность за безопасность военных округов и организацию вооружённых сил региона.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5633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Комиссары и дьяки координировали сбор личного состава и обеспечение войск всем необходимым с учётом местных особенностей.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83000" y="389600"/>
            <a:ext cx="81780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Полномочия воевод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721060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Воеводы руководили набором служилых людей для армии и организовывали их военную подготовку на территории под своим управлением.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900132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контролировали выполнение оборонных задач и готовность гарнизонов в случае угрозы нападения или войны.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721060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Возглавляли военные действия при конфликте, обеспечивая связь между центром и местными войсками.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900132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подчинённость приказам из Москвы, воеводы обладали широкими правами для принятия быстрых решений на местах.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5400" y="4206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97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территориального принципа в полках
</a:t>
            </a:r>
            <a:endParaRPr lang="en-US" sz="2797" dirty="0"/>
          </a:p>
        </p:txBody>
      </p:sp>
      <p:sp>
        <p:nvSpPr>
          <p:cNvPr id="8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40325" y="30385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XVII века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отдельных стрелецких и казачьих частей привязанных к конкретным уездам и областям для повышения оперативности.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98437" y="30385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XVII века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территориальной связи армии с регионами, что обеспечивало быструю мобилизацию и лояльность войск.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2018700" y="10348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половина XVII века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Закрепление за регионами драгунских и солдатских полков с участием местной знати в управлении и командовании.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375788" y="10348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XVIII века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Преобразование полков с учётом новых стандартизированных структур и усиление координаторов от центральной власти.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4900" y="1286152"/>
            <a:ext cx="2009700" cy="19233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76700" y="1286152"/>
            <a:ext cx="2009700" cy="19233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8500" y="1286152"/>
            <a:ext cx="2009700" cy="19233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42950" y="481300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стрелецких полков XVII века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571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5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и состав
</a:t>
            </a:r>
            <a:pPr algn="ctr" indent="0" marL="0">
              <a:lnSpc>
                <a:spcPct val="100000"/>
              </a:lnSpc>
              <a:buNone/>
            </a:pPr>
            <a:r>
              <a:rPr lang="en-US" sz="59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8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Стрелецкие полки включали от 500 до 2 000 человек, распределяясь на приказы и сотни. Это обеспечивало чёткую организацию и контроль.
</a:t>
            </a:r>
            <a:endParaRPr lang="en-US" sz="1385" dirty="0"/>
          </a:p>
        </p:txBody>
      </p:sp>
      <p:sp>
        <p:nvSpPr>
          <p:cNvPr id="10" name="Text 3"/>
          <p:cNvSpPr txBox="1"/>
          <p:nvPr/>
        </p:nvSpPr>
        <p:spPr>
          <a:xfrm>
            <a:off x="34289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5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Вооружение и снаряжение
</a:t>
            </a:r>
            <a:pPr algn="ctr" indent="0" marL="0">
              <a:lnSpc>
                <a:spcPct val="100000"/>
              </a:lnSpc>
              <a:buNone/>
            </a:pPr>
            <a:r>
              <a:rPr lang="en-US" sz="58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6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Воины были оснащены пищалями, саблями и копьями, что позволяло им эффективно выполнять задачи охраны и обороны городов.
</a:t>
            </a:r>
            <a:endParaRPr lang="en-US" sz="1358" dirty="0"/>
          </a:p>
        </p:txBody>
      </p:sp>
      <p:sp>
        <p:nvSpPr>
          <p:cNvPr id="11" name="Text 4"/>
          <p:cNvSpPr txBox="1"/>
          <p:nvPr/>
        </p:nvSpPr>
        <p:spPr>
          <a:xfrm>
            <a:off x="59007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5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задачи и роль
</a:t>
            </a:r>
            <a:pPr algn="ctr" indent="0" marL="0">
              <a:lnSpc>
                <a:spcPct val="100000"/>
              </a:lnSpc>
              <a:buNone/>
            </a:pPr>
            <a:r>
              <a:rPr lang="en-US" sz="58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6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Полки служили гарнизонами, защищали важные крепости и активно участвовали в подавлении внутренних восстаний и поддержании порядка.
</a:t>
            </a:r>
            <a:endParaRPr lang="en-US" sz="135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50475" y="657317"/>
            <a:ext cx="4438800" cy="433476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Полки нового строя: европейские традиции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13236" y="1009059"/>
            <a:ext cx="3532800" cy="14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1630–1640-х годах создавались полки, похожие на европейские армии, с регулярной организацией и уставом, усиленным огнестрельным вооружением.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553998" y="3168959"/>
            <a:ext cx="3532800" cy="14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Иностранные офицеры внедряли передовые методы тренировки и дисциплины, что способствовало формированию профессиональной армии России.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полковой канцелярии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354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Обеспечивала административное ведение приказов, учет налогов и составление списков личного состава полка для контроля и учёта.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447000" y="30614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Ответственные за оформление документов — секретари и писари — фиксировали уставы, распоряжения и отчёты своевременно и точно.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5586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Поддерживала архивы и документы полка, что способствовало упорядоченному управлению и планированию военной деятельности.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83779" y="860300"/>
            <a:ext cx="3138842" cy="344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0175" y="1162575"/>
            <a:ext cx="2350500" cy="28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сотни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Сотня состояла примерно из 100–120 человек, разделяясь на десятки и пятёрки, что обеспечивало чёткую организацию боевых подразделений.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340175" y="138398"/>
            <a:ext cx="85491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Сотенное деление: управление и функции
</a:t>
            </a:r>
            <a:endParaRPr lang="en-US" sz="2800" dirty="0"/>
          </a:p>
        </p:txBody>
      </p:sp>
      <p:sp>
        <p:nvSpPr>
          <p:cNvPr id="8" name="Text 3"/>
          <p:cNvSpPr txBox="1"/>
          <p:nvPr/>
        </p:nvSpPr>
        <p:spPr>
          <a:xfrm>
            <a:off x="6509902" y="1162575"/>
            <a:ext cx="2350500" cy="28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сотника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Сотник контролировал дисциплину, обучал воинов и оперативно распределял задачи в бою, обеспечивая эффективность и порядок внутри сотни.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7487" y="1239180"/>
            <a:ext cx="185602" cy="2121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03582" y="2811721"/>
            <a:ext cx="218019" cy="17441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45633" y="1239180"/>
            <a:ext cx="212117" cy="212117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Иноземного приказа в военной реформе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546450" y="1562878"/>
            <a:ext cx="2179623" cy="16502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Управление иностранцами
</a:t>
            </a:r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Организовывал службу приглашённых европейских офицеров и специалистов, координируя передачу опыта и знаний российским войскам.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485557" y="3114845"/>
            <a:ext cx="2179623" cy="16502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европейских методов
</a:t>
            </a:r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Внедрял западноевропейские стандарты военной службы, дисциплины и организации для повышения боеспособности армии.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424654" y="1562878"/>
            <a:ext cx="2179623" cy="16502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новых полков
</a:t>
            </a:r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Способствовал формированию рейтарских, драгунских и солдатских полков, что повысило дисциплину и эффективность войск в целом.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850" y="144321"/>
            <a:ext cx="8561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Казачьи полки: специфика организации и значение
</a:t>
            </a:r>
            <a:endParaRPr lang="en-US" sz="2628" dirty="0"/>
          </a:p>
        </p:txBody>
      </p:sp>
      <p:sp>
        <p:nvSpPr>
          <p:cNvPr id="5" name="Text 2"/>
          <p:cNvSpPr txBox="1"/>
          <p:nvPr/>
        </p:nvSpPr>
        <p:spPr>
          <a:xfrm>
            <a:off x="553075" y="99860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Казачьи полки выполняли ключевую роль в охране границ Российской империи, обеспечивая быструю реакцию на внешние угрозы благодаря своей мобильности и знанию местности.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992675" y="99860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казачьих войск строилась на военной демократии: выборные атаманы управляли полками, а решения принимались на собраниях — радах и кругах, что обеспечивало участие всех воинов.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4992675" y="317805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центры казачьей организации — Войско Донское и Запорожская Сечь — сыграли значительную роль в региональном управлении и военной самоорганизации южных границ страны.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53075" y="317805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Территориальная структура включала станицы и хутора, каждая станица имела свою административную и военную организацию, способствующую самостоятельности и ответственности за безопасность района.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006775" y="1352750"/>
            <a:ext cx="3316200" cy="29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3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основных категории
</a:t>
            </a:r>
            <a:pPr algn="ctr" indent="0" marL="0">
              <a:lnSpc>
                <a:spcPct val="100000"/>
              </a:lnSpc>
              <a:buNone/>
            </a:pPr>
            <a:r>
              <a:rPr lang="en-US" sz="161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1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комплектование полков опиралось на служилых по отечеству, по прибору и по набору, что обеспечивало разнообразие и стабильность войск.
</a:t>
            </a:r>
            <a:endParaRPr lang="en-US" sz="4033" dirty="0"/>
          </a:p>
        </p:txBody>
      </p:sp>
      <p:sp>
        <p:nvSpPr>
          <p:cNvPr id="6" name="Text 2"/>
          <p:cNvSpPr txBox="1"/>
          <p:nvPr/>
        </p:nvSpPr>
        <p:spPr>
          <a:xfrm>
            <a:off x="513235" y="1130978"/>
            <a:ext cx="3532800" cy="245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XVII веке служилые подразделялись на дворян, детей боярских, стрельцов и казаков, а также набирались по территории для поддержания крепкой связи армии с местным населением.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13225" y="4048127"/>
            <a:ext cx="3532800" cy="8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источники XVII века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командного состава и их функции в полках
</a:t>
            </a:r>
            <a:endParaRPr lang="en-US" sz="2469" dirty="0"/>
          </a:p>
        </p:txBody>
      </p:sp>
      <p:sp>
        <p:nvSpPr>
          <p:cNvPr id="7" name="Text 2"/>
          <p:cNvSpPr txBox="1"/>
          <p:nvPr/>
        </p:nvSpPr>
        <p:spPr>
          <a:xfrm>
            <a:off x="1015875" y="1361350"/>
            <a:ext cx="61227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Воеводы и полковники управляли полками, распределяя обязанности и обеспечивая дисциплину, а также отвечая за общую организацию и успешное выполнение боевых задач.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1015875" y="2651846"/>
            <a:ext cx="61227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Сотники командовали сотнями, поддерживали порядок и тренировку солдат, координировали их действия в бою и обеспечивали соблюдение воинской дисциплины на низовом уровне.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1015875" y="3951526"/>
            <a:ext cx="61227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Писари, казначеи и квартирмейстеры занимались административными функциями — ведением документов, учётом средств и организацией снабжения войск важными ресурсами.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40175" y="138400"/>
            <a:ext cx="3235800" cy="476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Петра I и модернизация полковой организации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3688302" y="138400"/>
            <a:ext cx="2367600" cy="101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96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1699 год – начало реформ
</a:t>
            </a:r>
            <a:pPr algn="r" indent="0" marL="0">
              <a:lnSpc>
                <a:spcPct val="100000"/>
              </a:lnSpc>
              <a:buNone/>
            </a:pPr>
            <a:r>
              <a:rPr lang="en-US" sz="59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9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Пётр I вводит рекрутскую повинность, расширяя состав армии и обеспечивая регулярный набор солдат по территории государства.
</a:t>
            </a:r>
            <a:endParaRPr lang="en-US" sz="1396" dirty="0"/>
          </a:p>
        </p:txBody>
      </p:sp>
      <p:sp>
        <p:nvSpPr>
          <p:cNvPr id="11" name="Text 3"/>
          <p:cNvSpPr txBox="1"/>
          <p:nvPr/>
        </p:nvSpPr>
        <p:spPr>
          <a:xfrm>
            <a:off x="3698002" y="2037875"/>
            <a:ext cx="2367600" cy="101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1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Военной коллегии
</a:t>
            </a:r>
            <a:pPr algn="r" indent="0" marL="0">
              <a:lnSpc>
                <a:spcPct val="100000"/>
              </a:lnSpc>
              <a:buNone/>
            </a:pPr>
            <a:r>
              <a:rPr lang="en-US" sz="56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Вновь образованный орган стал главным в управлении армией, что повысило контроль над финансами, рекрутами и снабжением.
</a:t>
            </a:r>
            <a:endParaRPr lang="en-US" sz="1311" dirty="0"/>
          </a:p>
        </p:txBody>
      </p:sp>
      <p:sp>
        <p:nvSpPr>
          <p:cNvPr id="12" name="Text 4"/>
          <p:cNvSpPr txBox="1"/>
          <p:nvPr/>
        </p:nvSpPr>
        <p:spPr>
          <a:xfrm>
            <a:off x="3698002" y="3937338"/>
            <a:ext cx="2367600" cy="101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4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новых полков
</a:t>
            </a:r>
            <a:pPr algn="r" indent="0" marL="0">
              <a:lnSpc>
                <a:spcPct val="100000"/>
              </a:lnSpc>
              <a:buNone/>
            </a:pPr>
            <a:r>
              <a:rPr lang="en-US" sz="53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гвардейских, артиллерийских и гренадерских полков повышает боеспособность армии и отражает новейшие тактические подходы.
</a:t>
            </a:r>
            <a:endParaRPr lang="en-US" sz="1248" dirty="0"/>
          </a:p>
        </p:txBody>
      </p:sp>
      <p:sp>
        <p:nvSpPr>
          <p:cNvPr id="13" name="Text 5"/>
          <p:cNvSpPr txBox="1"/>
          <p:nvPr/>
        </p:nvSpPr>
        <p:spPr>
          <a:xfrm>
            <a:off x="6617952" y="1128450"/>
            <a:ext cx="2367600" cy="101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1716 год – военный устав
</a:t>
            </a:r>
            <a:pPr algn="l" indent="0" marL="0">
              <a:lnSpc>
                <a:spcPct val="100000"/>
              </a:lnSpc>
              <a:buNone/>
            </a:pPr>
            <a:r>
              <a:rPr lang="en-US" sz="59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Принятие устава, задающего чёткую организацию войск и нормы службы, что способствовало упорядочиванию армии по европейскому образцу.
</a:t>
            </a:r>
            <a:endParaRPr lang="en-US" sz="1393" dirty="0"/>
          </a:p>
        </p:txBody>
      </p:sp>
      <p:sp>
        <p:nvSpPr>
          <p:cNvPr id="14" name="Text 6"/>
          <p:cNvSpPr txBox="1"/>
          <p:nvPr/>
        </p:nvSpPr>
        <p:spPr>
          <a:xfrm>
            <a:off x="6617952" y="3014138"/>
            <a:ext cx="2367600" cy="101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6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Унификация вооружения и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53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Вводится единая форма и стандарты вооружения, что улучшает дисциплину и позволяет быстрее обучать и мобилизовать войска.
</a:t>
            </a:r>
            <a:endParaRPr lang="en-US" sz="124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83000" y="389600"/>
            <a:ext cx="81780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15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Устройство и задачи строевого полка XVIII века
</a:t>
            </a:r>
            <a:endParaRPr lang="en-US" sz="2715" dirty="0"/>
          </a:p>
        </p:txBody>
      </p:sp>
      <p:sp>
        <p:nvSpPr>
          <p:cNvPr id="10" name="Text 2"/>
          <p:cNvSpPr txBox="1"/>
          <p:nvPr/>
        </p:nvSpPr>
        <p:spPr>
          <a:xfrm>
            <a:off x="721060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Строевой полк состоял из 1500–2000 человек и включал несколько батальонов, каждый из которых был разделён на роты с численностью до 120 человек.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900132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задачей полка было участие в сражениях, обеспечивая регулярную боевую мощь армии в различных военных кампаниях и операциях.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721060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боевых действий полк выполнял гарнизонную службу, охраняя стратегические пункты и поддерживая порядок в городах и крепостях.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900132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полки обеспечивали защиту линии границ государства и быстро реагировали на внешние угрозы, поддерживая оборону страны.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Специализация и структура подразделений внутри полка
</a:t>
            </a:r>
            <a:endParaRPr lang="en-US" sz="2313" dirty="0"/>
          </a:p>
        </p:txBody>
      </p:sp>
      <p:sp>
        <p:nvSpPr>
          <p:cNvPr id="8" name="Text 2"/>
          <p:cNvSpPr txBox="1"/>
          <p:nvPr/>
        </p:nvSpPr>
        <p:spPr>
          <a:xfrm>
            <a:off x="3401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Линийные пехотные роты составляли основу боевых сил, выполняя роль основного строя при отражении атак и ведении фронтального боя.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517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Гренадерские роты специализировались на штурмовых операциях, используя тяжёлое вооружение и выполняя сложные боевые задачи в условиях наступления.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5633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Драгунские и кавалерийские подразделения обеспечивали мобильность и быстрое маневрирование на поле боя, а артиллерийские взводы поддерживали огнём союзные части.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7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Гарнизонные войска и их место в системе местного управления
</a:t>
            </a:r>
            <a:endParaRPr lang="en-US" sz="2073" dirty="0"/>
          </a:p>
        </p:txBody>
      </p:sp>
      <p:sp>
        <p:nvSpPr>
          <p:cNvPr id="6" name="Text 2"/>
          <p:cNvSpPr txBox="1"/>
          <p:nvPr/>
        </p:nvSpPr>
        <p:spPr>
          <a:xfrm>
            <a:off x="3354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Гарнизоны располагались в крепостях и крупных городах, служили опорой центральной власти и обеспечивали контроль над ключевыми стратегическими точками.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447000" y="30614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войск включали поддержание правопорядка, организацию военной подготовки местного населения и обеспечение эффективной мобилизации при угрозе нападения.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5586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гарнизоны размещались в Смоленске, Астрахани, Тобольске и Киеве, играя важную роль в защите и управлении пограничными территориями.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9750" y="924297"/>
            <a:ext cx="1790700" cy="17137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24500" y="924297"/>
            <a:ext cx="1790700" cy="171375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42950" y="224125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Численность, штат и снабжение российских полков XVIII века
</a:t>
            </a:r>
            <a:endParaRPr lang="en-US" sz="2111" dirty="0"/>
          </a:p>
        </p:txBody>
      </p:sp>
      <p:sp>
        <p:nvSpPr>
          <p:cNvPr id="8" name="Text 2"/>
          <p:cNvSpPr txBox="1"/>
          <p:nvPr/>
        </p:nvSpPr>
        <p:spPr>
          <a:xfrm>
            <a:off x="1343025" y="3318590"/>
            <a:ext cx="27432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численности регулярных войск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середине XVIII века в России насчитывалось более 400 пехотных и около 240 кавалерийских полков, что отражало усиление военного потенциала и расширение армии.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057775" y="3318590"/>
            <a:ext cx="27432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Централизованное снабжение и логистика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эффективного обеспечения войск стали создавать склады и мессенджерские обозы по всей империи, что значительно улучшило снабжение и боеспособность полков.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006775" y="1352750"/>
            <a:ext cx="3316200" cy="29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45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640 полков
</a:t>
            </a:r>
            <a:pPr algn="ctr" indent="0" marL="0">
              <a:lnSpc>
                <a:spcPct val="100000"/>
              </a:lnSpc>
              <a:buNone/>
            </a:pPr>
            <a:r>
              <a:rPr lang="en-US" sz="178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8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формировали основу регулярной армии России, что гарантировало эффективное управление и защиту территории в условиях многочисленных внешних и внутренних вызовов.
</a:t>
            </a:r>
            <a:endParaRPr lang="en-US" sz="4458" dirty="0"/>
          </a:p>
        </p:txBody>
      </p:sp>
      <p:sp>
        <p:nvSpPr>
          <p:cNvPr id="6" name="Text 2"/>
          <p:cNvSpPr txBox="1"/>
          <p:nvPr/>
        </p:nvSpPr>
        <p:spPr>
          <a:xfrm>
            <a:off x="513235" y="1130978"/>
            <a:ext cx="3532800" cy="245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Местное военное управление и полковая система обеспечили мобилизацию, укрепили дисциплину и повысили боеспособность армии, что сыграло ключевую роль в обороне государства.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13225" y="4048127"/>
            <a:ext cx="3532800" cy="8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Военный устав и исторические исследования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500" y="1333500"/>
            <a:ext cx="6857100" cy="3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роль полковой организации в истории России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Местное военное управление и полковая система XVII–XVIII веков заложили основу сильной централизованной армии, что способствовало защите границ и модернизации российского государства.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2026-05-11T03:17:45Z</dcterms:created>
  <dcterms:modified xsi:type="dcterms:W3CDTF">2026-05-11T03:17:45Z</dcterms:modified>
</cp:coreProperties>
</file>