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slideLayout" Target="../slideLayouts/slideLayout1.xml"/><Relationship Id="rId1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slideLayout" Target="../slideLayouts/slideLayout1.xml"/><Relationship Id="rId10"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slideLayout" Target="../slideLayouts/slideLayout1.xml"/><Relationship Id="rId10"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1.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01656" y="0"/>
            <a:ext cx="4440287"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20125" y="4328725"/>
            <a:ext cx="3766800" cy="5286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
        <p:nvSpPr>
          <p:cNvPr id="5" name="Text 1"/>
          <p:cNvSpPr txBox="1"/>
          <p:nvPr/>
        </p:nvSpPr>
        <p:spPr>
          <a:xfrm>
            <a:off x="516150" y="1768650"/>
            <a:ext cx="3766800" cy="1293600"/>
          </a:xfrm>
          <a:prstGeom prst="rect">
            <a:avLst/>
          </a:prstGeom>
          <a:noFill/>
          <a:ln/>
        </p:spPr>
        <p:txBody>
          <a:bodyPr wrap="square" lIns="0" tIns="0" rIns="0" bIns="0" rtlCol="0" anchor="b"/>
          <a:lstStyle/>
          <a:p>
            <a:pPr algn="l" indent="0" marL="0">
              <a:lnSpc>
                <a:spcPct val="100000"/>
              </a:lnSpc>
              <a:buNone/>
            </a:pPr>
            <a:r>
              <a:rPr lang="en-US" sz="2544" b="1" dirty="0">
                <a:solidFill>
                  <a:srgbClr val="FFFFFF"/>
                </a:solidFill>
                <a:latin typeface="Arial" pitchFamily="34" charset="0"/>
                <a:ea typeface="Arial" pitchFamily="34" charset="-122"/>
                <a:cs typeface="Arial" pitchFamily="34" charset="-120"/>
              </a:rPr>
              <a:t>Geographic Discoveries and the Discovery of America in English Lessons
</a:t>
            </a:r>
            <a:endParaRPr lang="en-US" sz="2544" dirty="0"/>
          </a:p>
        </p:txBody>
      </p:sp>
      <p:sp>
        <p:nvSpPr>
          <p:cNvPr id="6" name="Text 2"/>
          <p:cNvSpPr txBox="1"/>
          <p:nvPr/>
        </p:nvSpPr>
        <p:spPr>
          <a:xfrm>
            <a:off x="516150" y="3234325"/>
            <a:ext cx="3766800" cy="9489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История открытий и английский язык: Колумб, плавания, Америка.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312325" y="1144062"/>
            <a:ext cx="4319400" cy="345467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2</a:t>
            </a:r>
            <a:endParaRPr lang="en-US" sz="1000" dirty="0"/>
          </a:p>
        </p:txBody>
      </p:sp>
      <p:sp>
        <p:nvSpPr>
          <p:cNvPr id="6" name="Text 1"/>
          <p:cNvSpPr txBox="1"/>
          <p:nvPr/>
        </p:nvSpPr>
        <p:spPr>
          <a:xfrm>
            <a:off x="522850" y="397250"/>
            <a:ext cx="7871700" cy="6513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Why This Topic Matters in English
</a:t>
            </a:r>
            <a:endParaRPr lang="en-US" sz="3000" dirty="0"/>
          </a:p>
        </p:txBody>
      </p:sp>
      <p:sp>
        <p:nvSpPr>
          <p:cNvPr id="7" name="Text 2"/>
          <p:cNvSpPr txBox="1"/>
          <p:nvPr/>
        </p:nvSpPr>
        <p:spPr>
          <a:xfrm>
            <a:off x="847300" y="2064150"/>
            <a:ext cx="3810600" cy="1632900"/>
          </a:xfrm>
          <a:prstGeom prst="rect">
            <a:avLst/>
          </a:prstGeom>
          <a:noFill/>
          <a:ln/>
        </p:spPr>
        <p:txBody>
          <a:bodyPr wrap="square" lIns="0" tIns="0" rIns="0" bIns="0" rtlCol="0" anchor="ctr"/>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This topic connects history with Past Simple, geography words, and short reading texts. Students learn meaningful vocabulary through a famous voyage, making dates, places, and actions easier to remember and use in class.
</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68912" y="1612800"/>
            <a:ext cx="197925" cy="226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858309" y="3315000"/>
            <a:ext cx="219131" cy="226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970775" y="3329833"/>
            <a:ext cx="221100" cy="19653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602350" y="1627633"/>
            <a:ext cx="221100" cy="196533"/>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347375" y="1627633"/>
            <a:ext cx="221100" cy="196533"/>
          </a:xfrm>
          <a:prstGeom prst="rect">
            <a:avLst/>
          </a:prstGeom>
        </p:spPr>
      </p:pic>
      <p:sp>
        <p:nvSpPr>
          <p:cNvPr id="1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3</a:t>
            </a:r>
            <a:endParaRPr lang="en-US" sz="1000" dirty="0"/>
          </a:p>
        </p:txBody>
      </p:sp>
      <p:sp>
        <p:nvSpPr>
          <p:cNvPr id="14" name="Text 1"/>
          <p:cNvSpPr txBox="1"/>
          <p:nvPr/>
        </p:nvSpPr>
        <p:spPr>
          <a:xfrm>
            <a:off x="522850" y="397250"/>
            <a:ext cx="7871700" cy="6624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Key Vocabulary for the Topic
</a:t>
            </a:r>
            <a:endParaRPr lang="en-US" sz="3000" dirty="0"/>
          </a:p>
        </p:txBody>
      </p:sp>
      <p:sp>
        <p:nvSpPr>
          <p:cNvPr id="15" name="Text 2"/>
          <p:cNvSpPr txBox="1"/>
          <p:nvPr/>
        </p:nvSpPr>
        <p:spPr>
          <a:xfrm>
            <a:off x="1287450" y="1481700"/>
            <a:ext cx="1611900" cy="513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Explorer
</a:t>
            </a:r>
            <a:endParaRPr lang="en-US" sz="1000" dirty="0"/>
          </a:p>
        </p:txBody>
      </p:sp>
      <p:sp>
        <p:nvSpPr>
          <p:cNvPr id="16" name="Text 3"/>
          <p:cNvSpPr txBox="1"/>
          <p:nvPr/>
        </p:nvSpPr>
        <p:spPr>
          <a:xfrm>
            <a:off x="759525" y="2073325"/>
            <a:ext cx="2139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Explorer means a person who travels to find and learn about new places. In this topic, Christopher Columbus is described as an explorer who sailed across the ocean and looked for a route to Asia.
</a:t>
            </a:r>
            <a:endParaRPr lang="en-US" sz="900" dirty="0"/>
          </a:p>
        </p:txBody>
      </p:sp>
      <p:sp>
        <p:nvSpPr>
          <p:cNvPr id="17" name="Text 4"/>
          <p:cNvSpPr txBox="1"/>
          <p:nvPr/>
        </p:nvSpPr>
        <p:spPr>
          <a:xfrm>
            <a:off x="1287450" y="3228600"/>
            <a:ext cx="2982900" cy="4167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America, Spain, Europe
</a:t>
            </a:r>
            <a:endParaRPr lang="en-US" sz="1000" dirty="0"/>
          </a:p>
        </p:txBody>
      </p:sp>
      <p:sp>
        <p:nvSpPr>
          <p:cNvPr id="18" name="Text 5"/>
          <p:cNvSpPr txBox="1"/>
          <p:nvPr/>
        </p:nvSpPr>
        <p:spPr>
          <a:xfrm>
            <a:off x="759525" y="3786013"/>
            <a:ext cx="3510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America, Spain, Europe, the Atlantic Ocean, and the Caribbean are the main proper names in the lesson. Learning them together helps students understand the historical context and speak more accurately about the voyage.
</a:t>
            </a:r>
            <a:endParaRPr lang="en-US" sz="900" dirty="0"/>
          </a:p>
        </p:txBody>
      </p:sp>
      <p:sp>
        <p:nvSpPr>
          <p:cNvPr id="19" name="Text 6"/>
          <p:cNvSpPr txBox="1"/>
          <p:nvPr/>
        </p:nvSpPr>
        <p:spPr>
          <a:xfrm>
            <a:off x="5401000" y="3228600"/>
            <a:ext cx="2982900" cy="4167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Discover and Map
</a:t>
            </a:r>
            <a:endParaRPr lang="en-US" sz="1000" dirty="0"/>
          </a:p>
        </p:txBody>
      </p:sp>
      <p:sp>
        <p:nvSpPr>
          <p:cNvPr id="20" name="Text 7"/>
          <p:cNvSpPr txBox="1"/>
          <p:nvPr/>
        </p:nvSpPr>
        <p:spPr>
          <a:xfrm>
            <a:off x="4872750" y="3786013"/>
            <a:ext cx="3510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Discover means to find something new, and map helps show where it is located. These words are useful for short Past Simple sentences about journeys, routes, and the places reached by sailors.
</a:t>
            </a:r>
            <a:endParaRPr lang="en-US" sz="900" dirty="0"/>
          </a:p>
        </p:txBody>
      </p:sp>
      <p:sp>
        <p:nvSpPr>
          <p:cNvPr id="21" name="Text 8"/>
          <p:cNvSpPr txBox="1"/>
          <p:nvPr/>
        </p:nvSpPr>
        <p:spPr>
          <a:xfrm>
            <a:off x="4029800" y="1481675"/>
            <a:ext cx="1611900" cy="513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Voyage and Ship
</a:t>
            </a:r>
            <a:endParaRPr lang="en-US" sz="1000" dirty="0"/>
          </a:p>
        </p:txBody>
      </p:sp>
      <p:sp>
        <p:nvSpPr>
          <p:cNvPr id="22" name="Text 9"/>
          <p:cNvSpPr txBox="1"/>
          <p:nvPr/>
        </p:nvSpPr>
        <p:spPr>
          <a:xfrm>
            <a:off x="3501875" y="2073325"/>
            <a:ext cx="2139900" cy="588300"/>
          </a:xfrm>
          <a:prstGeom prst="rect">
            <a:avLst/>
          </a:prstGeom>
          <a:noFill/>
          <a:ln/>
        </p:spPr>
        <p:txBody>
          <a:bodyPr wrap="square" lIns="0" tIns="0" rIns="0" bIns="0" rtlCol="0" anchor="t"/>
          <a:lstStyle/>
          <a:p>
            <a:pPr algn="l" indent="0" marL="0">
              <a:lnSpc>
                <a:spcPct val="100000"/>
              </a:lnSpc>
              <a:buNone/>
            </a:pPr>
            <a:r>
              <a:rPr lang="en-US" sz="900" dirty="0">
                <a:solidFill>
                  <a:srgbClr val="0B4240"/>
                </a:solidFill>
                <a:latin typeface="Arial" pitchFamily="34" charset="0"/>
                <a:ea typeface="Arial" pitchFamily="34" charset="-122"/>
                <a:cs typeface="Arial" pitchFamily="34" charset="-120"/>
              </a:rPr>
              <a:t>Voyage is a sea journey, and ship is the vessel that carries travelers. These words help students describe Columbus’s trip, the three ships, and the long crossing of the Atlantic Ocean.
</a:t>
            </a:r>
            <a:endParaRPr lang="en-US" sz="900" dirty="0"/>
          </a:p>
        </p:txBody>
      </p:sp>
      <p:sp>
        <p:nvSpPr>
          <p:cNvPr id="23" name="Text 10"/>
          <p:cNvSpPr txBox="1"/>
          <p:nvPr/>
        </p:nvSpPr>
        <p:spPr>
          <a:xfrm>
            <a:off x="6772150" y="1481700"/>
            <a:ext cx="1611900" cy="513000"/>
          </a:xfrm>
          <a:prstGeom prst="rect">
            <a:avLst/>
          </a:prstGeom>
          <a:noFill/>
          <a:ln/>
        </p:spPr>
        <p:txBody>
          <a:bodyPr wrap="square" lIns="0" tIns="0" rIns="0" bIns="0" rtlCol="0" anchor="ctr"/>
          <a:lstStyle/>
          <a:p>
            <a:pPr algn="l" indent="0" marL="0">
              <a:lnSpc>
                <a:spcPct val="100000"/>
              </a:lnSpc>
              <a:buNone/>
            </a:pPr>
            <a:r>
              <a:rPr lang="en-US" sz="1000" b="1" dirty="0">
                <a:solidFill>
                  <a:srgbClr val="0B4240"/>
                </a:solidFill>
                <a:latin typeface="Arial" pitchFamily="34" charset="0"/>
                <a:ea typeface="Arial" pitchFamily="34" charset="-122"/>
                <a:cs typeface="Arial" pitchFamily="34" charset="-120"/>
              </a:rPr>
              <a:t>Ocean and Coast
</a:t>
            </a:r>
            <a:endParaRPr lang="en-US" sz="1000" dirty="0"/>
          </a:p>
        </p:txBody>
      </p:sp>
      <p:sp>
        <p:nvSpPr>
          <p:cNvPr id="24" name="Text 11"/>
          <p:cNvSpPr txBox="1"/>
          <p:nvPr/>
        </p:nvSpPr>
        <p:spPr>
          <a:xfrm>
            <a:off x="6244225" y="2073325"/>
            <a:ext cx="2139900" cy="588300"/>
          </a:xfrm>
          <a:prstGeom prst="rect">
            <a:avLst/>
          </a:prstGeom>
          <a:noFill/>
          <a:ln/>
        </p:spPr>
        <p:txBody>
          <a:bodyPr wrap="square" lIns="0" tIns="0" rIns="0" bIns="0" rtlCol="0" anchor="t"/>
          <a:lstStyle/>
          <a:p>
            <a:pPr algn="l" indent="0" marL="0">
              <a:lnSpc>
                <a:spcPct val="100000"/>
              </a:lnSpc>
              <a:buNone/>
            </a:pPr>
            <a:r>
              <a:rPr lang="en-US" sz="880" dirty="0">
                <a:solidFill>
                  <a:srgbClr val="0B4240"/>
                </a:solidFill>
                <a:latin typeface="Arial" pitchFamily="34" charset="0"/>
                <a:ea typeface="Arial" pitchFamily="34" charset="-122"/>
                <a:cs typeface="Arial" pitchFamily="34" charset="-120"/>
              </a:rPr>
              <a:t>Ocean, island, and coast are key geography words for reading maps and describing places. They appear often in the story because Columbus reached islands in the Caribbean after crossing the Atlantic.
</a:t>
            </a:r>
            <a:endParaRPr lang="en-US" sz="88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4</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Timeline of Columbus’s Main Voyage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The timeline shows the journey from departure to later expeditions, helping students connect dates with action verbs and the sequence of events.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The voyage began in 1492, reached the Caribbean in October, and led to further trips and new maps.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Historical chronology of Christopher Columbus’s voyages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7279" y="3524430"/>
            <a:ext cx="8387621" cy="125322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807" b="1" dirty="0">
                <a:solidFill>
                  <a:srgbClr val="FFFFFF"/>
                </a:solidFill>
                <a:latin typeface="Arial" pitchFamily="34" charset="0"/>
                <a:ea typeface="Arial" pitchFamily="34" charset="-122"/>
                <a:cs typeface="Arial" pitchFamily="34" charset="-120"/>
              </a:rPr>
              <a:t>Christopher Columbus and the Three Ships
</a:t>
            </a:r>
            <a:endParaRPr lang="en-US" sz="2807" dirty="0"/>
          </a:p>
        </p:txBody>
      </p:sp>
      <p:sp>
        <p:nvSpPr>
          <p:cNvPr id="8"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9" name="Text 2"/>
          <p:cNvSpPr txBox="1"/>
          <p:nvPr/>
        </p:nvSpPr>
        <p:spPr>
          <a:xfrm>
            <a:off x="694129"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Who Columbus Was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Christopher Columbus was an Italian explorer who sailed for Spain. He became known for leading a voyage across the Atlantic in search of a western route to Asia.
</a:t>
            </a:r>
            <a:endParaRPr lang="en-US" sz="1400" dirty="0"/>
          </a:p>
        </p:txBody>
      </p:sp>
      <p:sp>
        <p:nvSpPr>
          <p:cNvPr id="10" name="Text 3"/>
          <p:cNvSpPr txBox="1"/>
          <p:nvPr/>
        </p:nvSpPr>
        <p:spPr>
          <a:xfrm>
            <a:off x="5033600"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The Three Ships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The expedition used three ships: Niña, Pinta, and Santa María. They are often shown together because the voyage depended on all three vessels crossing the ocean.
</a:t>
            </a:r>
            <a:endParaRPr lang="en-US" sz="1400" dirty="0"/>
          </a:p>
        </p:txBody>
      </p:sp>
      <p:sp>
        <p:nvSpPr>
          <p:cNvPr id="11" name="Text 4"/>
          <p:cNvSpPr txBox="1"/>
          <p:nvPr/>
        </p:nvSpPr>
        <p:spPr>
          <a:xfrm>
            <a:off x="694129" y="2475807"/>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What He Reached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In 1492, Columbus did not reach Asia. Instead, he arrived in the Caribbean islands, which changed how Europeans understood the map of the world.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3873" y="1380200"/>
            <a:ext cx="8096254" cy="34440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6</a:t>
            </a:r>
            <a:endParaRPr lang="en-US" sz="1000" dirty="0"/>
          </a:p>
        </p:txBody>
      </p:sp>
      <p:sp>
        <p:nvSpPr>
          <p:cNvPr id="4" name="Text 1"/>
          <p:cNvSpPr txBox="1"/>
          <p:nvPr/>
        </p:nvSpPr>
        <p:spPr>
          <a:xfrm>
            <a:off x="522850" y="397250"/>
            <a:ext cx="7871700" cy="501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How the Journey Happened
</a:t>
            </a:r>
            <a:endParaRPr lang="en-US" sz="3000" dirty="0"/>
          </a:p>
        </p:txBody>
      </p:sp>
      <p:sp>
        <p:nvSpPr>
          <p:cNvPr id="5" name="Text 2"/>
          <p:cNvSpPr txBox="1"/>
          <p:nvPr/>
        </p:nvSpPr>
        <p:spPr>
          <a:xfrm>
            <a:off x="520950" y="969725"/>
            <a:ext cx="7871700" cy="339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Historical sequence of Columbus’s voyage and the key verbs used to describe it.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3000" b="1" dirty="0">
                <a:solidFill>
                  <a:srgbClr val="0B4240"/>
                </a:solidFill>
                <a:latin typeface="Arial" pitchFamily="34" charset="0"/>
                <a:ea typeface="Arial" pitchFamily="34" charset="-122"/>
                <a:cs typeface="Arial" pitchFamily="34" charset="-120"/>
              </a:rPr>
              <a:t>Past Simple in the Story of Discovery
</a:t>
            </a:r>
            <a:endParaRPr lang="en-US" sz="3000" dirty="0"/>
          </a:p>
        </p:txBody>
      </p:sp>
      <p:sp>
        <p:nvSpPr>
          <p:cNvPr id="8"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0B4240"/>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682605" y="2123101"/>
            <a:ext cx="2269664" cy="2227919"/>
          </a:xfrm>
          <a:prstGeom prst="rect">
            <a:avLst/>
          </a:prstGeom>
          <a:noFill/>
          <a:ln/>
        </p:spPr>
        <p:txBody>
          <a:bodyPr wrap="square" lIns="0" tIns="0" rIns="0" bIns="0" rtlCol="0" anchor="t"/>
          <a:lstStyle/>
          <a:p>
            <a:pPr algn="l" indent="0" marL="0">
              <a:lnSpc>
                <a:spcPct val="100000"/>
              </a:lnSpc>
              <a:buNone/>
            </a:pPr>
            <a:r>
              <a:rPr lang="en-US" sz="1400" b="1" dirty="0">
                <a:solidFill>
                  <a:srgbClr val="0B4240"/>
                </a:solidFill>
                <a:latin typeface="Arial" pitchFamily="34" charset="0"/>
                <a:ea typeface="Arial" pitchFamily="34" charset="-122"/>
                <a:cs typeface="Arial" pitchFamily="34" charset="-120"/>
              </a:rPr>
              <a:t>Main verb forms
</a:t>
            </a:r>
            <a:pPr algn="l" indent="0" marL="0">
              <a:lnSpc>
                <a:spcPct val="100000"/>
              </a:lnSpc>
              <a:buNone/>
            </a:pPr>
            <a:r>
              <a:rPr lang="en-US" sz="7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B4240"/>
                </a:solidFill>
                <a:latin typeface="Arial" pitchFamily="34" charset="0"/>
                <a:ea typeface="Arial" pitchFamily="34" charset="-122"/>
                <a:cs typeface="Arial" pitchFamily="34" charset="-120"/>
              </a:rPr>
              <a:t>The story uses clear Past Simple forms: sailed, discovered, reached, thought, returned, was, and were. They help students describe completed actions in a historical sequence and notice both regular and irregular verbs.
</a:t>
            </a:r>
            <a:endParaRPr lang="en-US" sz="1400" dirty="0"/>
          </a:p>
        </p:txBody>
      </p:sp>
      <p:sp>
        <p:nvSpPr>
          <p:cNvPr id="10" name="Text 3"/>
          <p:cNvSpPr txBox="1"/>
          <p:nvPr/>
        </p:nvSpPr>
        <p:spPr>
          <a:xfrm>
            <a:off x="3440554" y="2123101"/>
            <a:ext cx="2269664" cy="2227919"/>
          </a:xfrm>
          <a:prstGeom prst="rect">
            <a:avLst/>
          </a:prstGeom>
          <a:noFill/>
          <a:ln/>
        </p:spPr>
        <p:txBody>
          <a:bodyPr wrap="square" lIns="0" tIns="0" rIns="0" bIns="0" rtlCol="0" anchor="t"/>
          <a:lstStyle/>
          <a:p>
            <a:pPr algn="l" indent="0" marL="0">
              <a:lnSpc>
                <a:spcPct val="100000"/>
              </a:lnSpc>
              <a:buNone/>
            </a:pPr>
            <a:r>
              <a:rPr lang="en-US" sz="1400" b="1" dirty="0">
                <a:solidFill>
                  <a:srgbClr val="0B4240"/>
                </a:solidFill>
                <a:latin typeface="Arial" pitchFamily="34" charset="0"/>
                <a:ea typeface="Arial" pitchFamily="34" charset="-122"/>
                <a:cs typeface="Arial" pitchFamily="34" charset="-120"/>
              </a:rPr>
              <a:t>Model sentences
</a:t>
            </a:r>
            <a:pPr algn="l" indent="0" marL="0">
              <a:lnSpc>
                <a:spcPct val="100000"/>
              </a:lnSpc>
              <a:buNone/>
            </a:pPr>
            <a:r>
              <a:rPr lang="en-US" sz="7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B4240"/>
                </a:solidFill>
                <a:latin typeface="Arial" pitchFamily="34" charset="0"/>
                <a:ea typeface="Arial" pitchFamily="34" charset="-122"/>
                <a:cs typeface="Arial" pitchFamily="34" charset="-120"/>
              </a:rPr>
              <a:t>Students can read and copy short examples such as: Columbus sailed from Spain in 1492. He reached the Caribbean islands. He thought he had found a route to Asia. These sentences are simple and memorable.
</a:t>
            </a:r>
            <a:endParaRPr lang="en-US" sz="1400" dirty="0"/>
          </a:p>
        </p:txBody>
      </p:sp>
      <p:sp>
        <p:nvSpPr>
          <p:cNvPr id="11" name="Text 4"/>
          <p:cNvSpPr txBox="1"/>
          <p:nvPr/>
        </p:nvSpPr>
        <p:spPr>
          <a:xfrm>
            <a:off x="6199300" y="2123101"/>
            <a:ext cx="2269664" cy="2227919"/>
          </a:xfrm>
          <a:prstGeom prst="rect">
            <a:avLst/>
          </a:prstGeom>
          <a:noFill/>
          <a:ln/>
        </p:spPr>
        <p:txBody>
          <a:bodyPr wrap="square" lIns="0" tIns="0" rIns="0" bIns="0" rtlCol="0" anchor="t"/>
          <a:lstStyle/>
          <a:p>
            <a:pPr algn="l" indent="0" marL="0">
              <a:lnSpc>
                <a:spcPct val="100000"/>
              </a:lnSpc>
              <a:buNone/>
            </a:pPr>
            <a:r>
              <a:rPr lang="en-US" sz="1400" b="1" dirty="0">
                <a:solidFill>
                  <a:srgbClr val="0B4240"/>
                </a:solidFill>
                <a:latin typeface="Arial" pitchFamily="34" charset="0"/>
                <a:ea typeface="Arial" pitchFamily="34" charset="-122"/>
                <a:cs typeface="Arial" pitchFamily="34" charset="-120"/>
              </a:rPr>
              <a:t>Speaking practice
</a:t>
            </a:r>
            <a:pPr algn="l" indent="0" marL="0">
              <a:lnSpc>
                <a:spcPct val="100000"/>
              </a:lnSpc>
              <a:buNone/>
            </a:pPr>
            <a:r>
              <a:rPr lang="en-US" sz="7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B4240"/>
                </a:solidFill>
                <a:latin typeface="Arial" pitchFamily="34" charset="0"/>
                <a:ea typeface="Arial" pitchFamily="34" charset="-122"/>
                <a:cs typeface="Arial" pitchFamily="34" charset="-120"/>
              </a:rPr>
              <a:t>Useful questions include: What did Columbus do? Where did he go? What did he hope to find? Such prompts encourage short answers and help students speak about the voyage without using long or difficult phrases.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1275" y="1545020"/>
            <a:ext cx="4876200" cy="194330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8</a:t>
            </a:r>
            <a:endParaRPr lang="en-US" sz="1000" dirty="0"/>
          </a:p>
        </p:txBody>
      </p:sp>
      <p:sp>
        <p:nvSpPr>
          <p:cNvPr id="5" name="Text 1"/>
          <p:cNvSpPr txBox="1"/>
          <p:nvPr/>
        </p:nvSpPr>
        <p:spPr>
          <a:xfrm>
            <a:off x="522850" y="397250"/>
            <a:ext cx="7871700" cy="8385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Important People, Dates, and Places
</a:t>
            </a:r>
            <a:endParaRPr lang="en-US" sz="3000" dirty="0"/>
          </a:p>
        </p:txBody>
      </p:sp>
      <p:sp>
        <p:nvSpPr>
          <p:cNvPr id="6" name="Text 2"/>
          <p:cNvSpPr txBox="1"/>
          <p:nvPr/>
        </p:nvSpPr>
        <p:spPr>
          <a:xfrm>
            <a:off x="5746225" y="1406675"/>
            <a:ext cx="2885400" cy="22200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The table helps compare key figures, years, and locations from the topic in a compact format.
</a:t>
            </a:r>
            <a:endParaRPr lang="en-US" sz="1200" dirty="0"/>
          </a:p>
        </p:txBody>
      </p:sp>
      <p:sp>
        <p:nvSpPr>
          <p:cNvPr id="7" name="Text 3"/>
          <p:cNvSpPr txBox="1"/>
          <p:nvPr/>
        </p:nvSpPr>
        <p:spPr>
          <a:xfrm>
            <a:off x="516975" y="3747588"/>
            <a:ext cx="4876200" cy="701400"/>
          </a:xfrm>
          <a:prstGeom prst="rect">
            <a:avLst/>
          </a:prstGeom>
          <a:noFill/>
          <a:ln/>
        </p:spPr>
        <p:txBody>
          <a:bodyPr wrap="square" lIns="0" tIns="0" rIns="0" bIns="0" rtlCol="0" anchor="ctr"/>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The people and places show that Columbus was part of a wider age of exploration, not a single isolated event.
</a:t>
            </a:r>
            <a:endParaRPr lang="en-US" sz="1200" dirty="0"/>
          </a:p>
        </p:txBody>
      </p:sp>
      <p:sp>
        <p:nvSpPr>
          <p:cNvPr id="8" name="Text 4"/>
          <p:cNvSpPr txBox="1"/>
          <p:nvPr/>
        </p:nvSpPr>
        <p:spPr>
          <a:xfrm>
            <a:off x="870025" y="4569900"/>
            <a:ext cx="45273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Historical overview of early European voyages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3000" b="1" dirty="0">
                <a:solidFill>
                  <a:srgbClr val="0B4240"/>
                </a:solidFill>
                <a:latin typeface="Arial" pitchFamily="34" charset="0"/>
                <a:ea typeface="Arial" pitchFamily="34" charset="-122"/>
                <a:cs typeface="Arial" pitchFamily="34" charset="-120"/>
              </a:rPr>
              <a:t>The World Before 1492
</a:t>
            </a:r>
            <a:endParaRPr lang="en-US" sz="3000"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0B4240"/>
                </a:solidFill>
                <a:latin typeface="Arial" pitchFamily="34" charset="0"/>
                <a:ea typeface="Arial" pitchFamily="34" charset="-122"/>
                <a:cs typeface="Arial" pitchFamily="34" charset="-120"/>
              </a:rPr>
              <a:t>9</a:t>
            </a:r>
            <a:endParaRPr lang="en-US" sz="1000" dirty="0"/>
          </a:p>
        </p:txBody>
      </p:sp>
      <p:sp>
        <p:nvSpPr>
          <p:cNvPr id="10" name="Text 2"/>
          <p:cNvSpPr txBox="1"/>
          <p:nvPr/>
        </p:nvSpPr>
        <p:spPr>
          <a:xfrm>
            <a:off x="523670" y="1878020"/>
            <a:ext cx="3894011" cy="659576"/>
          </a:xfrm>
          <a:prstGeom prst="rect">
            <a:avLst/>
          </a:prstGeom>
          <a:noFill/>
          <a:ln/>
        </p:spPr>
        <p:txBody>
          <a:bodyPr wrap="square" lIns="0" tIns="0" rIns="0" bIns="0" rtlCol="0" anchor="t"/>
          <a:lstStyle/>
          <a:p>
            <a:pPr algn="l" indent="0" marL="0">
              <a:lnSpc>
                <a:spcPct val="100000"/>
              </a:lnSpc>
              <a:buNone/>
            </a:pPr>
            <a:r>
              <a:rPr lang="en-US" sz="1348" b="1" dirty="0">
                <a:solidFill>
                  <a:srgbClr val="0D4241"/>
                </a:solidFill>
                <a:latin typeface="Arial" pitchFamily="34" charset="0"/>
                <a:ea typeface="Arial" pitchFamily="34" charset="-122"/>
                <a:cs typeface="Arial" pitchFamily="34" charset="-120"/>
              </a:rPr>
              <a:t>People already lived there
</a:t>
            </a:r>
            <a:pPr algn="l" indent="0" marL="0">
              <a:lnSpc>
                <a:spcPct val="100000"/>
              </a:lnSpc>
              <a:buNone/>
            </a:pPr>
            <a:r>
              <a:rPr lang="en-US" sz="674"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289"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867" b="1" dirty="0">
                <a:solidFill>
                  <a:srgbClr val="0D4241"/>
                </a:solidFill>
                <a:latin typeface="Arial" pitchFamily="34" charset="0"/>
                <a:ea typeface="Arial" pitchFamily="34" charset="-122"/>
                <a:cs typeface="Arial" pitchFamily="34" charset="-120"/>
              </a:rPr>
              <a:t>Before Columbus arrived, millions of people already lived in the Americas. The continent was not empty; it had long-established communities, languages, and traditions that developed over many centuries.
</a:t>
            </a:r>
            <a:endParaRPr lang="en-US" sz="1348" dirty="0"/>
          </a:p>
        </p:txBody>
      </p:sp>
      <p:sp>
        <p:nvSpPr>
          <p:cNvPr id="11" name="Text 3"/>
          <p:cNvSpPr txBox="1"/>
          <p:nvPr/>
        </p:nvSpPr>
        <p:spPr>
          <a:xfrm>
            <a:off x="523670" y="3348489"/>
            <a:ext cx="3894011" cy="659576"/>
          </a:xfrm>
          <a:prstGeom prst="rect">
            <a:avLst/>
          </a:prstGeom>
          <a:noFill/>
          <a:ln/>
        </p:spPr>
        <p:txBody>
          <a:bodyPr wrap="square" lIns="0" tIns="0" rIns="0" bIns="0" rtlCol="0" anchor="t"/>
          <a:lstStyle/>
          <a:p>
            <a:pPr algn="l" indent="0" marL="0">
              <a:lnSpc>
                <a:spcPct val="100000"/>
              </a:lnSpc>
              <a:buNone/>
            </a:pPr>
            <a:r>
              <a:rPr lang="en-US" sz="1400" b="1" dirty="0">
                <a:solidFill>
                  <a:srgbClr val="0D4241"/>
                </a:solidFill>
                <a:latin typeface="Arial" pitchFamily="34" charset="0"/>
                <a:ea typeface="Arial" pitchFamily="34" charset="-122"/>
                <a:cs typeface="Arial" pitchFamily="34" charset="-120"/>
              </a:rPr>
              <a:t>Why the word matters
</a:t>
            </a:r>
            <a:pPr algn="l" indent="0" marL="0">
              <a:lnSpc>
                <a:spcPct val="100000"/>
              </a:lnSpc>
              <a:buNone/>
            </a:pPr>
            <a:r>
              <a:rPr lang="en-US" sz="7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D4241"/>
                </a:solidFill>
                <a:latin typeface="Arial" pitchFamily="34" charset="0"/>
                <a:ea typeface="Arial" pitchFamily="34" charset="-122"/>
                <a:cs typeface="Arial" pitchFamily="34" charset="-120"/>
              </a:rPr>
              <a:t>In this lesson, discover does not mean that a land was empty or unused. It means Europeans became aware of places they had not known before, while other people already lived there.
</a:t>
            </a:r>
            <a:endParaRPr lang="en-US" sz="1400" dirty="0"/>
          </a:p>
        </p:txBody>
      </p:sp>
      <p:sp>
        <p:nvSpPr>
          <p:cNvPr id="12" name="Text 4"/>
          <p:cNvSpPr txBox="1"/>
          <p:nvPr/>
        </p:nvSpPr>
        <p:spPr>
          <a:xfrm>
            <a:off x="4737227" y="1878020"/>
            <a:ext cx="3894011" cy="659576"/>
          </a:xfrm>
          <a:prstGeom prst="rect">
            <a:avLst/>
          </a:prstGeom>
          <a:noFill/>
          <a:ln/>
        </p:spPr>
        <p:txBody>
          <a:bodyPr wrap="square" lIns="0" tIns="0" rIns="0" bIns="0" rtlCol="0" anchor="t"/>
          <a:lstStyle/>
          <a:p>
            <a:pPr algn="l" indent="0" marL="0">
              <a:lnSpc>
                <a:spcPct val="100000"/>
              </a:lnSpc>
              <a:buNone/>
            </a:pPr>
            <a:r>
              <a:rPr lang="en-US" sz="1400" b="1" dirty="0">
                <a:solidFill>
                  <a:srgbClr val="0D4241"/>
                </a:solidFill>
                <a:latin typeface="Arial" pitchFamily="34" charset="0"/>
                <a:ea typeface="Arial" pitchFamily="34" charset="-122"/>
                <a:cs typeface="Arial" pitchFamily="34" charset="-120"/>
              </a:rPr>
              <a:t>Great civilizations
</a:t>
            </a:r>
            <a:pPr algn="l" indent="0" marL="0">
              <a:lnSpc>
                <a:spcPct val="100000"/>
              </a:lnSpc>
              <a:buNone/>
            </a:pPr>
            <a:r>
              <a:rPr lang="en-US" sz="7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D4241"/>
                </a:solidFill>
                <a:latin typeface="Arial" pitchFamily="34" charset="0"/>
                <a:ea typeface="Arial" pitchFamily="34" charset="-122"/>
                <a:cs typeface="Arial" pitchFamily="34" charset="-120"/>
              </a:rPr>
              <a:t>The Maya, Aztec, and Inca civilizations built cities, roads, farms, and trade systems. Their societies were advanced and diverse, which is important for understanding the real historical context.
</a:t>
            </a:r>
            <a:endParaRPr lang="en-US" sz="1400" dirty="0"/>
          </a:p>
        </p:txBody>
      </p:sp>
      <p:sp>
        <p:nvSpPr>
          <p:cNvPr id="13" name="Text 5"/>
          <p:cNvSpPr txBox="1"/>
          <p:nvPr/>
        </p:nvSpPr>
        <p:spPr>
          <a:xfrm>
            <a:off x="4737227" y="3348489"/>
            <a:ext cx="3894011" cy="659576"/>
          </a:xfrm>
          <a:prstGeom prst="rect">
            <a:avLst/>
          </a:prstGeom>
          <a:noFill/>
          <a:ln/>
        </p:spPr>
        <p:txBody>
          <a:bodyPr wrap="square" lIns="0" tIns="0" rIns="0" bIns="0" rtlCol="0" anchor="t"/>
          <a:lstStyle/>
          <a:p>
            <a:pPr algn="l" indent="0" marL="0">
              <a:lnSpc>
                <a:spcPct val="100000"/>
              </a:lnSpc>
              <a:buNone/>
            </a:pPr>
            <a:r>
              <a:rPr lang="en-US" sz="1400" b="1" dirty="0">
                <a:solidFill>
                  <a:srgbClr val="0D4241"/>
                </a:solidFill>
                <a:latin typeface="Arial" pitchFamily="34" charset="0"/>
                <a:ea typeface="Arial" pitchFamily="34" charset="-122"/>
                <a:cs typeface="Arial" pitchFamily="34" charset="-120"/>
              </a:rPr>
              <a:t>Respect for history
</a:t>
            </a:r>
            <a:pPr algn="l" indent="0" marL="0">
              <a:lnSpc>
                <a:spcPct val="100000"/>
              </a:lnSpc>
              <a:buNone/>
            </a:pPr>
            <a:r>
              <a:rPr lang="en-US" sz="7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0D4241"/>
                </a:solidFill>
                <a:latin typeface="Arial" pitchFamily="34" charset="0"/>
                <a:ea typeface="Arial" pitchFamily="34" charset="-122"/>
                <a:cs typeface="Arial" pitchFamily="34" charset="-120"/>
              </a:rPr>
              <a:t>This idea helps students read historical texts more carefully and avoid simple misunderstandings. It also shows that one event can have different meanings for different peoples and cultures.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7279" y="3524430"/>
            <a:ext cx="8387621" cy="125322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3000" b="1" dirty="0">
                <a:solidFill>
                  <a:srgbClr val="FFFFFF"/>
                </a:solidFill>
                <a:latin typeface="Arial" pitchFamily="34" charset="0"/>
                <a:ea typeface="Arial" pitchFamily="34" charset="-122"/>
                <a:cs typeface="Arial" pitchFamily="34" charset="-120"/>
              </a:rPr>
              <a:t>New Words from the Story of Columbus
</a:t>
            </a:r>
            <a:endParaRPr lang="en-US" sz="3000"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10" name="Text 2"/>
          <p:cNvSpPr txBox="1"/>
          <p:nvPr/>
        </p:nvSpPr>
        <p:spPr>
          <a:xfrm>
            <a:off x="694129"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Route and journey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Route, journey, and explorer are useful for describing movement across the ocean. They help students explain where Columbus went, what he was trying to do, and why the trip mattered.
</a:t>
            </a:r>
            <a:endParaRPr lang="en-US" sz="1400" dirty="0"/>
          </a:p>
        </p:txBody>
      </p:sp>
      <p:sp>
        <p:nvSpPr>
          <p:cNvPr id="11" name="Text 3"/>
          <p:cNvSpPr txBox="1"/>
          <p:nvPr/>
        </p:nvSpPr>
        <p:spPr>
          <a:xfrm>
            <a:off x="5033600" y="1387975"/>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Sea and land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Words such as ocean, island, coast, and land describe places on a map. They support reading tasks because students can identify where the ships traveled and where the expedition arrived.
</a:t>
            </a:r>
            <a:endParaRPr lang="en-US" sz="1400" dirty="0"/>
          </a:p>
        </p:txBody>
      </p:sp>
      <p:sp>
        <p:nvSpPr>
          <p:cNvPr id="12" name="Text 4"/>
          <p:cNvSpPr txBox="1"/>
          <p:nvPr/>
        </p:nvSpPr>
        <p:spPr>
          <a:xfrm>
            <a:off x="694129" y="2475807"/>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Useful phrases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Short expressions like set sail, cross the Atlantic, reach the shore, and return home are easy to remember. They are especially helpful for speaking and writing about voyages in the past.
</a:t>
            </a:r>
            <a:endParaRPr lang="en-US" sz="1400" dirty="0"/>
          </a:p>
        </p:txBody>
      </p:sp>
      <p:sp>
        <p:nvSpPr>
          <p:cNvPr id="13" name="Text 5"/>
          <p:cNvSpPr txBox="1"/>
          <p:nvPr/>
        </p:nvSpPr>
        <p:spPr>
          <a:xfrm>
            <a:off x="5033600" y="2475807"/>
            <a:ext cx="3597638" cy="774277"/>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Classroom speaking
</a:t>
            </a:r>
            <a:pPr algn="l" indent="0" marL="0">
              <a:lnSpc>
                <a:spcPct val="100000"/>
              </a:lnSpc>
              <a:buNone/>
            </a:pPr>
            <a:r>
              <a:rPr lang="en-US" sz="7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3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These words make it possible to build simple answers and short descriptions in English. Students can connect the vocabulary with pictures, maps, and timelines to talk about the voyage more confidently.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11</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What Changed After the Discovery of America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Открытие запустило долгий исторический процесс: изменились торговля, питание, политическое влияние и жизнь многих народов по обе стороны Атлантики.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Наибольший учебный акцент стоит делать на двух сторонах события: расширении европейского мира и тяжёлых последствиях для коренных народов Америки.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Учебная схема по теме великих географических открытий; не является статистическим измерением.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604" b="1" dirty="0">
                <a:solidFill>
                  <a:srgbClr val="FFFFFF"/>
                </a:solidFill>
                <a:latin typeface="Arial" pitchFamily="34" charset="0"/>
                <a:ea typeface="Arial" pitchFamily="34" charset="-122"/>
                <a:cs typeface="Arial" pitchFamily="34" charset="-120"/>
              </a:rPr>
              <a:t>Simple English Sentences About the Discovery
</a:t>
            </a:r>
            <a:endParaRPr lang="en-US" sz="2604" dirty="0"/>
          </a:p>
        </p:txBody>
      </p:sp>
      <p:sp>
        <p:nvSpPr>
          <p:cNvPr id="10"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11" name="Text 2"/>
          <p:cNvSpPr txBox="1"/>
          <p:nvPr/>
        </p:nvSpPr>
        <p:spPr>
          <a:xfrm>
            <a:off x="682605" y="2123101"/>
            <a:ext cx="2269664" cy="774277"/>
          </a:xfrm>
          <a:prstGeom prst="rect">
            <a:avLst/>
          </a:prstGeom>
          <a:noFill/>
          <a:ln/>
        </p:spPr>
        <p:txBody>
          <a:bodyPr wrap="square" lIns="0" tIns="0" rIns="0" bIns="0" rtlCol="0" anchor="t"/>
          <a:lstStyle/>
          <a:p>
            <a:pPr algn="l" indent="0" marL="0">
              <a:lnSpc>
                <a:spcPct val="100000"/>
              </a:lnSpc>
              <a:buNone/>
            </a:pPr>
            <a:r>
              <a:rPr lang="en-US" sz="1299" b="1" dirty="0">
                <a:solidFill>
                  <a:srgbClr val="0B4240"/>
                </a:solidFill>
                <a:latin typeface="Arial" pitchFamily="34" charset="0"/>
                <a:ea typeface="Arial" pitchFamily="34" charset="-122"/>
                <a:cs typeface="Arial" pitchFamily="34" charset="-120"/>
              </a:rPr>
              <a:t>Who Columbus Was
</a:t>
            </a:r>
            <a:pPr algn="l" indent="0" marL="0">
              <a:lnSpc>
                <a:spcPct val="100000"/>
              </a:lnSpc>
              <a:buNone/>
            </a:pPr>
            <a:r>
              <a:rPr lang="en-US" sz="599"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799" b="1" dirty="0">
                <a:solidFill>
                  <a:srgbClr val="0B4240"/>
                </a:solidFill>
                <a:latin typeface="Arial" pitchFamily="34" charset="0"/>
                <a:ea typeface="Arial" pitchFamily="34" charset="-122"/>
                <a:cs typeface="Arial" pitchFamily="34" charset="-120"/>
              </a:rPr>
              <a:t>Christopher Columbus was an explorer. He came from Italy and sailed for Spain. In history lessons, this sentence helps students remember a famous person and his role in exploration.
</a:t>
            </a:r>
            <a:endParaRPr lang="en-US" sz="1299" dirty="0"/>
          </a:p>
        </p:txBody>
      </p:sp>
      <p:sp>
        <p:nvSpPr>
          <p:cNvPr id="12" name="Text 3"/>
          <p:cNvSpPr txBox="1"/>
          <p:nvPr/>
        </p:nvSpPr>
        <p:spPr>
          <a:xfrm>
            <a:off x="3440554" y="2123101"/>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0B4240"/>
                </a:solidFill>
                <a:latin typeface="Arial" pitchFamily="34" charset="0"/>
                <a:ea typeface="Arial" pitchFamily="34" charset="-122"/>
                <a:cs typeface="Arial" pitchFamily="34" charset="-120"/>
              </a:rPr>
              <a:t>The Long Voyage
</a:t>
            </a:r>
            <a:pPr algn="l" indent="0" marL="0">
              <a:lnSpc>
                <a:spcPct val="100000"/>
              </a:lnSpc>
              <a:buNone/>
            </a:pPr>
            <a:r>
              <a:rPr lang="en-US" sz="6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0B4240"/>
                </a:solidFill>
                <a:latin typeface="Arial" pitchFamily="34" charset="0"/>
                <a:ea typeface="Arial" pitchFamily="34" charset="-122"/>
                <a:cs typeface="Arial" pitchFamily="34" charset="-120"/>
              </a:rPr>
              <a:t>He sailed across the Atlantic Ocean in 1492. The sentence is short, clear, and uses Past Simple, so it is useful for reading aloud and translating into Russian.
</a:t>
            </a:r>
            <a:endParaRPr lang="en-US" sz="1300" dirty="0"/>
          </a:p>
        </p:txBody>
      </p:sp>
      <p:sp>
        <p:nvSpPr>
          <p:cNvPr id="13" name="Text 4"/>
          <p:cNvSpPr txBox="1"/>
          <p:nvPr/>
        </p:nvSpPr>
        <p:spPr>
          <a:xfrm>
            <a:off x="6206520" y="2123101"/>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0B4240"/>
                </a:solidFill>
                <a:latin typeface="Arial" pitchFamily="34" charset="0"/>
                <a:ea typeface="Arial" pitchFamily="34" charset="-122"/>
                <a:cs typeface="Arial" pitchFamily="34" charset="-120"/>
              </a:rPr>
              <a:t>What He Reached
</a:t>
            </a:r>
            <a:pPr algn="l" indent="0" marL="0">
              <a:lnSpc>
                <a:spcPct val="100000"/>
              </a:lnSpc>
              <a:buNone/>
            </a:pPr>
            <a:r>
              <a:rPr lang="en-US" sz="6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0B4240"/>
                </a:solidFill>
                <a:latin typeface="Arial" pitchFamily="34" charset="0"/>
                <a:ea typeface="Arial" pitchFamily="34" charset="-122"/>
                <a:cs typeface="Arial" pitchFamily="34" charset="-120"/>
              </a:rPr>
              <a:t>He reached the Caribbean islands after many weeks at sea. This fact connects a geographical name with an action verb, which makes the new vocabulary easier to learn.
</a:t>
            </a:r>
            <a:endParaRPr lang="en-US" sz="1300" dirty="0"/>
          </a:p>
        </p:txBody>
      </p:sp>
      <p:sp>
        <p:nvSpPr>
          <p:cNvPr id="14" name="Text 5"/>
          <p:cNvSpPr txBox="1"/>
          <p:nvPr/>
        </p:nvSpPr>
        <p:spPr>
          <a:xfrm>
            <a:off x="2046585" y="3875701"/>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0B4240"/>
                </a:solidFill>
                <a:latin typeface="Arial" pitchFamily="34" charset="0"/>
                <a:ea typeface="Arial" pitchFamily="34" charset="-122"/>
                <a:cs typeface="Arial" pitchFamily="34" charset="-120"/>
              </a:rPr>
              <a:t>What He Thought
</a:t>
            </a:r>
            <a:pPr algn="l" indent="0" marL="0">
              <a:lnSpc>
                <a:spcPct val="100000"/>
              </a:lnSpc>
              <a:buNone/>
            </a:pPr>
            <a:r>
              <a:rPr lang="en-US" sz="6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0B4240"/>
                </a:solidFill>
                <a:latin typeface="Arial" pitchFamily="34" charset="0"/>
                <a:ea typeface="Arial" pitchFamily="34" charset="-122"/>
                <a:cs typeface="Arial" pitchFamily="34" charset="-120"/>
              </a:rPr>
              <a:t>He did not know that he had found a new continent. This sentence shows an important historical idea: people understood the result of the voyage only later.
</a:t>
            </a:r>
            <a:endParaRPr lang="en-US" sz="1300" dirty="0"/>
          </a:p>
        </p:txBody>
      </p:sp>
      <p:sp>
        <p:nvSpPr>
          <p:cNvPr id="15" name="Text 6"/>
          <p:cNvSpPr txBox="1"/>
          <p:nvPr/>
        </p:nvSpPr>
        <p:spPr>
          <a:xfrm>
            <a:off x="4804534" y="3875701"/>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0B4240"/>
                </a:solidFill>
                <a:latin typeface="Arial" pitchFamily="34" charset="0"/>
                <a:ea typeface="Arial" pitchFamily="34" charset="-122"/>
                <a:cs typeface="Arial" pitchFamily="34" charset="-120"/>
              </a:rPr>
              <a:t>Why It Matters
</a:t>
            </a:r>
            <a:pPr algn="l" indent="0" marL="0">
              <a:lnSpc>
                <a:spcPct val="100000"/>
              </a:lnSpc>
              <a:buNone/>
            </a:pPr>
            <a:r>
              <a:rPr lang="en-US" sz="6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0B4240"/>
                </a:solidFill>
                <a:latin typeface="Arial" pitchFamily="34" charset="0"/>
                <a:ea typeface="Arial" pitchFamily="34" charset="-122"/>
                <a:cs typeface="Arial" pitchFamily="34" charset="-120"/>
              </a:rPr>
              <a:t>The discovery of America changed world history. This final sentence works well as a short conclusion and helps students retell the topic in simple English.
</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0FFC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219760" y="1531950"/>
            <a:ext cx="4727380" cy="1884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522850" y="397250"/>
            <a:ext cx="7871700" cy="846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Verbs for Talking About Voyages in the Past
</a:t>
            </a:r>
            <a:endParaRPr lang="en-US" sz="3000" dirty="0"/>
          </a:p>
        </p:txBody>
      </p:sp>
      <p:sp>
        <p:nvSpPr>
          <p:cNvPr id="6" name="Text 2"/>
          <p:cNvSpPr txBox="1"/>
          <p:nvPr/>
        </p:nvSpPr>
        <p:spPr>
          <a:xfrm>
            <a:off x="870025" y="4569900"/>
            <a:ext cx="7761600" cy="411600"/>
          </a:xfrm>
          <a:prstGeom prst="rect">
            <a:avLst/>
          </a:prstGeom>
          <a:noFill/>
          <a:ln/>
        </p:spPr>
        <p:txBody>
          <a:bodyPr wrap="square" lIns="0" tIns="0" rIns="0" bIns="0" rtlCol="0" anchor="ctr"/>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Учебный материал по грамматике английского языка для 6 класса.
</a:t>
            </a:r>
            <a:endParaRPr lang="en-US" sz="1000" dirty="0"/>
          </a:p>
        </p:txBody>
      </p:sp>
      <p:sp>
        <p:nvSpPr>
          <p:cNvPr id="7" name="Text 3"/>
          <p:cNvSpPr txBox="1"/>
          <p:nvPr/>
        </p:nvSpPr>
        <p:spPr>
          <a:xfrm>
            <a:off x="511400"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Таблица помогает быстро повторить формы Past Simple на материале путешествий и исторических событий.
</a:t>
            </a:r>
            <a:endParaRPr lang="en-US" sz="1200" dirty="0"/>
          </a:p>
        </p:txBody>
      </p:sp>
      <p:sp>
        <p:nvSpPr>
          <p:cNvPr id="8" name="Text 4"/>
          <p:cNvSpPr txBox="1"/>
          <p:nvPr/>
        </p:nvSpPr>
        <p:spPr>
          <a:xfrm>
            <a:off x="4877471" y="3602475"/>
            <a:ext cx="3754200" cy="780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Смешение правильных и неправильных глаголов показывает, что Past Simple требует запоминания формы, а не только прибавления окончания -ed.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3873" y="1380200"/>
            <a:ext cx="8096254" cy="34440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14</a:t>
            </a:r>
            <a:endParaRPr lang="en-US" sz="1000" dirty="0"/>
          </a:p>
        </p:txBody>
      </p:sp>
      <p:sp>
        <p:nvSpPr>
          <p:cNvPr id="4" name="Text 1"/>
          <p:cNvSpPr txBox="1"/>
          <p:nvPr/>
        </p:nvSpPr>
        <p:spPr>
          <a:xfrm>
            <a:off x="522850" y="397250"/>
            <a:ext cx="7871700" cy="501900"/>
          </a:xfrm>
          <a:prstGeom prst="rect">
            <a:avLst/>
          </a:prstGeom>
          <a:noFill/>
          <a:ln/>
        </p:spPr>
        <p:txBody>
          <a:bodyPr wrap="square" lIns="0" tIns="0" rIns="0" bIns="0" rtlCol="0" anchor="t"/>
          <a:lstStyle/>
          <a:p>
            <a:pPr algn="l" indent="0" marL="0">
              <a:lnSpc>
                <a:spcPct val="100000"/>
              </a:lnSpc>
              <a:buNone/>
            </a:pPr>
            <a:r>
              <a:rPr lang="en-US" sz="3000" b="1" dirty="0">
                <a:solidFill>
                  <a:srgbClr val="0B4240"/>
                </a:solidFill>
                <a:latin typeface="Arial" pitchFamily="34" charset="0"/>
                <a:ea typeface="Arial" pitchFamily="34" charset="-122"/>
                <a:cs typeface="Arial" pitchFamily="34" charset="-120"/>
              </a:rPr>
              <a:t>From Search for India to a New Continent
</a:t>
            </a:r>
            <a:endParaRPr lang="en-US" sz="3000" dirty="0"/>
          </a:p>
        </p:txBody>
      </p:sp>
      <p:sp>
        <p:nvSpPr>
          <p:cNvPr id="5" name="Text 2"/>
          <p:cNvSpPr txBox="1"/>
          <p:nvPr/>
        </p:nvSpPr>
        <p:spPr>
          <a:xfrm>
            <a:off x="520950" y="969725"/>
            <a:ext cx="7871700" cy="339900"/>
          </a:xfrm>
          <a:prstGeom prst="rect">
            <a:avLst/>
          </a:prstGeom>
          <a:noFill/>
          <a:ln/>
        </p:spPr>
        <p:txBody>
          <a:bodyPr wrap="square" lIns="0" tIns="0" rIns="0" bIns="0" rtlCol="0" anchor="t"/>
          <a:lstStyle/>
          <a:p>
            <a:pPr algn="l" indent="0" marL="0">
              <a:lnSpc>
                <a:spcPct val="100000"/>
              </a:lnSpc>
              <a:buNone/>
            </a:pPr>
            <a:r>
              <a:rPr lang="en-US" sz="1200" dirty="0">
                <a:solidFill>
                  <a:srgbClr val="0B4240"/>
                </a:solidFill>
                <a:latin typeface="Arial" pitchFamily="34" charset="0"/>
                <a:ea typeface="Arial" pitchFamily="34" charset="-122"/>
                <a:cs typeface="Arial" pitchFamily="34" charset="-120"/>
              </a:rPr>
              <a:t>Историческая цепочка событий от экономических интересов Европы к изменению карты мира.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0FFC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20650" y="1614500"/>
            <a:ext cx="221100" cy="221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135425" y="1626783"/>
            <a:ext cx="221100" cy="1965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0650" y="3540350"/>
            <a:ext cx="221100" cy="221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135425" y="3562460"/>
            <a:ext cx="221100" cy="176880"/>
          </a:xfrm>
          <a:prstGeom prst="rect">
            <a:avLst/>
          </a:prstGeom>
        </p:spPr>
      </p:pic>
      <p:sp>
        <p:nvSpPr>
          <p:cNvPr id="10"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0B4240"/>
                </a:solidFill>
                <a:latin typeface="Arial" pitchFamily="34" charset="0"/>
                <a:ea typeface="Arial" pitchFamily="34" charset="-122"/>
                <a:cs typeface="Arial" pitchFamily="34" charset="-120"/>
              </a:rPr>
              <a:t>15</a:t>
            </a:r>
            <a:endParaRPr lang="en-US" sz="1000" dirty="0"/>
          </a:p>
        </p:txBody>
      </p:sp>
      <p:sp>
        <p:nvSpPr>
          <p:cNvPr id="11" name="Text 1"/>
          <p:cNvSpPr txBox="1"/>
          <p:nvPr/>
        </p:nvSpPr>
        <p:spPr>
          <a:xfrm>
            <a:off x="1140900" y="1507850"/>
            <a:ext cx="2982900" cy="434400"/>
          </a:xfrm>
          <a:prstGeom prst="rect">
            <a:avLst/>
          </a:prstGeom>
          <a:noFill/>
          <a:ln/>
        </p:spPr>
        <p:txBody>
          <a:bodyPr wrap="square" lIns="0" tIns="0" rIns="0" bIns="0" rtlCol="0" anchor="ctr"/>
          <a:lstStyle/>
          <a:p>
            <a:pPr algn="l" indent="0" marL="0">
              <a:lnSpc>
                <a:spcPct val="100000"/>
              </a:lnSpc>
              <a:buNone/>
            </a:pPr>
            <a:r>
              <a:rPr lang="en-US" sz="1200" b="1" dirty="0">
                <a:solidFill>
                  <a:srgbClr val="0B4240"/>
                </a:solidFill>
                <a:latin typeface="Arial" pitchFamily="34" charset="0"/>
                <a:ea typeface="Arial" pitchFamily="34" charset="-122"/>
                <a:cs typeface="Arial" pitchFamily="34" charset="-120"/>
              </a:rPr>
              <a:t>Geography words
</a:t>
            </a:r>
            <a:endParaRPr lang="en-US" sz="1200" dirty="0"/>
          </a:p>
        </p:txBody>
      </p:sp>
      <p:sp>
        <p:nvSpPr>
          <p:cNvPr id="12" name="Text 2"/>
          <p:cNvSpPr txBox="1"/>
          <p:nvPr/>
        </p:nvSpPr>
        <p:spPr>
          <a:xfrm>
            <a:off x="522850" y="2125700"/>
            <a:ext cx="3600900" cy="731700"/>
          </a:xfrm>
          <a:prstGeom prst="rect">
            <a:avLst/>
          </a:prstGeom>
          <a:noFill/>
          <a:ln/>
        </p:spPr>
        <p:txBody>
          <a:bodyPr wrap="square" lIns="0" tIns="0" rIns="0" bIns="0" rtlCol="0" anchor="t"/>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Ученики повторяют названия стран, океанов и континентов: Spain, Europe, America, Atlantic Ocean, Caribbean Sea. Эти слова легко связать с картой и направлением движения корабля.
</a:t>
            </a:r>
            <a:endParaRPr lang="en-US" sz="1000" dirty="0"/>
          </a:p>
        </p:txBody>
      </p:sp>
      <p:sp>
        <p:nvSpPr>
          <p:cNvPr id="13" name="Text 3"/>
          <p:cNvSpPr txBox="1"/>
          <p:nvPr/>
        </p:nvSpPr>
        <p:spPr>
          <a:xfrm>
            <a:off x="5648775" y="1507850"/>
            <a:ext cx="2982900" cy="434400"/>
          </a:xfrm>
          <a:prstGeom prst="rect">
            <a:avLst/>
          </a:prstGeom>
          <a:noFill/>
          <a:ln/>
        </p:spPr>
        <p:txBody>
          <a:bodyPr wrap="square" lIns="0" tIns="0" rIns="0" bIns="0" rtlCol="0" anchor="ctr"/>
          <a:lstStyle/>
          <a:p>
            <a:pPr algn="l" indent="0" marL="0">
              <a:lnSpc>
                <a:spcPct val="100000"/>
              </a:lnSpc>
              <a:buNone/>
            </a:pPr>
            <a:r>
              <a:rPr lang="en-US" sz="1200" b="1" dirty="0">
                <a:solidFill>
                  <a:srgbClr val="0B4240"/>
                </a:solidFill>
                <a:latin typeface="Arial" pitchFamily="34" charset="0"/>
                <a:ea typeface="Arial" pitchFamily="34" charset="-122"/>
                <a:cs typeface="Arial" pitchFamily="34" charset="-120"/>
              </a:rPr>
              <a:t>Reading practice
</a:t>
            </a:r>
            <a:endParaRPr lang="en-US" sz="1200" dirty="0"/>
          </a:p>
        </p:txBody>
      </p:sp>
      <p:sp>
        <p:nvSpPr>
          <p:cNvPr id="14" name="Text 4"/>
          <p:cNvSpPr txBox="1"/>
          <p:nvPr/>
        </p:nvSpPr>
        <p:spPr>
          <a:xfrm>
            <a:off x="5037625" y="2125700"/>
            <a:ext cx="3594000" cy="731700"/>
          </a:xfrm>
          <a:prstGeom prst="rect">
            <a:avLst/>
          </a:prstGeom>
          <a:noFill/>
          <a:ln/>
        </p:spPr>
        <p:txBody>
          <a:bodyPr wrap="square" lIns="0" tIns="0" rIns="0" bIns="0" rtlCol="0" anchor="t"/>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Короткий исторический текст помогает искать нужную информацию в предложениях, таблицах и заданиях. Это удобно для 6 класса, потому что материал можно прочитать, перевести и пересказать по образцу.
</a:t>
            </a:r>
            <a:endParaRPr lang="en-US" sz="1000" dirty="0"/>
          </a:p>
        </p:txBody>
      </p:sp>
      <p:sp>
        <p:nvSpPr>
          <p:cNvPr id="15" name="Text 5"/>
          <p:cNvSpPr txBox="1"/>
          <p:nvPr/>
        </p:nvSpPr>
        <p:spPr>
          <a:xfrm>
            <a:off x="1140900" y="3433700"/>
            <a:ext cx="2982900" cy="434400"/>
          </a:xfrm>
          <a:prstGeom prst="rect">
            <a:avLst/>
          </a:prstGeom>
          <a:noFill/>
          <a:ln/>
        </p:spPr>
        <p:txBody>
          <a:bodyPr wrap="square" lIns="0" tIns="0" rIns="0" bIns="0" rtlCol="0" anchor="ctr"/>
          <a:lstStyle/>
          <a:p>
            <a:pPr algn="l" indent="0" marL="0">
              <a:lnSpc>
                <a:spcPct val="100000"/>
              </a:lnSpc>
              <a:buNone/>
            </a:pPr>
            <a:r>
              <a:rPr lang="en-US" sz="1200" b="1" dirty="0">
                <a:solidFill>
                  <a:srgbClr val="0B4240"/>
                </a:solidFill>
                <a:latin typeface="Arial" pitchFamily="34" charset="0"/>
                <a:ea typeface="Arial" pitchFamily="34" charset="-122"/>
                <a:cs typeface="Arial" pitchFamily="34" charset="-120"/>
              </a:rPr>
              <a:t>Past Simple in context
</a:t>
            </a:r>
            <a:endParaRPr lang="en-US" sz="1200" dirty="0"/>
          </a:p>
        </p:txBody>
      </p:sp>
      <p:sp>
        <p:nvSpPr>
          <p:cNvPr id="16" name="Text 6"/>
          <p:cNvSpPr txBox="1"/>
          <p:nvPr/>
        </p:nvSpPr>
        <p:spPr>
          <a:xfrm>
            <a:off x="522850" y="4051550"/>
            <a:ext cx="3600900" cy="731700"/>
          </a:xfrm>
          <a:prstGeom prst="rect">
            <a:avLst/>
          </a:prstGeom>
          <a:noFill/>
          <a:ln/>
        </p:spPr>
        <p:txBody>
          <a:bodyPr wrap="square" lIns="0" tIns="0" rIns="0" bIns="0" rtlCol="0" anchor="t"/>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Тема даёт естественные примеры глаголов в прошедшем времени: sailed, reached, returned, discovered. Грамматика становится понятнее, когда связана с понятным историческим сюжетом.
</a:t>
            </a:r>
            <a:endParaRPr lang="en-US" sz="1000" dirty="0"/>
          </a:p>
        </p:txBody>
      </p:sp>
      <p:sp>
        <p:nvSpPr>
          <p:cNvPr id="17" name="Text 7"/>
          <p:cNvSpPr txBox="1"/>
          <p:nvPr/>
        </p:nvSpPr>
        <p:spPr>
          <a:xfrm>
            <a:off x="5648775" y="3433700"/>
            <a:ext cx="2982900" cy="434400"/>
          </a:xfrm>
          <a:prstGeom prst="rect">
            <a:avLst/>
          </a:prstGeom>
          <a:noFill/>
          <a:ln/>
        </p:spPr>
        <p:txBody>
          <a:bodyPr wrap="square" lIns="0" tIns="0" rIns="0" bIns="0" rtlCol="0" anchor="ctr"/>
          <a:lstStyle/>
          <a:p>
            <a:pPr algn="l" indent="0" marL="0">
              <a:lnSpc>
                <a:spcPct val="100000"/>
              </a:lnSpc>
              <a:buNone/>
            </a:pPr>
            <a:r>
              <a:rPr lang="en-US" sz="1200" b="1" dirty="0">
                <a:solidFill>
                  <a:srgbClr val="0B4240"/>
                </a:solidFill>
                <a:latin typeface="Arial" pitchFamily="34" charset="0"/>
                <a:ea typeface="Arial" pitchFamily="34" charset="-122"/>
                <a:cs typeface="Arial" pitchFamily="34" charset="-120"/>
              </a:rPr>
              <a:t>Speaking and retelling
</a:t>
            </a:r>
            <a:endParaRPr lang="en-US" sz="1200" dirty="0"/>
          </a:p>
        </p:txBody>
      </p:sp>
      <p:sp>
        <p:nvSpPr>
          <p:cNvPr id="18" name="Text 8"/>
          <p:cNvSpPr txBox="1"/>
          <p:nvPr/>
        </p:nvSpPr>
        <p:spPr>
          <a:xfrm>
            <a:off x="5037625" y="4051550"/>
            <a:ext cx="3594000" cy="731700"/>
          </a:xfrm>
          <a:prstGeom prst="rect">
            <a:avLst/>
          </a:prstGeom>
          <a:noFill/>
          <a:ln/>
        </p:spPr>
        <p:txBody>
          <a:bodyPr wrap="square" lIns="0" tIns="0" rIns="0" bIns="0" rtlCol="0" anchor="t"/>
          <a:lstStyle/>
          <a:p>
            <a:pPr algn="l" indent="0" marL="0">
              <a:lnSpc>
                <a:spcPct val="100000"/>
              </a:lnSpc>
              <a:buNone/>
            </a:pPr>
            <a:r>
              <a:rPr lang="en-US" sz="1000" dirty="0">
                <a:solidFill>
                  <a:srgbClr val="0B4240"/>
                </a:solidFill>
                <a:latin typeface="Arial" pitchFamily="34" charset="0"/>
                <a:ea typeface="Arial" pitchFamily="34" charset="-122"/>
                <a:cs typeface="Arial" pitchFamily="34" charset="-120"/>
              </a:rPr>
              <a:t>По теме легко строить короткие ответы: who, when, where, why. Такие вопросы помогают ученикам говорить простыми фразами и уверенно пересказывать основное содержание урока.
</a:t>
            </a:r>
            <a:endParaRPr lang="en-US" sz="1000" dirty="0"/>
          </a:p>
        </p:txBody>
      </p:sp>
      <p:sp>
        <p:nvSpPr>
          <p:cNvPr id="19" name="Text 9"/>
          <p:cNvSpPr txBox="1"/>
          <p:nvPr/>
        </p:nvSpPr>
        <p:spPr>
          <a:xfrm>
            <a:off x="522850" y="397250"/>
            <a:ext cx="7871700" cy="616200"/>
          </a:xfrm>
          <a:prstGeom prst="rect">
            <a:avLst/>
          </a:prstGeom>
          <a:noFill/>
          <a:ln/>
        </p:spPr>
        <p:txBody>
          <a:bodyPr wrap="square" lIns="0" tIns="0" rIns="0" bIns="0" rtlCol="0" anchor="t"/>
          <a:lstStyle/>
          <a:p>
            <a:pPr algn="l" indent="0" marL="0">
              <a:lnSpc>
                <a:spcPct val="100000"/>
              </a:lnSpc>
              <a:buNone/>
            </a:pPr>
            <a:r>
              <a:rPr lang="en-US" sz="2800" b="1" dirty="0">
                <a:solidFill>
                  <a:srgbClr val="0B4240"/>
                </a:solidFill>
                <a:latin typeface="Arial" pitchFamily="34" charset="0"/>
                <a:ea typeface="Arial" pitchFamily="34" charset="-122"/>
                <a:cs typeface="Arial" pitchFamily="34" charset="-120"/>
              </a:rPr>
              <a:t>How the Topic Links History and English
</a:t>
            </a:r>
            <a:endParaRPr 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675" y="1611491"/>
            <a:ext cx="4330800" cy="267756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16</a:t>
            </a:r>
            <a:endParaRPr lang="en-US" sz="1000" dirty="0"/>
          </a:p>
        </p:txBody>
      </p:sp>
      <p:sp>
        <p:nvSpPr>
          <p:cNvPr id="6" name="Text 1"/>
          <p:cNvSpPr txBox="1"/>
          <p:nvPr/>
        </p:nvSpPr>
        <p:spPr>
          <a:xfrm>
            <a:off x="522850" y="397250"/>
            <a:ext cx="7871700" cy="9540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Classroom Word Groups on the Topic
</a:t>
            </a:r>
            <a:endParaRPr lang="en-US" sz="3000" dirty="0"/>
          </a:p>
        </p:txBody>
      </p:sp>
      <p:sp>
        <p:nvSpPr>
          <p:cNvPr id="7" name="Text 2"/>
          <p:cNvSpPr txBox="1"/>
          <p:nvPr/>
        </p:nvSpPr>
        <p:spPr>
          <a:xfrm>
            <a:off x="5380600" y="1917175"/>
            <a:ext cx="3242700" cy="780900"/>
          </a:xfrm>
          <a:prstGeom prst="rect">
            <a:avLst/>
          </a:prstGeom>
          <a:noFill/>
          <a:ln/>
        </p:spPr>
        <p:txBody>
          <a:bodyPr wrap="square" lIns="0" tIns="0" rIns="0" bIns="0" rtlCol="0" anchor="b"/>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Группировка слов показывает, как связаны участники события, места, действия и последствия. Это облегчает составление ответов и пересказов.
</a:t>
            </a:r>
            <a:endParaRPr lang="en-US" sz="1100" dirty="0"/>
          </a:p>
        </p:txBody>
      </p:sp>
      <p:sp>
        <p:nvSpPr>
          <p:cNvPr id="8" name="Text 3"/>
          <p:cNvSpPr txBox="1"/>
          <p:nvPr/>
        </p:nvSpPr>
        <p:spPr>
          <a:xfrm>
            <a:off x="5380600" y="3247250"/>
            <a:ext cx="3242700" cy="7809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Лексика усваивается лучше, когда слова объединены по смыслу: так ученику проще строить предложения и не терять тему разговора.
</a:t>
            </a:r>
            <a:endParaRPr lang="en-US" sz="1100" dirty="0"/>
          </a:p>
        </p:txBody>
      </p:sp>
      <p:sp>
        <p:nvSpPr>
          <p:cNvPr id="9" name="Text 4"/>
          <p:cNvSpPr txBox="1"/>
          <p:nvPr/>
        </p:nvSpPr>
        <p:spPr>
          <a:xfrm>
            <a:off x="870025" y="4549362"/>
            <a:ext cx="3990600" cy="3765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Учебная лексика по теме географических открытий для 6 класса.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47045" y="1418231"/>
            <a:ext cx="3474958" cy="336116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2663" b="1" dirty="0">
                <a:solidFill>
                  <a:srgbClr val="0B4240"/>
                </a:solidFill>
                <a:latin typeface="Arial" pitchFamily="34" charset="0"/>
                <a:ea typeface="Arial" pitchFamily="34" charset="-122"/>
                <a:cs typeface="Arial" pitchFamily="34" charset="-120"/>
              </a:rPr>
              <a:t>Maps, Globes, and Old Ships in English Class
</a:t>
            </a:r>
            <a:endParaRPr lang="en-US" sz="2663" dirty="0"/>
          </a:p>
        </p:txBody>
      </p:sp>
      <p:sp>
        <p:nvSpPr>
          <p:cNvPr id="11"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0B4240"/>
                </a:solidFill>
                <a:latin typeface="Arial" pitchFamily="34" charset="0"/>
                <a:ea typeface="Arial" pitchFamily="34" charset="-122"/>
                <a:cs typeface="Arial" pitchFamily="34" charset="-120"/>
              </a:rPr>
              <a:t>17</a:t>
            </a:r>
            <a:endParaRPr lang="en-US" sz="1000" dirty="0"/>
          </a:p>
        </p:txBody>
      </p:sp>
      <p:sp>
        <p:nvSpPr>
          <p:cNvPr id="12" name="Text 2"/>
          <p:cNvSpPr txBox="1"/>
          <p:nvPr/>
        </p:nvSpPr>
        <p:spPr>
          <a:xfrm>
            <a:off x="522850" y="1835573"/>
            <a:ext cx="2302746" cy="591633"/>
          </a:xfrm>
          <a:prstGeom prst="rect">
            <a:avLst/>
          </a:prstGeom>
          <a:noFill/>
          <a:ln/>
        </p:spPr>
        <p:txBody>
          <a:bodyPr wrap="square" lIns="0" tIns="0" rIns="0" bIns="0" rtlCol="0" anchor="t"/>
          <a:lstStyle/>
          <a:p>
            <a:pPr algn="l" indent="0" marL="0">
              <a:lnSpc>
                <a:spcPct val="100000"/>
              </a:lnSpc>
              <a:buNone/>
            </a:pPr>
            <a:r>
              <a:rPr lang="en-US" sz="1143" b="1" dirty="0">
                <a:solidFill>
                  <a:srgbClr val="0D4241"/>
                </a:solidFill>
                <a:latin typeface="Arial" pitchFamily="34" charset="0"/>
                <a:ea typeface="Arial" pitchFamily="34" charset="-122"/>
                <a:cs typeface="Arial" pitchFamily="34" charset="-120"/>
              </a:rPr>
              <a:t>Map and route
</a:t>
            </a:r>
            <a:pPr algn="l" indent="0" marL="0">
              <a:lnSpc>
                <a:spcPct val="100000"/>
              </a:lnSpc>
              <a:buNone/>
            </a:pPr>
            <a:r>
              <a:rPr lang="en-US" sz="527"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17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03" b="1" dirty="0">
                <a:solidFill>
                  <a:srgbClr val="0D4241"/>
                </a:solidFill>
                <a:latin typeface="Arial" pitchFamily="34" charset="0"/>
                <a:ea typeface="Arial" pitchFamily="34" charset="-122"/>
                <a:cs typeface="Arial" pitchFamily="34" charset="-120"/>
              </a:rPr>
              <a:t>Старая карта помогает увидеть маршрут плавания и запомнить слова map и route. Ученики легче понимают, как моряки XV века представляли себе путь через океан.
</a:t>
            </a:r>
            <a:endParaRPr lang="en-US" sz="1143" dirty="0"/>
          </a:p>
        </p:txBody>
      </p:sp>
      <p:sp>
        <p:nvSpPr>
          <p:cNvPr id="13" name="Text 3"/>
          <p:cNvSpPr txBox="1"/>
          <p:nvPr/>
        </p:nvSpPr>
        <p:spPr>
          <a:xfrm>
            <a:off x="522850" y="2972223"/>
            <a:ext cx="2302746" cy="591633"/>
          </a:xfrm>
          <a:prstGeom prst="rect">
            <a:avLst/>
          </a:prstGeom>
          <a:noFill/>
          <a:ln/>
        </p:spPr>
        <p:txBody>
          <a:bodyPr wrap="square" lIns="0" tIns="0" rIns="0" bIns="0" rtlCol="0" anchor="t"/>
          <a:lstStyle/>
          <a:p>
            <a:pPr algn="l" indent="0" marL="0">
              <a:lnSpc>
                <a:spcPct val="100000"/>
              </a:lnSpc>
              <a:buNone/>
            </a:pPr>
            <a:r>
              <a:rPr lang="en-US" sz="1143" b="1" dirty="0">
                <a:solidFill>
                  <a:srgbClr val="0D4241"/>
                </a:solidFill>
                <a:latin typeface="Arial" pitchFamily="34" charset="0"/>
                <a:ea typeface="Arial" pitchFamily="34" charset="-122"/>
                <a:cs typeface="Arial" pitchFamily="34" charset="-120"/>
              </a:rPr>
              <a:t>Ship and voyage
</a:t>
            </a:r>
            <a:pPr algn="l" indent="0" marL="0">
              <a:lnSpc>
                <a:spcPct val="100000"/>
              </a:lnSpc>
              <a:buNone/>
            </a:pPr>
            <a:r>
              <a:rPr lang="en-US" sz="527"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17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03" b="1" dirty="0">
                <a:solidFill>
                  <a:srgbClr val="0D4241"/>
                </a:solidFill>
                <a:latin typeface="Arial" pitchFamily="34" charset="0"/>
                <a:ea typeface="Arial" pitchFamily="34" charset="-122"/>
                <a:cs typeface="Arial" pitchFamily="34" charset="-120"/>
              </a:rPr>
              <a:t>Изображение каравеллы подсказывает слова ship, voyage and sail. Когда ученик видит корабль, ему проще вспомнить английские глаголы, связанные с морским путешествием.
</a:t>
            </a:r>
            <a:endParaRPr lang="en-US" sz="1143" dirty="0"/>
          </a:p>
        </p:txBody>
      </p:sp>
      <p:sp>
        <p:nvSpPr>
          <p:cNvPr id="14" name="Text 4"/>
          <p:cNvSpPr txBox="1"/>
          <p:nvPr/>
        </p:nvSpPr>
        <p:spPr>
          <a:xfrm>
            <a:off x="522850" y="4115223"/>
            <a:ext cx="2302746" cy="591633"/>
          </a:xfrm>
          <a:prstGeom prst="rect">
            <a:avLst/>
          </a:prstGeom>
          <a:noFill/>
          <a:ln/>
        </p:spPr>
        <p:txBody>
          <a:bodyPr wrap="square" lIns="0" tIns="0" rIns="0" bIns="0" rtlCol="0" anchor="t"/>
          <a:lstStyle/>
          <a:p>
            <a:pPr algn="l" indent="0" marL="0">
              <a:lnSpc>
                <a:spcPct val="100000"/>
              </a:lnSpc>
              <a:buNone/>
            </a:pPr>
            <a:r>
              <a:rPr lang="en-US" sz="1143" b="1" dirty="0">
                <a:solidFill>
                  <a:srgbClr val="0D4241"/>
                </a:solidFill>
                <a:latin typeface="Arial" pitchFamily="34" charset="0"/>
                <a:ea typeface="Arial" pitchFamily="34" charset="-122"/>
                <a:cs typeface="Arial" pitchFamily="34" charset="-120"/>
              </a:rPr>
              <a:t>History in pictures
</a:t>
            </a:r>
            <a:pPr algn="l" indent="0" marL="0">
              <a:lnSpc>
                <a:spcPct val="100000"/>
              </a:lnSpc>
              <a:buNone/>
            </a:pPr>
            <a:r>
              <a:rPr lang="en-US" sz="527"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17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03" b="1" dirty="0">
                <a:solidFill>
                  <a:srgbClr val="0D4241"/>
                </a:solidFill>
                <a:latin typeface="Arial" pitchFamily="34" charset="0"/>
                <a:ea typeface="Arial" pitchFamily="34" charset="-122"/>
                <a:cs typeface="Arial" pitchFamily="34" charset="-120"/>
              </a:rPr>
              <a:t>Иллюстрации поддерживают интерес и дают языковую опору для ответа. Ребёнок может назвать объект, описать его и связать с событием, используя простые английские фразы.
</a:t>
            </a:r>
            <a:endParaRPr lang="en-US" sz="1143" dirty="0"/>
          </a:p>
        </p:txBody>
      </p:sp>
      <p:sp>
        <p:nvSpPr>
          <p:cNvPr id="15" name="Text 5"/>
          <p:cNvSpPr txBox="1"/>
          <p:nvPr/>
        </p:nvSpPr>
        <p:spPr>
          <a:xfrm>
            <a:off x="3102844" y="1835573"/>
            <a:ext cx="2302746" cy="591633"/>
          </a:xfrm>
          <a:prstGeom prst="rect">
            <a:avLst/>
          </a:prstGeom>
          <a:noFill/>
          <a:ln/>
        </p:spPr>
        <p:txBody>
          <a:bodyPr wrap="square" lIns="0" tIns="0" rIns="0" bIns="0" rtlCol="0" anchor="t"/>
          <a:lstStyle/>
          <a:p>
            <a:pPr algn="l" indent="0" marL="0">
              <a:lnSpc>
                <a:spcPct val="100000"/>
              </a:lnSpc>
              <a:buNone/>
            </a:pPr>
            <a:r>
              <a:rPr lang="en-US" sz="1085" b="1" dirty="0">
                <a:solidFill>
                  <a:srgbClr val="0D4241"/>
                </a:solidFill>
                <a:latin typeface="Arial" pitchFamily="34" charset="0"/>
                <a:ea typeface="Arial" pitchFamily="34" charset="-122"/>
                <a:cs typeface="Arial" pitchFamily="34" charset="-120"/>
              </a:rPr>
              <a:t>Globe and continents
</a:t>
            </a:r>
            <a:pPr algn="l" indent="0" marL="0">
              <a:lnSpc>
                <a:spcPct val="100000"/>
              </a:lnSpc>
              <a:buNone/>
            </a:pPr>
            <a:r>
              <a:rPr lang="en-US" sz="501"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167"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668" b="1" dirty="0">
                <a:solidFill>
                  <a:srgbClr val="0D4241"/>
                </a:solidFill>
                <a:latin typeface="Arial" pitchFamily="34" charset="0"/>
                <a:ea typeface="Arial" pitchFamily="34" charset="-122"/>
                <a:cs typeface="Arial" pitchFamily="34" charset="-120"/>
              </a:rPr>
              <a:t>Глобус показывает, где находятся Europe, America and the Atlantic Ocean. Визуальная опора делает названия географических объектов более понятными и помогает связывать их с реальным местом.
</a:t>
            </a:r>
            <a:endParaRPr lang="en-US" sz="1085" dirty="0"/>
          </a:p>
        </p:txBody>
      </p:sp>
      <p:sp>
        <p:nvSpPr>
          <p:cNvPr id="16" name="Text 6"/>
          <p:cNvSpPr txBox="1"/>
          <p:nvPr/>
        </p:nvSpPr>
        <p:spPr>
          <a:xfrm>
            <a:off x="3102844" y="2972223"/>
            <a:ext cx="2302746" cy="591633"/>
          </a:xfrm>
          <a:prstGeom prst="rect">
            <a:avLst/>
          </a:prstGeom>
          <a:noFill/>
          <a:ln/>
        </p:spPr>
        <p:txBody>
          <a:bodyPr wrap="square" lIns="0" tIns="0" rIns="0" bIns="0" rtlCol="0" anchor="t"/>
          <a:lstStyle/>
          <a:p>
            <a:pPr algn="l" indent="0" marL="0">
              <a:lnSpc>
                <a:spcPct val="100000"/>
              </a:lnSpc>
              <a:buNone/>
            </a:pPr>
            <a:r>
              <a:rPr lang="en-US" sz="1143" b="1" dirty="0">
                <a:solidFill>
                  <a:srgbClr val="0D4241"/>
                </a:solidFill>
                <a:latin typeface="Arial" pitchFamily="34" charset="0"/>
                <a:ea typeface="Arial" pitchFamily="34" charset="-122"/>
                <a:cs typeface="Arial" pitchFamily="34" charset="-120"/>
              </a:rPr>
              <a:t>Ocean and land
</a:t>
            </a:r>
            <a:pPr algn="l" indent="0" marL="0">
              <a:lnSpc>
                <a:spcPct val="100000"/>
              </a:lnSpc>
              <a:buNone/>
            </a:pPr>
            <a:r>
              <a:rPr lang="en-US" sz="527"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176" b="1" dirty="0">
                <a:solidFill>
                  <a:srgbClr val="0D4241"/>
                </a:solidFill>
                <a:latin typeface="Arial" pitchFamily="34" charset="0"/>
                <a:ea typeface="Arial" pitchFamily="34" charset="-122"/>
                <a:cs typeface="Arial" pitchFamily="34" charset="-120"/>
              </a:rPr>
              <a:t>
</a:t>
            </a:r>
            <a:pPr algn="l" indent="0" marL="0">
              <a:lnSpc>
                <a:spcPct val="100000"/>
              </a:lnSpc>
              <a:buNone/>
            </a:pPr>
            <a:r>
              <a:rPr lang="en-US" sz="703" b="1" dirty="0">
                <a:solidFill>
                  <a:srgbClr val="0D4241"/>
                </a:solidFill>
                <a:latin typeface="Arial" pitchFamily="34" charset="0"/>
                <a:ea typeface="Arial" pitchFamily="34" charset="-122"/>
                <a:cs typeface="Arial" pitchFamily="34" charset="-120"/>
              </a:rPr>
              <a:t>Контраст между ocean и land помогает объяснить, почему мореплаватели искали новые пути. Такой приём делает исторический материал наглядным и понятным для школьников.
</a:t>
            </a:r>
            <a:endParaRPr lang="en-US" sz="1143"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4327" y="313331"/>
            <a:ext cx="7370557" cy="761089"/>
          </a:xfrm>
          <a:prstGeom prst="rect">
            <a:avLst/>
          </a:prstGeom>
          <a:noFill/>
          <a:ln/>
        </p:spPr>
        <p:txBody>
          <a:bodyPr wrap="square" lIns="0" tIns="0" rIns="0" bIns="0" rtlCol="0" anchor="t"/>
          <a:lstStyle/>
          <a:p>
            <a:pPr algn="l" indent="0" marL="0">
              <a:lnSpc>
                <a:spcPct val="115000"/>
              </a:lnSpc>
              <a:buNone/>
            </a:pPr>
            <a:r>
              <a:rPr lang="en-US" sz="3000" b="1" dirty="0">
                <a:solidFill>
                  <a:srgbClr val="FFFFFF"/>
                </a:solidFill>
                <a:latin typeface="Arial" pitchFamily="34" charset="0"/>
                <a:ea typeface="Arial" pitchFamily="34" charset="-122"/>
                <a:cs typeface="Arial" pitchFamily="34" charset="-120"/>
              </a:rPr>
              <a:t>Discussion Points in Simple English
</a:t>
            </a:r>
            <a:endParaRPr lang="en-US" sz="3000" dirty="0"/>
          </a:p>
        </p:txBody>
      </p:sp>
      <p:sp>
        <p:nvSpPr>
          <p:cNvPr id="9" name="Text 1"/>
          <p:cNvSpPr txBox="1"/>
          <p:nvPr/>
        </p:nvSpPr>
        <p:spPr>
          <a:xfrm>
            <a:off x="7794883" y="364101"/>
            <a:ext cx="1175441" cy="192159"/>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10" name="Text 2"/>
          <p:cNvSpPr txBox="1"/>
          <p:nvPr/>
        </p:nvSpPr>
        <p:spPr>
          <a:xfrm>
            <a:off x="694129" y="1835573"/>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Who was he?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Use a short answer: He was an explorer. This question checks whether students can identify Columbus and describe his role with one clear sentence.
</a:t>
            </a:r>
            <a:endParaRPr lang="en-US" sz="1300" dirty="0"/>
          </a:p>
        </p:txBody>
      </p:sp>
      <p:sp>
        <p:nvSpPr>
          <p:cNvPr id="11" name="Text 3"/>
          <p:cNvSpPr txBox="1"/>
          <p:nvPr/>
        </p:nvSpPr>
        <p:spPr>
          <a:xfrm>
            <a:off x="3452078" y="1835573"/>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When did he sail?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Students can answer: He sailed in 1492. The date is easy to remember and helps practice Past Simple in a historical context.
</a:t>
            </a:r>
            <a:endParaRPr lang="en-US" sz="1300" dirty="0"/>
          </a:p>
        </p:txBody>
      </p:sp>
      <p:sp>
        <p:nvSpPr>
          <p:cNvPr id="12" name="Text 4"/>
          <p:cNvSpPr txBox="1"/>
          <p:nvPr/>
        </p:nvSpPr>
        <p:spPr>
          <a:xfrm>
            <a:off x="6218044" y="1835573"/>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What did he want?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A simple response is: He wanted to reach Asia. This answer shows the original goal of the voyage and introduces the idea of a western route.
</a:t>
            </a:r>
            <a:endParaRPr lang="en-US" sz="1300" dirty="0"/>
          </a:p>
        </p:txBody>
      </p:sp>
      <p:sp>
        <p:nvSpPr>
          <p:cNvPr id="13" name="Text 5"/>
          <p:cNvSpPr txBox="1"/>
          <p:nvPr/>
        </p:nvSpPr>
        <p:spPr>
          <a:xfrm>
            <a:off x="2058109" y="3210827"/>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What did he find?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Students may say: He reached the Caribbean islands. The question helps them separate Columbus’s goal from the actual result of the journey.
</a:t>
            </a:r>
            <a:endParaRPr lang="en-US" sz="1300" dirty="0"/>
          </a:p>
        </p:txBody>
      </p:sp>
      <p:sp>
        <p:nvSpPr>
          <p:cNvPr id="14" name="Text 6"/>
          <p:cNvSpPr txBox="1"/>
          <p:nvPr/>
        </p:nvSpPr>
        <p:spPr>
          <a:xfrm>
            <a:off x="4816058" y="3210827"/>
            <a:ext cx="2269664" cy="774277"/>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Why is it important?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00" b="1" dirty="0">
                <a:solidFill>
                  <a:srgbClr val="FFFFFF"/>
                </a:solidFill>
                <a:latin typeface="Arial" pitchFamily="34" charset="0"/>
                <a:ea typeface="Arial" pitchFamily="34" charset="-122"/>
                <a:cs typeface="Arial" pitchFamily="34" charset="-120"/>
              </a:rPr>
              <a:t>A model answer is: It changed world history. This final question encourages students to think about long-term consequences, not only about the voyage itself.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8523925" y="227300"/>
            <a:ext cx="446400" cy="339900"/>
          </a:xfrm>
          <a:prstGeom prst="rect">
            <a:avLst/>
          </a:prstGeom>
          <a:noFill/>
          <a:ln/>
        </p:spPr>
        <p:txBody>
          <a:bodyPr wrap="square" lIns="0" tIns="0" rIns="0" bIns="0" rtlCol="0" anchor="t"/>
          <a:lstStyle/>
          <a:p>
            <a:pPr algn="r" indent="0" marL="0">
              <a:lnSpc>
                <a:spcPct val="115000"/>
              </a:lnSpc>
              <a:buNone/>
            </a:pPr>
            <a:r>
              <a:rPr lang="en-US" sz="1000" b="1" dirty="0">
                <a:solidFill>
                  <a:srgbClr val="FFFFFF"/>
                </a:solidFill>
                <a:latin typeface="Arial" pitchFamily="34" charset="0"/>
                <a:ea typeface="Arial" pitchFamily="34" charset="-122"/>
                <a:cs typeface="Arial" pitchFamily="34" charset="-120"/>
              </a:rPr>
              <a:t>19</a:t>
            </a:r>
            <a:endParaRPr lang="en-US" sz="1000" dirty="0"/>
          </a:p>
        </p:txBody>
      </p:sp>
      <p:sp>
        <p:nvSpPr>
          <p:cNvPr id="4" name="Text 1"/>
          <p:cNvSpPr txBox="1"/>
          <p:nvPr/>
        </p:nvSpPr>
        <p:spPr>
          <a:xfrm>
            <a:off x="898750" y="1648350"/>
            <a:ext cx="3229200" cy="1804800"/>
          </a:xfrm>
          <a:prstGeom prst="rect">
            <a:avLst/>
          </a:prstGeom>
          <a:noFill/>
          <a:ln/>
        </p:spPr>
        <p:txBody>
          <a:bodyPr wrap="square" lIns="0" tIns="0" rIns="0" bIns="0" rtlCol="0" anchor="ctr"/>
          <a:lstStyle/>
          <a:p>
            <a:pPr algn="l" indent="0" marL="0">
              <a:lnSpc>
                <a:spcPct val="100000"/>
              </a:lnSpc>
              <a:buNone/>
            </a:pPr>
            <a:r>
              <a:rPr lang="en-US" sz="1300" dirty="0">
                <a:solidFill>
                  <a:srgbClr val="0B4240"/>
                </a:solidFill>
                <a:latin typeface="Arial" pitchFamily="34" charset="0"/>
                <a:ea typeface="Arial" pitchFamily="34" charset="-122"/>
                <a:cs typeface="Arial" pitchFamily="34" charset="-120"/>
              </a:rPr>
              <a:t>This date helps students connect history with English: it is easy to remember, useful for timelines, and linked to well-known vocabulary about travel and discovery.
</a:t>
            </a:r>
            <a:pPr algn="l" indent="0" marL="0">
              <a:lnSpc>
                <a:spcPct val="100000"/>
              </a:lnSpc>
              <a:buNone/>
            </a:pPr>
            <a:r>
              <a:rPr lang="en-US" sz="1300" dirty="0">
                <a:solidFill>
                  <a:srgbClr val="0B424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B4240"/>
                </a:solidFill>
                <a:latin typeface="Arial" pitchFamily="34" charset="0"/>
                <a:ea typeface="Arial" pitchFamily="34" charset="-122"/>
                <a:cs typeface="Arial" pitchFamily="34" charset="-120"/>
              </a:rPr>
              <a:t>Общепринятая историческая дата начала плавания Христофора Колумба.
</a:t>
            </a:r>
            <a:endParaRPr lang="en-US" sz="1300" dirty="0"/>
          </a:p>
        </p:txBody>
      </p:sp>
      <p:sp>
        <p:nvSpPr>
          <p:cNvPr id="5" name="Text 2"/>
          <p:cNvSpPr txBox="1"/>
          <p:nvPr/>
        </p:nvSpPr>
        <p:spPr>
          <a:xfrm>
            <a:off x="4976700" y="1959888"/>
            <a:ext cx="3328500" cy="780900"/>
          </a:xfrm>
          <a:prstGeom prst="rect">
            <a:avLst/>
          </a:prstGeom>
          <a:noFill/>
          <a:ln/>
        </p:spPr>
        <p:txBody>
          <a:bodyPr wrap="square" lIns="0" tIns="0" rIns="0" bIns="0" rtlCol="0" anchor="b"/>
          <a:lstStyle/>
          <a:p>
            <a:pPr algn="l" indent="0" marL="0">
              <a:lnSpc>
                <a:spcPct val="100000"/>
              </a:lnSpc>
              <a:buNone/>
            </a:pPr>
            <a:r>
              <a:rPr lang="en-US" sz="3800" b="1" dirty="0">
                <a:solidFill>
                  <a:srgbClr val="0B4240"/>
                </a:solidFill>
                <a:latin typeface="Arial" pitchFamily="34" charset="0"/>
                <a:ea typeface="Arial" pitchFamily="34" charset="-122"/>
                <a:cs typeface="Arial" pitchFamily="34" charset="-120"/>
              </a:rPr>
              <a:t>1492
</a:t>
            </a:r>
            <a:endParaRPr lang="en-US" sz="3800" dirty="0"/>
          </a:p>
        </p:txBody>
      </p:sp>
      <p:sp>
        <p:nvSpPr>
          <p:cNvPr id="6" name="Text 3"/>
          <p:cNvSpPr txBox="1"/>
          <p:nvPr/>
        </p:nvSpPr>
        <p:spPr>
          <a:xfrm>
            <a:off x="4976700" y="2797575"/>
            <a:ext cx="3328500" cy="436800"/>
          </a:xfrm>
          <a:prstGeom prst="rect">
            <a:avLst/>
          </a:prstGeom>
          <a:noFill/>
          <a:ln/>
        </p:spPr>
        <p:txBody>
          <a:bodyPr wrap="square" lIns="0" tIns="0" rIns="0" bIns="0" rtlCol="0" anchor="t"/>
          <a:lstStyle/>
          <a:p>
            <a:pPr algn="l" indent="0" marL="0">
              <a:lnSpc>
                <a:spcPct val="100000"/>
              </a:lnSpc>
              <a:buNone/>
            </a:pPr>
            <a:r>
              <a:rPr lang="en-US" sz="1146" b="1" dirty="0">
                <a:solidFill>
                  <a:srgbClr val="0B4240"/>
                </a:solidFill>
                <a:latin typeface="Arial" pitchFamily="34" charset="0"/>
                <a:ea typeface="Arial" pitchFamily="34" charset="-122"/>
                <a:cs typeface="Arial" pitchFamily="34" charset="-120"/>
              </a:rPr>
              <a:t>—the year of Columbus’s voyage—is still one of the most recognized dates in world history and appears in school materials around the world.
</a:t>
            </a:r>
            <a:endParaRPr lang="en-US" sz="1146"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B424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16150" y="1905538"/>
            <a:ext cx="8111700" cy="1131900"/>
          </a:xfrm>
          <a:prstGeom prst="rect">
            <a:avLst/>
          </a:prstGeom>
          <a:noFill/>
          <a:ln/>
        </p:spPr>
        <p:txBody>
          <a:bodyPr wrap="square" lIns="0" tIns="0" rIns="0" bIns="0" rtlCol="0" anchor="b"/>
          <a:lstStyle/>
          <a:p>
            <a:pPr algn="l" indent="0" marL="0">
              <a:lnSpc>
                <a:spcPct val="100000"/>
              </a:lnSpc>
              <a:buNone/>
            </a:pPr>
            <a:r>
              <a:rPr lang="en-US" sz="2800" b="1" dirty="0">
                <a:solidFill>
                  <a:srgbClr val="0B4240"/>
                </a:solidFill>
                <a:latin typeface="Arial" pitchFamily="34" charset="0"/>
                <a:ea typeface="Arial" pitchFamily="34" charset="-122"/>
                <a:cs typeface="Arial" pitchFamily="34" charset="-120"/>
              </a:rPr>
              <a:t>Summary of the Lesson Topic
</a:t>
            </a:r>
            <a:endParaRPr lang="en-US" sz="2800" dirty="0"/>
          </a:p>
        </p:txBody>
      </p:sp>
      <p:sp>
        <p:nvSpPr>
          <p:cNvPr id="4" name="Text 1"/>
          <p:cNvSpPr txBox="1"/>
          <p:nvPr/>
        </p:nvSpPr>
        <p:spPr>
          <a:xfrm>
            <a:off x="516150" y="3189063"/>
            <a:ext cx="8111700" cy="1131900"/>
          </a:xfrm>
          <a:prstGeom prst="rect">
            <a:avLst/>
          </a:prstGeom>
          <a:noFill/>
          <a:ln/>
        </p:spPr>
        <p:txBody>
          <a:bodyPr wrap="square" lIns="0" tIns="0" rIns="0" bIns="0" rtlCol="0" anchor="t"/>
          <a:lstStyle/>
          <a:p>
            <a:pPr algn="l" indent="0" marL="0">
              <a:lnSpc>
                <a:spcPct val="100000"/>
              </a:lnSpc>
              <a:buNone/>
            </a:pPr>
            <a:r>
              <a:rPr lang="en-US" sz="1400" dirty="0">
                <a:solidFill>
                  <a:srgbClr val="0B4240"/>
                </a:solidFill>
                <a:latin typeface="Arial" pitchFamily="34" charset="0"/>
                <a:ea typeface="Arial" pitchFamily="34" charset="-122"/>
                <a:cs typeface="Arial" pitchFamily="34" charset="-120"/>
              </a:rPr>
              <a:t>Сегодняшняя тема объединила историю открытий и английский язык: мы повторили путь Колумба, ключевые даты, базовую лексику путешествий и формы Past Simple на понятном историческом материале.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2026-05-30T18:49:53Z</dcterms:created>
  <dcterms:modified xsi:type="dcterms:W3CDTF">2026-05-30T18:49:53Z</dcterms:modified>
</cp:coreProperties>
</file>