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slideLayout" Target="../slideLayouts/slideLayout1.xml"/><Relationship Id="rId1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slideLayout" Target="../slideLayouts/slideLayout1.xml"/><Relationship Id="rId10"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jpeg"/><Relationship Id="rId4" Type="http://schemas.openxmlformats.org/officeDocument/2006/relationships/image" Target="../media/image-12-4.jpe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3148" y="254333"/>
            <a:ext cx="8311752" cy="24350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3147" y="2872149"/>
            <a:ext cx="6344226" cy="1619799"/>
          </a:xfrm>
          <a:prstGeom prst="rect">
            <a:avLst/>
          </a:prstGeom>
          <a:noFill/>
          <a:ln/>
        </p:spPr>
        <p:txBody>
          <a:bodyPr wrap="square" lIns="0" tIns="0" rIns="0" bIns="0" rtlCol="0" anchor="ctr"/>
          <a:lstStyle/>
          <a:p>
            <a:pPr algn="l" indent="0" marL="0">
              <a:lnSpc>
                <a:spcPct val="90000"/>
              </a:lnSpc>
              <a:buNone/>
            </a:pPr>
            <a:r>
              <a:rPr lang="en-US" sz="3300" b="1" dirty="0">
                <a:solidFill>
                  <a:srgbClr val="F4EDDB"/>
                </a:solidFill>
                <a:latin typeface="Arial" pitchFamily="34" charset="0"/>
                <a:ea typeface="Arial" pitchFamily="34" charset="-122"/>
                <a:cs typeface="Arial" pitchFamily="34" charset="-120"/>
              </a:rPr>
              <a:t>Unit 7. Leisure time: свободное время в английском языке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Лексика, грамматика и разговорные модели о досуге, хобби и выходных.
</a:t>
            </a:r>
            <a:endParaRPr lang="en-US" sz="3300" dirty="0"/>
          </a:p>
        </p:txBody>
      </p:sp>
      <p:sp>
        <p:nvSpPr>
          <p:cNvPr id="5" name="Text 1"/>
          <p:cNvSpPr txBox="1"/>
          <p:nvPr/>
        </p:nvSpPr>
        <p:spPr>
          <a:xfrm>
            <a:off x="413147" y="4668522"/>
            <a:ext cx="5437013" cy="162731"/>
          </a:xfrm>
          <a:prstGeom prst="rect">
            <a:avLst/>
          </a:prstGeom>
          <a:noFill/>
          <a:ln/>
        </p:spPr>
        <p:txBody>
          <a:bodyPr wrap="square" lIns="0" tIns="0" rIns="0" bIns="0" rtlCol="0" anchor="t"/>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53" y="375191"/>
            <a:ext cx="3456759" cy="440263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50494" y="885826"/>
            <a:ext cx="4456087" cy="3371849"/>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Что такое leisure time в английском языке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В этом разделе школьники учатся говорить о свободном времени, привычках, хобби и планах на выходные, используя английский в знакомых повседневных ситуациях.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1226" y="1744038"/>
            <a:ext cx="455100" cy="455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772796" y="1755855"/>
            <a:ext cx="485400" cy="43146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36557" y="3328768"/>
            <a:ext cx="284438" cy="4551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363096" y="3362158"/>
            <a:ext cx="485400" cy="38832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6197137" y="3328768"/>
            <a:ext cx="440878" cy="4551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sp>
        <p:nvSpPr>
          <p:cNvPr id="13" name="Text 0"/>
          <p:cNvSpPr txBox="1"/>
          <p:nvPr/>
        </p:nvSpPr>
        <p:spPr>
          <a:xfrm>
            <a:off x="1166662" y="1400538"/>
            <a:ext cx="3161400" cy="1142100"/>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Активный отдых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Сюда относятся спорт и прогулки на улице: football, cycling, swimming, skating, walking. Эти слова помогают говорить о движении, здоровье и занятиях после уроков.
</a:t>
            </a:r>
            <a:endParaRPr lang="en-US" sz="1200" dirty="0"/>
          </a:p>
        </p:txBody>
      </p:sp>
      <p:sp>
        <p:nvSpPr>
          <p:cNvPr id="14" name="Text 1"/>
          <p:cNvSpPr txBox="1"/>
          <p:nvPr/>
        </p:nvSpPr>
        <p:spPr>
          <a:xfrm>
            <a:off x="5403374" y="1400538"/>
            <a:ext cx="3161400" cy="1142100"/>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Домашние занятия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Внутри дома подростки читают, рисуют, готовят, слушают музыку и играют в настольные игры. Такая лексика нужна для описания спокойного и полезного отдыха.
</a:t>
            </a:r>
            <a:endParaRPr lang="en-US" sz="1200" dirty="0"/>
          </a:p>
        </p:txBody>
      </p:sp>
      <p:sp>
        <p:nvSpPr>
          <p:cNvPr id="15" name="Text 2"/>
          <p:cNvSpPr txBox="1"/>
          <p:nvPr/>
        </p:nvSpPr>
        <p:spPr>
          <a:xfrm>
            <a:off x="1166662" y="2985268"/>
            <a:ext cx="1759500" cy="1142100"/>
          </a:xfrm>
          <a:prstGeom prst="rect">
            <a:avLst/>
          </a:prstGeom>
          <a:noFill/>
          <a:ln/>
        </p:spPr>
        <p:txBody>
          <a:bodyPr wrap="square" lIns="0" tIns="0" rIns="0" bIns="0" rtlCol="0" anchor="ctr"/>
          <a:lstStyle/>
          <a:p>
            <a:pPr algn="l" indent="0" marL="0">
              <a:lnSpc>
                <a:spcPct val="90000"/>
              </a:lnSpc>
              <a:buNone/>
            </a:pPr>
            <a:r>
              <a:rPr lang="en-US" sz="1120" b="1" dirty="0">
                <a:solidFill>
                  <a:srgbClr val="E01832"/>
                </a:solidFill>
                <a:latin typeface="Arial" pitchFamily="34" charset="0"/>
                <a:ea typeface="Arial" pitchFamily="34" charset="-122"/>
                <a:cs typeface="Arial" pitchFamily="34" charset="-120"/>
              </a:rPr>
              <a:t>Цифровые привычки
</a:t>
            </a:r>
            <a:pPr algn="l" indent="0" marL="0">
              <a:lnSpc>
                <a:spcPct val="90000"/>
              </a:lnSpc>
              <a:buNone/>
            </a:pPr>
            <a:r>
              <a:rPr lang="en-US" sz="467"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27" dirty="0">
                <a:solidFill>
                  <a:srgbClr val="000000"/>
                </a:solidFill>
                <a:latin typeface="Arial" pitchFamily="34" charset="0"/>
                <a:ea typeface="Arial" pitchFamily="34" charset="-122"/>
                <a:cs typeface="Arial" pitchFamily="34" charset="-120"/>
              </a:rPr>
              <a:t>Playing computer games, watching videos, texting friends and scrolling social media показывают, как школьники проводят время с гаджетами. Эти выражения особенно важны для повседневных диалогов.
</a:t>
            </a:r>
            <a:endParaRPr lang="en-US" sz="1120" dirty="0"/>
          </a:p>
        </p:txBody>
      </p:sp>
      <p:sp>
        <p:nvSpPr>
          <p:cNvPr id="16" name="Text 3"/>
          <p:cNvSpPr txBox="1"/>
          <p:nvPr/>
        </p:nvSpPr>
        <p:spPr>
          <a:xfrm>
            <a:off x="3993677" y="2985268"/>
            <a:ext cx="1759500" cy="1142100"/>
          </a:xfrm>
          <a:prstGeom prst="rect">
            <a:avLst/>
          </a:prstGeom>
          <a:noFill/>
          <a:ln/>
        </p:spPr>
        <p:txBody>
          <a:bodyPr wrap="square" lIns="0" tIns="0" rIns="0" bIns="0" rtlCol="0" anchor="ctr"/>
          <a:lstStyle/>
          <a:p>
            <a:pPr algn="l" indent="0" marL="0">
              <a:lnSpc>
                <a:spcPct val="90000"/>
              </a:lnSpc>
              <a:buNone/>
            </a:pPr>
            <a:r>
              <a:rPr lang="en-US" sz="1160" b="1" dirty="0">
                <a:solidFill>
                  <a:srgbClr val="E01832"/>
                </a:solidFill>
                <a:latin typeface="Arial" pitchFamily="34" charset="0"/>
                <a:ea typeface="Arial" pitchFamily="34" charset="-122"/>
                <a:cs typeface="Arial" pitchFamily="34" charset="-120"/>
              </a:rPr>
              <a:t>Общение и встречи
</a:t>
            </a:r>
            <a:pPr algn="l" indent="0" marL="0">
              <a:lnSpc>
                <a:spcPct val="90000"/>
              </a:lnSpc>
              <a:buNone/>
            </a:pPr>
            <a:r>
              <a:rPr lang="en-US" sz="483"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63" dirty="0">
                <a:solidFill>
                  <a:srgbClr val="000000"/>
                </a:solidFill>
                <a:latin typeface="Arial" pitchFamily="34" charset="0"/>
                <a:ea typeface="Arial" pitchFamily="34" charset="-122"/>
                <a:cs typeface="Arial" pitchFamily="34" charset="-120"/>
              </a:rPr>
              <a:t>Meeting friends, visiting relatives, going to the cinema и spending time with family описывают досуг вместе с другими людьми. Такие слова помогают говорить о социальных привычках.
</a:t>
            </a:r>
            <a:endParaRPr lang="en-US" sz="1160" dirty="0"/>
          </a:p>
        </p:txBody>
      </p:sp>
      <p:sp>
        <p:nvSpPr>
          <p:cNvPr id="17" name="Text 4"/>
          <p:cNvSpPr txBox="1"/>
          <p:nvPr/>
        </p:nvSpPr>
        <p:spPr>
          <a:xfrm>
            <a:off x="6805452" y="2985268"/>
            <a:ext cx="1759500" cy="1142100"/>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Отношение к занятиям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Слова relaxing, exciting, boring, useful и enjoyable позволяют выразить мнение о любом хобби. Благодаря им описание досуга становится точным и более личным.
</a:t>
            </a:r>
            <a:endParaRPr lang="en-US" sz="1200" dirty="0"/>
          </a:p>
        </p:txBody>
      </p:sp>
      <p:sp>
        <p:nvSpPr>
          <p:cNvPr id="18" name="Text 5"/>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3</a:t>
            </a:r>
            <a:endParaRPr lang="en-US" sz="1100" dirty="0"/>
          </a:p>
        </p:txBody>
      </p:sp>
      <p:sp>
        <p:nvSpPr>
          <p:cNvPr id="19" name="Text 6"/>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Основные группы лексики по теме досуга
</a:t>
            </a:r>
            <a:endParaRPr lang="en-US" sz="3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376178" y="2043977"/>
            <a:ext cx="3245095" cy="2214300"/>
          </a:xfrm>
          <a:prstGeom prst="rect">
            <a:avLst/>
          </a:prstGeom>
        </p:spPr>
      </p:pic>
      <p:sp>
        <p:nvSpPr>
          <p:cNvPr id="4"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294" b="1" dirty="0">
                <a:solidFill>
                  <a:srgbClr val="F4EDDB"/>
                </a:solidFill>
                <a:latin typeface="Arial" pitchFamily="34" charset="0"/>
                <a:ea typeface="Arial" pitchFamily="34" charset="-122"/>
                <a:cs typeface="Arial" pitchFamily="34" charset="-120"/>
              </a:rPr>
              <a:t>Лексика по теме Leisure time: слово, перевод, пример употребления
</a:t>
            </a:r>
            <a:endParaRPr lang="en-US" sz="2294"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6" name="Text 2"/>
          <p:cNvSpPr txBox="1"/>
          <p:nvPr/>
        </p:nvSpPr>
        <p:spPr>
          <a:xfrm>
            <a:off x="590050" y="2044013"/>
            <a:ext cx="2316300" cy="1884600"/>
          </a:xfrm>
          <a:prstGeom prst="rect">
            <a:avLst/>
          </a:prstGeom>
          <a:noFill/>
          <a:ln/>
        </p:spPr>
        <p:txBody>
          <a:bodyPr wrap="square" lIns="0" tIns="0" rIns="0" bIns="0" rtlCol="0" anchor="ctr"/>
          <a:lstStyle/>
          <a:p>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Таблица показывает основные слова и выражения по теме досуга с краткими примерами.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Одна тема объединяет слова о действиях, местах, людях и личных предпочтениях.
</a:t>
            </a:r>
            <a:endParaRPr lang="en-US" sz="1100" dirty="0"/>
          </a:p>
        </p:txBody>
      </p:sp>
      <p:sp>
        <p:nvSpPr>
          <p:cNvPr id="7" name="Text 3"/>
          <p:cNvSpPr txBox="1"/>
          <p:nvPr/>
        </p:nvSpPr>
        <p:spPr>
          <a:xfrm>
            <a:off x="590050" y="4006247"/>
            <a:ext cx="2316300" cy="252000"/>
          </a:xfrm>
          <a:prstGeom prst="rect">
            <a:avLst/>
          </a:prstGeom>
          <a:noFill/>
          <a:ln/>
        </p:spPr>
        <p:txBody>
          <a:bodyPr wrap="square" lIns="0" tIns="0" rIns="0" bIns="0" rtlCol="0" anchor="ctr"/>
          <a:lstStyle/>
          <a:p>
            <a:pPr algn="l" indent="0" marL="0">
              <a:lnSpc>
                <a:spcPct val="90000"/>
              </a:lnSpc>
              <a:buNone/>
            </a:pPr>
            <a:r>
              <a:rPr lang="en-US" sz="900" dirty="0">
                <a:solidFill>
                  <a:srgbClr val="E01932"/>
                </a:solidFill>
                <a:latin typeface="Arial" pitchFamily="34" charset="0"/>
                <a:ea typeface="Arial" pitchFamily="34" charset="-122"/>
                <a:cs typeface="Arial" pitchFamily="34" charset="-120"/>
              </a:rPr>
              <a:t>Учебный словарь раздела Unit 7
</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Диаграмма показывает, что цифровой досуг заметен, но офлайн-занятия тоже занимают большую часть свободного времени.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Баланс между экранами, активностью и общением делает отдых разнообразнее и полезнее.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Какие занятия чаще всего выбирают подростки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5</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Обобщение учебных примеров по теме Unit 7
</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010343" y="1473529"/>
            <a:ext cx="2795447" cy="280916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6</a:t>
            </a:r>
            <a:endParaRPr lang="en-US" sz="1100" dirty="0"/>
          </a:p>
        </p:txBody>
      </p:sp>
      <p:sp>
        <p:nvSpPr>
          <p:cNvPr id="10" name="Text 1"/>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Спорт и активный отдых: слова и примеры
</a:t>
            </a:r>
            <a:endParaRPr lang="en-US" sz="3000" dirty="0"/>
          </a:p>
        </p:txBody>
      </p:sp>
      <p:sp>
        <p:nvSpPr>
          <p:cNvPr id="11" name="Text 2"/>
          <p:cNvSpPr txBox="1"/>
          <p:nvPr/>
        </p:nvSpPr>
        <p:spPr>
          <a:xfrm>
            <a:off x="421775" y="1563687"/>
            <a:ext cx="2596083" cy="709064"/>
          </a:xfrm>
          <a:prstGeom prst="rect">
            <a:avLst/>
          </a:prstGeom>
          <a:noFill/>
          <a:ln/>
        </p:spPr>
        <p:txBody>
          <a:bodyPr wrap="square" lIns="0" tIns="0" rIns="0" bIns="0" rtlCol="0" anchor="t"/>
          <a:lstStyle/>
          <a:p>
            <a:pPr algn="l" indent="0" marL="0">
              <a:lnSpc>
                <a:spcPct val="90000"/>
              </a:lnSpc>
              <a:buNone/>
            </a:pPr>
            <a:r>
              <a:rPr lang="en-US" sz="909" b="1" dirty="0">
                <a:solidFill>
                  <a:srgbClr val="E01832"/>
                </a:solidFill>
                <a:latin typeface="Arial" pitchFamily="34" charset="0"/>
                <a:ea typeface="Arial" pitchFamily="34" charset="-122"/>
                <a:cs typeface="Arial" pitchFamily="34" charset="-120"/>
              </a:rPr>
              <a:t>Виды активности
</a:t>
            </a:r>
            <a:pPr algn="l" indent="0" marL="0">
              <a:lnSpc>
                <a:spcPct val="90000"/>
              </a:lnSpc>
              <a:buNone/>
            </a:pPr>
            <a:r>
              <a:rPr lang="en-US" sz="33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13"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09" dirty="0">
                <a:solidFill>
                  <a:srgbClr val="000000"/>
                </a:solidFill>
                <a:latin typeface="Arial" pitchFamily="34" charset="0"/>
                <a:ea typeface="Arial" pitchFamily="34" charset="-122"/>
                <a:cs typeface="Arial" pitchFamily="34" charset="-120"/>
              </a:rPr>
              <a:t>К активному отдыху относятся football, basketball, volleyball, cycling, jogging, swimming, dancing и hiking. Эти слова помогают описывать занятия, которые требуют движения, энергии и регулярности.
</a:t>
            </a:r>
            <a:endParaRPr lang="en-US" sz="909" dirty="0"/>
          </a:p>
        </p:txBody>
      </p:sp>
      <p:sp>
        <p:nvSpPr>
          <p:cNvPr id="12" name="Text 3"/>
          <p:cNvSpPr txBox="1"/>
          <p:nvPr/>
        </p:nvSpPr>
        <p:spPr>
          <a:xfrm>
            <a:off x="409575" y="2501935"/>
            <a:ext cx="2648320" cy="709064"/>
          </a:xfrm>
          <a:prstGeom prst="rect">
            <a:avLst/>
          </a:prstGeom>
          <a:noFill/>
          <a:ln/>
        </p:spPr>
        <p:txBody>
          <a:bodyPr wrap="square" lIns="0" tIns="0" rIns="0" bIns="0" rtlCol="0" anchor="t"/>
          <a:lstStyle/>
          <a:p>
            <a:pPr algn="l" indent="0" marL="0">
              <a:lnSpc>
                <a:spcPct val="90000"/>
              </a:lnSpc>
              <a:buNone/>
            </a:pPr>
            <a:r>
              <a:rPr lang="en-US" sz="1008" b="1" dirty="0">
                <a:solidFill>
                  <a:srgbClr val="E01832"/>
                </a:solidFill>
                <a:latin typeface="Arial" pitchFamily="34" charset="0"/>
                <a:ea typeface="Arial" pitchFamily="34" charset="-122"/>
                <a:cs typeface="Arial" pitchFamily="34" charset="-120"/>
              </a:rPr>
              <a:t>Польза для здоровья
</a:t>
            </a:r>
            <a:pPr algn="l" indent="0" marL="0">
              <a:lnSpc>
                <a:spcPct val="90000"/>
              </a:lnSpc>
              <a:buNone/>
            </a:pPr>
            <a:r>
              <a:rPr lang="en-US" sz="366"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58"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8" dirty="0">
                <a:solidFill>
                  <a:srgbClr val="000000"/>
                </a:solidFill>
                <a:latin typeface="Arial" pitchFamily="34" charset="0"/>
                <a:ea typeface="Arial" pitchFamily="34" charset="-122"/>
                <a:cs typeface="Arial" pitchFamily="34" charset="-120"/>
              </a:rPr>
              <a:t>Активный досуг помогает чувствовать себя healthy, fit and active. Он улучшает настроение после уроков, снимает усталость и делает день более энергичным.
</a:t>
            </a:r>
            <a:endParaRPr lang="en-US" sz="1008" dirty="0"/>
          </a:p>
        </p:txBody>
      </p:sp>
      <p:sp>
        <p:nvSpPr>
          <p:cNvPr id="13" name="Text 4"/>
          <p:cNvSpPr txBox="1"/>
          <p:nvPr/>
        </p:nvSpPr>
        <p:spPr>
          <a:xfrm>
            <a:off x="3252603" y="1563687"/>
            <a:ext cx="2648320" cy="709064"/>
          </a:xfrm>
          <a:prstGeom prst="rect">
            <a:avLst/>
          </a:prstGeom>
          <a:noFill/>
          <a:ln/>
        </p:spPr>
        <p:txBody>
          <a:bodyPr wrap="square" lIns="0" tIns="0" rIns="0" bIns="0" rtlCol="0" anchor="t"/>
          <a:lstStyle/>
          <a:p>
            <a:pPr algn="l" indent="0" marL="0">
              <a:lnSpc>
                <a:spcPct val="90000"/>
              </a:lnSpc>
              <a:buNone/>
            </a:pPr>
            <a:r>
              <a:rPr lang="en-US" sz="1041" b="1" dirty="0">
                <a:solidFill>
                  <a:srgbClr val="E01832"/>
                </a:solidFill>
                <a:latin typeface="Arial" pitchFamily="34" charset="0"/>
                <a:ea typeface="Arial" pitchFamily="34" charset="-122"/>
                <a:cs typeface="Arial" pitchFamily="34" charset="-120"/>
              </a:rPr>
              <a:t>Глаголы действий
</a:t>
            </a:r>
            <a:pPr algn="l" indent="0" marL="0">
              <a:lnSpc>
                <a:spcPct val="90000"/>
              </a:lnSpc>
              <a:buNone/>
            </a:pPr>
            <a:r>
              <a:rPr lang="en-US" sz="379"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73"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41" dirty="0">
                <a:solidFill>
                  <a:srgbClr val="000000"/>
                </a:solidFill>
                <a:latin typeface="Arial" pitchFamily="34" charset="0"/>
                <a:ea typeface="Arial" pitchFamily="34" charset="-122"/>
                <a:cs typeface="Arial" pitchFamily="34" charset="-120"/>
              </a:rPr>
              <a:t>Для спорта часто используют go, do и play: go cycling, do sport, play football, go for a walk. Эти сочетания нужно запоминать вместе с самим видом занятия.
</a:t>
            </a:r>
            <a:endParaRPr lang="en-US" sz="1041" dirty="0"/>
          </a:p>
        </p:txBody>
      </p:sp>
      <p:sp>
        <p:nvSpPr>
          <p:cNvPr id="14" name="Text 5"/>
          <p:cNvSpPr txBox="1"/>
          <p:nvPr/>
        </p:nvSpPr>
        <p:spPr>
          <a:xfrm>
            <a:off x="421773" y="3468185"/>
            <a:ext cx="2596084" cy="709064"/>
          </a:xfrm>
          <a:prstGeom prst="rect">
            <a:avLst/>
          </a:prstGeom>
          <a:noFill/>
          <a:ln/>
        </p:spPr>
        <p:txBody>
          <a:bodyPr wrap="square" lIns="0" tIns="0" rIns="0" bIns="0" rtlCol="0" anchor="t"/>
          <a:lstStyle/>
          <a:p>
            <a:pPr algn="l" indent="0" marL="0">
              <a:lnSpc>
                <a:spcPct val="90000"/>
              </a:lnSpc>
              <a:buNone/>
            </a:pPr>
            <a:r>
              <a:rPr lang="en-US" sz="1044" b="1" dirty="0">
                <a:solidFill>
                  <a:srgbClr val="E01832"/>
                </a:solidFill>
                <a:latin typeface="Arial" pitchFamily="34" charset="0"/>
                <a:ea typeface="Arial" pitchFamily="34" charset="-122"/>
                <a:cs typeface="Arial" pitchFamily="34" charset="-120"/>
              </a:rPr>
              <a:t>Когда это уместно
</a:t>
            </a:r>
            <a:pPr algn="l" indent="0" marL="0">
              <a:lnSpc>
                <a:spcPct val="90000"/>
              </a:lnSpc>
              <a:buNone/>
            </a:pPr>
            <a:r>
              <a:rPr lang="en-US" sz="38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75"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44" dirty="0">
                <a:solidFill>
                  <a:srgbClr val="000000"/>
                </a:solidFill>
                <a:latin typeface="Arial" pitchFamily="34" charset="0"/>
                <a:ea typeface="Arial" pitchFamily="34" charset="-122"/>
                <a:cs typeface="Arial" pitchFamily="34" charset="-120"/>
              </a:rPr>
              <a:t>Такая лексика подходит для рассказа о школьной площадке, парке, стадионе или велопрогулке. Она особенно полезна в коротких монологах и диалогах о досуге.
</a:t>
            </a:r>
            <a:endParaRPr lang="en-US" sz="1044" dirty="0"/>
          </a:p>
        </p:txBody>
      </p:sp>
      <p:sp>
        <p:nvSpPr>
          <p:cNvPr id="15" name="Text 6"/>
          <p:cNvSpPr txBox="1"/>
          <p:nvPr/>
        </p:nvSpPr>
        <p:spPr>
          <a:xfrm>
            <a:off x="3247839" y="2501935"/>
            <a:ext cx="2648321" cy="709064"/>
          </a:xfrm>
          <a:prstGeom prst="rect">
            <a:avLst/>
          </a:prstGeom>
          <a:noFill/>
          <a:ln/>
        </p:spPr>
        <p:txBody>
          <a:bodyPr wrap="square" lIns="0" tIns="0" rIns="0" bIns="0" rtlCol="0" anchor="t"/>
          <a:lstStyle/>
          <a:p>
            <a:pPr algn="l" indent="0" marL="0">
              <a:lnSpc>
                <a:spcPct val="90000"/>
              </a:lnSpc>
              <a:buNone/>
            </a:pPr>
            <a:r>
              <a:rPr lang="en-US" sz="1008" b="1" dirty="0">
                <a:solidFill>
                  <a:srgbClr val="E01832"/>
                </a:solidFill>
                <a:latin typeface="Arial" pitchFamily="34" charset="0"/>
                <a:ea typeface="Arial" pitchFamily="34" charset="-122"/>
                <a:cs typeface="Arial" pitchFamily="34" charset="-120"/>
              </a:rPr>
              <a:t>Частота занятий
</a:t>
            </a:r>
            <a:pPr algn="l" indent="0" marL="0">
              <a:lnSpc>
                <a:spcPct val="90000"/>
              </a:lnSpc>
              <a:buNone/>
            </a:pPr>
            <a:r>
              <a:rPr lang="en-US" sz="366"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58"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8" dirty="0">
                <a:solidFill>
                  <a:srgbClr val="000000"/>
                </a:solidFill>
                <a:latin typeface="Arial" pitchFamily="34" charset="0"/>
                <a:ea typeface="Arial" pitchFamily="34" charset="-122"/>
                <a:cs typeface="Arial" pitchFamily="34" charset="-120"/>
              </a:rPr>
              <a:t>При рассказе о спорте полезны выражения every day, twice a week, at weekends. Они показывают, как часто школьник занимается спортом и насколько это входит в привычку.
</a:t>
            </a:r>
            <a:endParaRPr lang="en-US" sz="1008"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Спокойный досуг дома: чтение, музыка, творчество
</a:t>
            </a:r>
            <a:endParaRPr lang="en-US" sz="2590" dirty="0"/>
          </a:p>
        </p:txBody>
      </p:sp>
      <p:sp>
        <p:nvSpPr>
          <p:cNvPr id="11"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7</a:t>
            </a:r>
            <a:endParaRPr lang="en-US" sz="1100" dirty="0"/>
          </a:p>
        </p:txBody>
      </p:sp>
      <p:sp>
        <p:nvSpPr>
          <p:cNvPr id="12" name="Text 2"/>
          <p:cNvSpPr txBox="1"/>
          <p:nvPr/>
        </p:nvSpPr>
        <p:spPr>
          <a:xfrm>
            <a:off x="518076" y="2069813"/>
            <a:ext cx="2497705" cy="731497"/>
          </a:xfrm>
          <a:prstGeom prst="rect">
            <a:avLst/>
          </a:prstGeom>
          <a:noFill/>
          <a:ln/>
        </p:spPr>
        <p:txBody>
          <a:bodyPr wrap="square" lIns="0" tIns="0" rIns="0" bIns="0" rtlCol="0" anchor="ctr"/>
          <a:lstStyle/>
          <a:p>
            <a:pPr algn="l" indent="0" marL="0">
              <a:lnSpc>
                <a:spcPct val="90000"/>
              </a:lnSpc>
              <a:buNone/>
            </a:pPr>
            <a:r>
              <a:rPr lang="en-US" sz="1054" b="1" dirty="0">
                <a:solidFill>
                  <a:srgbClr val="E01832"/>
                </a:solidFill>
                <a:latin typeface="Arial" pitchFamily="34" charset="0"/>
                <a:ea typeface="Arial" pitchFamily="34" charset="-122"/>
                <a:cs typeface="Arial" pitchFamily="34" charset="-120"/>
              </a:rPr>
              <a:t>Чтение
</a:t>
            </a:r>
            <a:pPr algn="l" indent="0" marL="0">
              <a:lnSpc>
                <a:spcPct val="90000"/>
              </a:lnSpc>
              <a:buNone/>
            </a:pPr>
            <a:r>
              <a:rPr lang="en-US" sz="383"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383"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58" dirty="0">
                <a:solidFill>
                  <a:srgbClr val="000000"/>
                </a:solidFill>
                <a:latin typeface="Arial" pitchFamily="34" charset="0"/>
                <a:ea typeface="Arial" pitchFamily="34" charset="-122"/>
                <a:cs typeface="Arial" pitchFamily="34" charset="-120"/>
              </a:rPr>
              <a:t>Reading books, comics and short stories helps to learn new words and understand English texts better. This hobby is quiet, useful and easy to do at home or in the library.
</a:t>
            </a:r>
            <a:endParaRPr lang="en-US" sz="1054" dirty="0"/>
          </a:p>
        </p:txBody>
      </p:sp>
      <p:sp>
        <p:nvSpPr>
          <p:cNvPr id="13" name="Text 3"/>
          <p:cNvSpPr txBox="1"/>
          <p:nvPr/>
        </p:nvSpPr>
        <p:spPr>
          <a:xfrm>
            <a:off x="3355535" y="2069813"/>
            <a:ext cx="2497705" cy="731497"/>
          </a:xfrm>
          <a:prstGeom prst="rect">
            <a:avLst/>
          </a:prstGeom>
          <a:noFill/>
          <a:ln/>
        </p:spPr>
        <p:txBody>
          <a:bodyPr wrap="square" lIns="0" tIns="0" rIns="0" bIns="0" rtlCol="0" anchor="ctr"/>
          <a:lstStyle/>
          <a:p>
            <a:pPr algn="l" indent="0" marL="0">
              <a:lnSpc>
                <a:spcPct val="90000"/>
              </a:lnSpc>
              <a:buNone/>
            </a:pPr>
            <a:r>
              <a:rPr lang="en-US" sz="1100" b="1" dirty="0">
                <a:solidFill>
                  <a:srgbClr val="E01832"/>
                </a:solidFill>
                <a:latin typeface="Arial" pitchFamily="34" charset="0"/>
                <a:ea typeface="Arial" pitchFamily="34" charset="-122"/>
                <a:cs typeface="Arial" pitchFamily="34" charset="-120"/>
              </a:rPr>
              <a:t>Музыка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Listening to music makes free time more pleasant and relaxing. It can help a person rest after school, change mood and enjoy a short break without much effort.
</a:t>
            </a:r>
            <a:endParaRPr lang="en-US" sz="1100" dirty="0"/>
          </a:p>
        </p:txBody>
      </p:sp>
      <p:sp>
        <p:nvSpPr>
          <p:cNvPr id="14" name="Text 4"/>
          <p:cNvSpPr txBox="1"/>
          <p:nvPr/>
        </p:nvSpPr>
        <p:spPr>
          <a:xfrm>
            <a:off x="6182984" y="2069813"/>
            <a:ext cx="2497705" cy="731497"/>
          </a:xfrm>
          <a:prstGeom prst="rect">
            <a:avLst/>
          </a:prstGeom>
          <a:noFill/>
          <a:ln/>
        </p:spPr>
        <p:txBody>
          <a:bodyPr wrap="square" lIns="0" tIns="0" rIns="0" bIns="0" rtlCol="0" anchor="ctr"/>
          <a:lstStyle/>
          <a:p>
            <a:pPr algn="l" indent="0" marL="0">
              <a:lnSpc>
                <a:spcPct val="90000"/>
              </a:lnSpc>
              <a:buNone/>
            </a:pPr>
            <a:r>
              <a:rPr lang="en-US" sz="1044" b="1" dirty="0">
                <a:solidFill>
                  <a:srgbClr val="E01832"/>
                </a:solidFill>
                <a:latin typeface="Arial" pitchFamily="34" charset="0"/>
                <a:ea typeface="Arial" pitchFamily="34" charset="-122"/>
                <a:cs typeface="Arial" pitchFamily="34" charset="-120"/>
              </a:rPr>
              <a:t>Творчество
</a:t>
            </a:r>
            <a:pPr algn="l" indent="0" marL="0">
              <a:lnSpc>
                <a:spcPct val="90000"/>
              </a:lnSpc>
              <a:buNone/>
            </a:pPr>
            <a:r>
              <a:rPr lang="en-US" sz="38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38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49" dirty="0">
                <a:solidFill>
                  <a:srgbClr val="000000"/>
                </a:solidFill>
                <a:latin typeface="Arial" pitchFamily="34" charset="0"/>
                <a:ea typeface="Arial" pitchFamily="34" charset="-122"/>
                <a:cs typeface="Arial" pitchFamily="34" charset="-120"/>
              </a:rPr>
              <a:t>Drawing, making models, doing puzzles and cooking simple meals develop imagination and patience. These activities are especially good for students who like calm and creative work.
</a:t>
            </a:r>
            <a:endParaRPr lang="en-US" sz="1044" dirty="0"/>
          </a:p>
        </p:txBody>
      </p:sp>
      <p:sp>
        <p:nvSpPr>
          <p:cNvPr id="15" name="Text 5"/>
          <p:cNvSpPr txBox="1"/>
          <p:nvPr/>
        </p:nvSpPr>
        <p:spPr>
          <a:xfrm>
            <a:off x="1899413" y="3557103"/>
            <a:ext cx="2497705" cy="731497"/>
          </a:xfrm>
          <a:prstGeom prst="rect">
            <a:avLst/>
          </a:prstGeom>
          <a:noFill/>
          <a:ln/>
        </p:spPr>
        <p:txBody>
          <a:bodyPr wrap="square" lIns="0" tIns="0" rIns="0" bIns="0" rtlCol="0" anchor="ctr"/>
          <a:lstStyle/>
          <a:p>
            <a:pPr algn="l" indent="0" marL="0">
              <a:lnSpc>
                <a:spcPct val="90000"/>
              </a:lnSpc>
              <a:buNone/>
            </a:pPr>
            <a:r>
              <a:rPr lang="en-US" sz="1100" b="1" dirty="0">
                <a:solidFill>
                  <a:srgbClr val="E01832"/>
                </a:solidFill>
                <a:latin typeface="Arial" pitchFamily="34" charset="0"/>
                <a:ea typeface="Arial" pitchFamily="34" charset="-122"/>
                <a:cs typeface="Arial" pitchFamily="34" charset="-120"/>
              </a:rPr>
              <a:t>Настольные игры
</a:t>
            </a:r>
            <a:pPr algn="l" indent="0" marL="0">
              <a:lnSpc>
                <a:spcPct val="90000"/>
              </a:lnSpc>
              <a:buNone/>
            </a:pPr>
            <a:r>
              <a:rPr lang="en-US" sz="4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Playing board games is a fun way to spend time with family or friends. They improve communication, teamwork and the ability to follow rules.
</a:t>
            </a:r>
            <a:endParaRPr lang="en-US" sz="1100" dirty="0"/>
          </a:p>
        </p:txBody>
      </p:sp>
      <p:sp>
        <p:nvSpPr>
          <p:cNvPr id="16" name="Text 6"/>
          <p:cNvSpPr txBox="1"/>
          <p:nvPr/>
        </p:nvSpPr>
        <p:spPr>
          <a:xfrm>
            <a:off x="4736872" y="3557103"/>
            <a:ext cx="2497705" cy="731497"/>
          </a:xfrm>
          <a:prstGeom prst="rect">
            <a:avLst/>
          </a:prstGeom>
          <a:noFill/>
          <a:ln/>
        </p:spPr>
        <p:txBody>
          <a:bodyPr wrap="square" lIns="0" tIns="0" rIns="0" bIns="0" rtlCol="0" anchor="ctr"/>
          <a:lstStyle/>
          <a:p>
            <a:pPr algn="l" indent="0" marL="0">
              <a:lnSpc>
                <a:spcPct val="90000"/>
              </a:lnSpc>
              <a:buNone/>
            </a:pPr>
            <a:r>
              <a:rPr lang="en-US" sz="1071" b="1" dirty="0">
                <a:solidFill>
                  <a:srgbClr val="E01832"/>
                </a:solidFill>
                <a:latin typeface="Arial" pitchFamily="34" charset="0"/>
                <a:ea typeface="Arial" pitchFamily="34" charset="-122"/>
                <a:cs typeface="Arial" pitchFamily="34" charset="-120"/>
              </a:rPr>
              <a:t>Сравнение с активностью
</a:t>
            </a:r>
            <a:pPr algn="l" indent="0" marL="0">
              <a:lnSpc>
                <a:spcPct val="90000"/>
              </a:lnSpc>
              <a:buNone/>
            </a:pPr>
            <a:r>
              <a:rPr lang="en-US" sz="389"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389"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74" dirty="0">
                <a:solidFill>
                  <a:srgbClr val="000000"/>
                </a:solidFill>
                <a:latin typeface="Arial" pitchFamily="34" charset="0"/>
                <a:ea typeface="Arial" pitchFamily="34" charset="-122"/>
                <a:cs typeface="Arial" pitchFamily="34" charset="-120"/>
              </a:rPr>
              <a:t>When students describe leisure time, they can compare quiet home activities with sports or walks outside. This helps them explain their personal preferences more clearly.
</a:t>
            </a:r>
            <a:endParaRPr lang="en-US" sz="107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746956"/>
            <a:ext cx="8168400" cy="2646638"/>
          </a:xfrm>
          <a:prstGeom prst="rect">
            <a:avLst/>
          </a:prstGeom>
        </p:spPr>
      </p:pic>
      <p:sp>
        <p:nvSpPr>
          <p:cNvPr id="4"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5" name="Text 1"/>
          <p:cNvSpPr txBox="1"/>
          <p:nvPr/>
        </p:nvSpPr>
        <p:spPr>
          <a:xfrm>
            <a:off x="421775" y="464356"/>
            <a:ext cx="8182575" cy="727122"/>
          </a:xfrm>
          <a:prstGeom prst="rect">
            <a:avLst/>
          </a:prstGeom>
          <a:noFill/>
          <a:ln/>
        </p:spPr>
        <p:txBody>
          <a:bodyPr wrap="square" lIns="0" tIns="0" rIns="0" bIns="0" rtlCol="0" anchor="ctr"/>
          <a:lstStyle/>
          <a:p>
            <a:pPr algn="l" indent="0" marL="0">
              <a:lnSpc>
                <a:spcPct val="90000"/>
              </a:lnSpc>
              <a:buNone/>
            </a:pPr>
            <a:r>
              <a:rPr lang="en-US" sz="2502" b="1" dirty="0">
                <a:solidFill>
                  <a:srgbClr val="F4EDDB"/>
                </a:solidFill>
                <a:latin typeface="Arial" pitchFamily="34" charset="0"/>
                <a:ea typeface="Arial" pitchFamily="34" charset="-122"/>
                <a:cs typeface="Arial" pitchFamily="34" charset="-120"/>
              </a:rPr>
              <a:t>Как рассказать о своём хобби на английском языке
</a:t>
            </a:r>
            <a:pPr algn="l" indent="0" marL="0">
              <a:lnSpc>
                <a:spcPct val="90000"/>
              </a:lnSpc>
              <a:buNone/>
            </a:pPr>
            <a:r>
              <a:rPr lang="en-US" sz="917"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001" dirty="0">
                <a:solidFill>
                  <a:srgbClr val="FFFFFF"/>
                </a:solidFill>
                <a:latin typeface="Arial" pitchFamily="34" charset="0"/>
                <a:ea typeface="Arial" pitchFamily="34" charset="-122"/>
                <a:cs typeface="Arial" pitchFamily="34" charset="-120"/>
              </a:rPr>
              <a:t>Простая схема для короткого монолога о leisure time.
</a:t>
            </a:r>
            <a:endParaRPr lang="en-US" sz="250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286333"/>
            <a:ext cx="4921004" cy="1729588"/>
          </a:xfrm>
          <a:prstGeom prst="rect">
            <a:avLst/>
          </a:prstGeom>
        </p:spPr>
      </p:pic>
      <p:sp>
        <p:nvSpPr>
          <p:cNvPr id="4" name="Text 0"/>
          <p:cNvSpPr txBox="1"/>
          <p:nvPr/>
        </p:nvSpPr>
        <p:spPr>
          <a:xfrm>
            <a:off x="3620719" y="475061"/>
            <a:ext cx="5186970" cy="1204105"/>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Сравнение популярных занятий дома и на улице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9</a:t>
            </a:r>
            <a:endParaRPr lang="en-US" sz="1100" dirty="0"/>
          </a:p>
        </p:txBody>
      </p:sp>
      <p:sp>
        <p:nvSpPr>
          <p:cNvPr id="6" name="Text 2"/>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Таблица помогает сравнить, как разные занятия влияют на свободное время школьника.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Домашние и outdoor activities выполняют разные роли и лучше всего работают в балансе.
</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Учебные примеры по теме Unit 7
</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10</a:t>
            </a:r>
            <a:endParaRPr lang="en-US" sz="1100" dirty="0"/>
          </a:p>
        </p:txBody>
      </p:sp>
      <p:sp>
        <p:nvSpPr>
          <p:cNvPr id="8" name="Text 1"/>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Как говорить о предпочтениях и выборе досуга
</a:t>
            </a:r>
            <a:endParaRPr lang="en-US" sz="2590" dirty="0"/>
          </a:p>
        </p:txBody>
      </p:sp>
      <p:sp>
        <p:nvSpPr>
          <p:cNvPr id="9" name="Text 2"/>
          <p:cNvSpPr txBox="1"/>
          <p:nvPr/>
        </p:nvSpPr>
        <p:spPr>
          <a:xfrm>
            <a:off x="413147" y="6067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Как говорить о предпочтениях и выборе досуга
</a:t>
            </a:r>
            <a:endParaRPr lang="en-US" sz="2590" dirty="0"/>
          </a:p>
        </p:txBody>
      </p:sp>
      <p:sp>
        <p:nvSpPr>
          <p:cNvPr id="10" name="Text 3"/>
          <p:cNvSpPr txBox="1"/>
          <p:nvPr/>
        </p:nvSpPr>
        <p:spPr>
          <a:xfrm>
            <a:off x="413149" y="1813561"/>
            <a:ext cx="1699875" cy="2468863"/>
          </a:xfrm>
          <a:prstGeom prst="rect">
            <a:avLst/>
          </a:prstGeom>
          <a:noFill/>
          <a:ln/>
        </p:spPr>
        <p:txBody>
          <a:bodyPr wrap="square" lIns="0" tIns="0" rIns="0" bIns="0" rtlCol="0" anchor="t"/>
          <a:lstStyle/>
          <a:p>
            <a:pPr algn="l" indent="0" marL="0">
              <a:lnSpc>
                <a:spcPct val="90000"/>
              </a:lnSpc>
              <a:buNone/>
            </a:pPr>
            <a:r>
              <a:rPr lang="en-US" sz="1000" b="1" dirty="0">
                <a:solidFill>
                  <a:srgbClr val="F4EDDB"/>
                </a:solidFill>
                <a:latin typeface="Arial" pitchFamily="34" charset="0"/>
                <a:ea typeface="Arial" pitchFamily="34" charset="-122"/>
                <a:cs typeface="Arial" pitchFamily="34" charset="-120"/>
              </a:rPr>
              <a:t>Простые выражения
</a:t>
            </a:r>
            <a:pPr algn="l" indent="0" marL="0">
              <a:lnSpc>
                <a:spcPct val="90000"/>
              </a:lnSpc>
              <a:buNone/>
            </a:pPr>
            <a:r>
              <a:rPr lang="en-US" sz="3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3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00" dirty="0">
                <a:solidFill>
                  <a:srgbClr val="FFFFFF"/>
                </a:solidFill>
                <a:latin typeface="Arial" pitchFamily="34" charset="0"/>
                <a:ea typeface="Arial" pitchFamily="34" charset="-122"/>
                <a:cs typeface="Arial" pitchFamily="34" charset="-120"/>
              </a:rPr>
              <a:t>Для рассказа о вкусах используют I like, I love, I prefer, I’d rather, I’m interested in и My favourite hobby is. Эти фразы подходят для коротких и понятных ответов.
</a:t>
            </a:r>
            <a:endParaRPr lang="en-US" sz="1000" dirty="0"/>
          </a:p>
        </p:txBody>
      </p:sp>
      <p:sp>
        <p:nvSpPr>
          <p:cNvPr id="11" name="Text 4"/>
          <p:cNvSpPr txBox="1"/>
          <p:nvPr/>
        </p:nvSpPr>
        <p:spPr>
          <a:xfrm>
            <a:off x="2605992" y="1813561"/>
            <a:ext cx="1699875" cy="2468863"/>
          </a:xfrm>
          <a:prstGeom prst="rect">
            <a:avLst/>
          </a:prstGeom>
          <a:noFill/>
          <a:ln/>
        </p:spPr>
        <p:txBody>
          <a:bodyPr wrap="square" lIns="0" tIns="0" rIns="0" bIns="0" rtlCol="0" anchor="t"/>
          <a:lstStyle/>
          <a:p>
            <a:pPr algn="l" indent="0" marL="0">
              <a:lnSpc>
                <a:spcPct val="90000"/>
              </a:lnSpc>
              <a:buNone/>
            </a:pPr>
            <a:r>
              <a:rPr lang="en-US" sz="1000" b="1" dirty="0">
                <a:solidFill>
                  <a:srgbClr val="F4EDDB"/>
                </a:solidFill>
                <a:latin typeface="Arial" pitchFamily="34" charset="0"/>
                <a:ea typeface="Arial" pitchFamily="34" charset="-122"/>
                <a:cs typeface="Arial" pitchFamily="34" charset="-120"/>
              </a:rPr>
              <a:t>Сравнение занятий
</a:t>
            </a:r>
            <a:pPr algn="l" indent="0" marL="0">
              <a:lnSpc>
                <a:spcPct val="90000"/>
              </a:lnSpc>
              <a:buNone/>
            </a:pPr>
            <a:r>
              <a:rPr lang="en-US" sz="3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3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00" dirty="0">
                <a:solidFill>
                  <a:srgbClr val="FFFFFF"/>
                </a:solidFill>
                <a:latin typeface="Arial" pitchFamily="34" charset="0"/>
                <a:ea typeface="Arial" pitchFamily="34" charset="-122"/>
                <a:cs typeface="Arial" pitchFamily="34" charset="-120"/>
              </a:rPr>
              <a:t>Чтобы сравнить два вида досуга, можно сказать better than, more interesting than или less tiring than. Такие конструкции помогают объяснить, почему одно занятие нравится больше другого.
</a:t>
            </a:r>
            <a:endParaRPr lang="en-US" sz="1000" dirty="0"/>
          </a:p>
        </p:txBody>
      </p:sp>
      <p:sp>
        <p:nvSpPr>
          <p:cNvPr id="12" name="Text 5"/>
          <p:cNvSpPr txBox="1"/>
          <p:nvPr/>
        </p:nvSpPr>
        <p:spPr>
          <a:xfrm>
            <a:off x="4798835" y="1813561"/>
            <a:ext cx="1699875" cy="2468863"/>
          </a:xfrm>
          <a:prstGeom prst="rect">
            <a:avLst/>
          </a:prstGeom>
          <a:noFill/>
          <a:ln/>
        </p:spPr>
        <p:txBody>
          <a:bodyPr wrap="square" lIns="0" tIns="0" rIns="0" bIns="0" rtlCol="0" anchor="t"/>
          <a:lstStyle/>
          <a:p>
            <a:pPr algn="l" indent="0" marL="0">
              <a:lnSpc>
                <a:spcPct val="90000"/>
              </a:lnSpc>
              <a:buNone/>
            </a:pPr>
            <a:r>
              <a:rPr lang="en-US" sz="1000" b="1" dirty="0">
                <a:solidFill>
                  <a:srgbClr val="F4EDDB"/>
                </a:solidFill>
                <a:latin typeface="Arial" pitchFamily="34" charset="0"/>
                <a:ea typeface="Arial" pitchFamily="34" charset="-122"/>
                <a:cs typeface="Arial" pitchFamily="34" charset="-120"/>
              </a:rPr>
              <a:t>Причины выбора
</a:t>
            </a:r>
            <a:pPr algn="l" indent="0" marL="0">
              <a:lnSpc>
                <a:spcPct val="90000"/>
              </a:lnSpc>
              <a:buNone/>
            </a:pPr>
            <a:r>
              <a:rPr lang="en-US" sz="3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3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00" dirty="0">
                <a:solidFill>
                  <a:srgbClr val="FFFFFF"/>
                </a:solidFill>
                <a:latin typeface="Arial" pitchFamily="34" charset="0"/>
                <a:ea typeface="Arial" pitchFamily="34" charset="-122"/>
                <a:cs typeface="Arial" pitchFamily="34" charset="-120"/>
              </a:rPr>
              <a:t>Часто ученики добавляют because it is exciting, because it helps me relax, because I can do it with friends или because it is useful for my health. Это делает ответ убедительнее.
</a:t>
            </a:r>
            <a:endParaRPr lang="en-US" sz="1000" dirty="0"/>
          </a:p>
        </p:txBody>
      </p:sp>
      <p:sp>
        <p:nvSpPr>
          <p:cNvPr id="13" name="Text 6"/>
          <p:cNvSpPr txBox="1"/>
          <p:nvPr/>
        </p:nvSpPr>
        <p:spPr>
          <a:xfrm>
            <a:off x="6991679" y="1813561"/>
            <a:ext cx="1699875" cy="2468863"/>
          </a:xfrm>
          <a:prstGeom prst="rect">
            <a:avLst/>
          </a:prstGeom>
          <a:noFill/>
          <a:ln/>
        </p:spPr>
        <p:txBody>
          <a:bodyPr wrap="square" lIns="0" tIns="0" rIns="0" bIns="0" rtlCol="0" anchor="t"/>
          <a:lstStyle/>
          <a:p>
            <a:pPr algn="l" indent="0" marL="0">
              <a:lnSpc>
                <a:spcPct val="90000"/>
              </a:lnSpc>
              <a:buNone/>
            </a:pPr>
            <a:r>
              <a:rPr lang="en-US" sz="1000" b="1" dirty="0">
                <a:solidFill>
                  <a:srgbClr val="F4EDDB"/>
                </a:solidFill>
                <a:latin typeface="Arial" pitchFamily="34" charset="0"/>
                <a:ea typeface="Arial" pitchFamily="34" charset="-122"/>
                <a:cs typeface="Arial" pitchFamily="34" charset="-120"/>
              </a:rPr>
              <a:t>Где использовать
</a:t>
            </a:r>
            <a:pPr algn="l" indent="0" marL="0">
              <a:lnSpc>
                <a:spcPct val="90000"/>
              </a:lnSpc>
              <a:buNone/>
            </a:pPr>
            <a:r>
              <a:rPr lang="en-US" sz="3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3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00" dirty="0">
                <a:solidFill>
                  <a:srgbClr val="FFFFFF"/>
                </a:solidFill>
                <a:latin typeface="Arial" pitchFamily="34" charset="0"/>
                <a:ea typeface="Arial" pitchFamily="34" charset="-122"/>
                <a:cs typeface="Arial" pitchFamily="34" charset="-120"/>
              </a:rPr>
              <a:t>Эти модели подходят для диалогов, мини-рассказов и письменных абзацев. Они помогают говорить о хобби естественно и уверенно, без длинных и сложных предложений.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Короткие паузы и смена деятельности помогают сохранить внимание и снизить утомление глаз после уроков.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Чем дольше непрерывное экранное время, тем слабее концентрация. Регулярные перерывы поддерживают баланс и самочувствие.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Экранное время и концентрация: связь привычек и самочувствия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11</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Учебная иллюстрация по теме Unit 7 «Leisure time».
</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780" y="1348925"/>
            <a:ext cx="2617440" cy="2276550"/>
          </a:xfrm>
          <a:prstGeom prst="rect">
            <a:avLst/>
          </a:prstGeom>
        </p:spPr>
      </p:pic>
      <p:pic>
        <p:nvPicPr>
          <p:cNvPr id="4" name="Image 2" descr="preencoded.png">    </p:cNvPr>
          <p:cNvPicPr>
            <a:picLocks noChangeAspect="1"/>
          </p:cNvPicPr>
          <p:nvPr/>
        </p:nvPicPr>
        <p:blipFill>
          <a:blip r:embed="rId3"/>
          <a:stretch>
            <a:fillRect/>
          </a:stretch>
        </p:blipFill>
        <p:spPr>
          <a:xfrm>
            <a:off x="3254555" y="1348925"/>
            <a:ext cx="2617440" cy="2276550"/>
          </a:xfrm>
          <a:prstGeom prst="rect">
            <a:avLst/>
          </a:prstGeom>
        </p:spPr>
      </p:pic>
      <p:pic>
        <p:nvPicPr>
          <p:cNvPr id="5" name="Image 3" descr="preencoded.png">    </p:cNvPr>
          <p:cNvPicPr>
            <a:picLocks noChangeAspect="1"/>
          </p:cNvPicPr>
          <p:nvPr/>
        </p:nvPicPr>
        <p:blipFill>
          <a:blip r:embed="rId4"/>
          <a:stretch>
            <a:fillRect/>
          </a:stretch>
        </p:blipFill>
        <p:spPr>
          <a:xfrm>
            <a:off x="6118832" y="1348925"/>
            <a:ext cx="2611511" cy="227655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50" y="3721601"/>
            <a:ext cx="2611800" cy="801675"/>
          </a:xfrm>
          <a:prstGeom prst="rect">
            <a:avLst/>
          </a:prstGeom>
          <a:noFill/>
          <a:ln/>
        </p:spPr>
        <p:txBody>
          <a:bodyPr wrap="square" lIns="0" tIns="0" rIns="0" bIns="0" rtlCol="0" anchor="t"/>
          <a:lstStyle/>
          <a:p>
            <a:pPr algn="l" indent="0" marL="0">
              <a:lnSpc>
                <a:spcPct val="90000"/>
              </a:lnSpc>
              <a:buNone/>
            </a:pPr>
            <a:r>
              <a:rPr lang="en-US" sz="1042" b="1" dirty="0">
                <a:solidFill>
                  <a:srgbClr val="F4EDDB"/>
                </a:solidFill>
                <a:latin typeface="Arial" pitchFamily="34" charset="0"/>
                <a:ea typeface="Arial" pitchFamily="34" charset="-122"/>
                <a:cs typeface="Arial" pitchFamily="34" charset="-120"/>
              </a:rPr>
              <a:t>Книга перед сном
</a:t>
            </a:r>
            <a:pPr algn="l" indent="0" marL="0">
              <a:lnSpc>
                <a:spcPct val="90000"/>
              </a:lnSpc>
              <a:buNone/>
            </a:pPr>
            <a:r>
              <a:rPr lang="en-US" sz="434"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55" dirty="0">
                <a:solidFill>
                  <a:srgbClr val="FFFFFF"/>
                </a:solidFill>
                <a:latin typeface="Arial" pitchFamily="34" charset="0"/>
                <a:ea typeface="Arial" pitchFamily="34" charset="-122"/>
                <a:cs typeface="Arial" pitchFamily="34" charset="-120"/>
              </a:rPr>
              <a:t>Аня читает по 15 минут каждый вечер, потому что это помогает ей успокоиться после насыщенного дня. Она выбирает короткие рассказы и замечает новые слова, которые потом встречает в школьных текстах.
</a:t>
            </a:r>
            <a:endParaRPr lang="en-US" sz="1042" dirty="0"/>
          </a:p>
        </p:txBody>
      </p:sp>
      <p:sp>
        <p:nvSpPr>
          <p:cNvPr id="9" name="Text 1"/>
          <p:cNvSpPr txBox="1"/>
          <p:nvPr/>
        </p:nvSpPr>
        <p:spPr>
          <a:xfrm>
            <a:off x="3267836" y="3721601"/>
            <a:ext cx="2611800" cy="801675"/>
          </a:xfrm>
          <a:prstGeom prst="rect">
            <a:avLst/>
          </a:prstGeom>
          <a:noFill/>
          <a:ln/>
        </p:spPr>
        <p:txBody>
          <a:bodyPr wrap="square" lIns="0" tIns="0" rIns="0" bIns="0" rtlCol="0" anchor="t"/>
          <a:lstStyle/>
          <a:p>
            <a:pPr algn="l" indent="0" marL="0">
              <a:lnSpc>
                <a:spcPct val="90000"/>
              </a:lnSpc>
              <a:buNone/>
            </a:pPr>
            <a:r>
              <a:rPr lang="en-US" sz="1151" b="1" dirty="0">
                <a:solidFill>
                  <a:srgbClr val="F4EDDB"/>
                </a:solidFill>
                <a:latin typeface="Arial" pitchFamily="34" charset="0"/>
                <a:ea typeface="Arial" pitchFamily="34" charset="-122"/>
                <a:cs typeface="Arial" pitchFamily="34" charset="-120"/>
              </a:rPr>
              <a:t>Комикс в дороге
</a:t>
            </a:r>
            <a:pPr algn="l" indent="0" marL="0">
              <a:lnSpc>
                <a:spcPct val="90000"/>
              </a:lnSpc>
              <a:buNone/>
            </a:pPr>
            <a:r>
              <a:rPr lang="en-US" sz="479"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055" dirty="0">
                <a:solidFill>
                  <a:srgbClr val="FFFFFF"/>
                </a:solidFill>
                <a:latin typeface="Arial" pitchFamily="34" charset="0"/>
                <a:ea typeface="Arial" pitchFamily="34" charset="-122"/>
                <a:cs typeface="Arial" pitchFamily="34" charset="-120"/>
              </a:rPr>
              <a:t>Дима берёт с собой комиксы и журнал, когда едет на занятия. Так он не тратит время зря и читает для удовольствия. Ему нравится узнавать новые выражения в лёгком и понятном формате.
</a:t>
            </a:r>
            <a:endParaRPr lang="en-US" sz="1151" dirty="0"/>
          </a:p>
        </p:txBody>
      </p:sp>
      <p:sp>
        <p:nvSpPr>
          <p:cNvPr id="10" name="Text 2"/>
          <p:cNvSpPr txBox="1"/>
          <p:nvPr/>
        </p:nvSpPr>
        <p:spPr>
          <a:xfrm>
            <a:off x="6122520" y="3721601"/>
            <a:ext cx="2611800" cy="801675"/>
          </a:xfrm>
          <a:prstGeom prst="rect">
            <a:avLst/>
          </a:prstGeom>
          <a:noFill/>
          <a:ln/>
        </p:spPr>
        <p:txBody>
          <a:bodyPr wrap="square" lIns="0" tIns="0" rIns="0" bIns="0" rtlCol="0" anchor="t"/>
          <a:lstStyle/>
          <a:p>
            <a:pPr algn="l" indent="0" marL="0">
              <a:lnSpc>
                <a:spcPct val="90000"/>
              </a:lnSpc>
              <a:buNone/>
            </a:pPr>
            <a:r>
              <a:rPr lang="en-US" sz="1105" b="1" dirty="0">
                <a:solidFill>
                  <a:srgbClr val="F4EDDB"/>
                </a:solidFill>
                <a:latin typeface="Arial" pitchFamily="34" charset="0"/>
                <a:ea typeface="Arial" pitchFamily="34" charset="-122"/>
                <a:cs typeface="Arial" pitchFamily="34" charset="-120"/>
              </a:rPr>
              <a:t>Электронный ридер на выходных
</a:t>
            </a:r>
            <a:pPr algn="l" indent="0" marL="0">
              <a:lnSpc>
                <a:spcPct val="90000"/>
              </a:lnSpc>
              <a:buNone/>
            </a:pPr>
            <a:r>
              <a:rPr lang="en-US" sz="46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013" dirty="0">
                <a:solidFill>
                  <a:srgbClr val="FFFFFF"/>
                </a:solidFill>
                <a:latin typeface="Arial" pitchFamily="34" charset="0"/>
                <a:ea typeface="Arial" pitchFamily="34" charset="-122"/>
                <a:cs typeface="Arial" pitchFamily="34" charset="-120"/>
              </a:rPr>
              <a:t>Маша любит читать на электронном ридере в парке или дома у окна. Она выбирает истории о дружбе и приключениях, а затем обсуждает их с друзьями и учителем на уроке английского.
</a:t>
            </a:r>
            <a:endParaRPr lang="en-US" sz="1105" dirty="0"/>
          </a:p>
        </p:txBody>
      </p:sp>
      <p:sp>
        <p:nvSpPr>
          <p:cNvPr id="11" name="Text 3"/>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12</a:t>
            </a:r>
            <a:endParaRPr lang="en-US" sz="1100" dirty="0"/>
          </a:p>
        </p:txBody>
      </p:sp>
      <p:sp>
        <p:nvSpPr>
          <p:cNvPr id="12" name="Text 4"/>
          <p:cNvSpPr txBox="1"/>
          <p:nvPr/>
        </p:nvSpPr>
        <p:spPr>
          <a:xfrm>
            <a:off x="413147" y="6067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Чтение в свободное время: три короткие истории
</a:t>
            </a:r>
            <a:endParaRPr lang="en-US" sz="259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7387" y="2415644"/>
            <a:ext cx="5182677" cy="1470966"/>
          </a:xfrm>
          <a:prstGeom prst="rect">
            <a:avLst/>
          </a:prstGeom>
        </p:spPr>
      </p:pic>
      <p:sp>
        <p:nvSpPr>
          <p:cNvPr id="4"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Полезные выражения для диалогов о свободном времени
</a:t>
            </a:r>
            <a:endParaRPr lang="en-US" sz="259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6" name="Text 2"/>
          <p:cNvSpPr txBox="1"/>
          <p:nvPr/>
        </p:nvSpPr>
        <p:spPr>
          <a:xfrm>
            <a:off x="590050" y="2044013"/>
            <a:ext cx="2316300" cy="1884600"/>
          </a:xfrm>
          <a:prstGeom prst="rect">
            <a:avLst/>
          </a:prstGeom>
          <a:noFill/>
          <a:ln/>
        </p:spPr>
        <p:txBody>
          <a:bodyPr wrap="square" lIns="0" tIns="0" rIns="0" bIns="0" rtlCol="0" anchor="ctr"/>
          <a:lstStyle/>
          <a:p>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Эти фразы помогают начать разговор, задать вопрос о привычках, выразить интерес или вежливо предложить совместное занятие.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Короткие устойчивые фразы делают диалог о хобби естественным, вежливым и понятным.
</a:t>
            </a:r>
            <a:endParaRPr lang="en-US" sz="1100" dirty="0"/>
          </a:p>
        </p:txBody>
      </p:sp>
      <p:sp>
        <p:nvSpPr>
          <p:cNvPr id="7" name="Text 3"/>
          <p:cNvSpPr txBox="1"/>
          <p:nvPr/>
        </p:nvSpPr>
        <p:spPr>
          <a:xfrm>
            <a:off x="590050" y="4006247"/>
            <a:ext cx="2316300" cy="252000"/>
          </a:xfrm>
          <a:prstGeom prst="rect">
            <a:avLst/>
          </a:prstGeom>
          <a:noFill/>
          <a:ln/>
        </p:spPr>
        <p:txBody>
          <a:bodyPr wrap="square" lIns="0" tIns="0" rIns="0" bIns="0" rtlCol="0" anchor="ctr"/>
          <a:lstStyle/>
          <a:p>
            <a:pPr algn="l" indent="0" marL="0">
              <a:lnSpc>
                <a:spcPct val="90000"/>
              </a:lnSpc>
              <a:buNone/>
            </a:pPr>
            <a:r>
              <a:rPr lang="en-US" sz="900" dirty="0">
                <a:solidFill>
                  <a:srgbClr val="E01932"/>
                </a:solidFill>
                <a:latin typeface="Arial" pitchFamily="34" charset="0"/>
                <a:ea typeface="Arial" pitchFamily="34" charset="-122"/>
                <a:cs typeface="Arial" pitchFamily="34" charset="-120"/>
              </a:rPr>
              <a:t>Материал Unit 7, раздел разговорной практики.
</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14</a:t>
            </a:r>
            <a:endParaRPr lang="en-US" sz="1100" dirty="0"/>
          </a:p>
        </p:txBody>
      </p:sp>
      <p:sp>
        <p:nvSpPr>
          <p:cNvPr id="8" name="Text 1"/>
          <p:cNvSpPr txBox="1"/>
          <p:nvPr/>
        </p:nvSpPr>
        <p:spPr>
          <a:xfrm>
            <a:off x="581609" y="2039461"/>
            <a:ext cx="3570185" cy="733535"/>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Пятница вечером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Сначала школьник решает, что нужно закончить: домашнее задание, домашние дела и подготовку к следующей неделе.
</a:t>
            </a:r>
            <a:endParaRPr lang="en-US" sz="1200" dirty="0"/>
          </a:p>
        </p:txBody>
      </p:sp>
      <p:sp>
        <p:nvSpPr>
          <p:cNvPr id="9" name="Text 2"/>
          <p:cNvSpPr txBox="1"/>
          <p:nvPr/>
        </p:nvSpPr>
        <p:spPr>
          <a:xfrm>
            <a:off x="581038" y="3070721"/>
            <a:ext cx="3570185" cy="733534"/>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Суббота утром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Затем он использует be going to для заранее выбранных планов, например визита к родственникам или прогулки.
</a:t>
            </a:r>
            <a:endParaRPr lang="en-US" sz="1200" dirty="0"/>
          </a:p>
        </p:txBody>
      </p:sp>
      <p:sp>
        <p:nvSpPr>
          <p:cNvPr id="10" name="Text 3"/>
          <p:cNvSpPr txBox="1"/>
          <p:nvPr/>
        </p:nvSpPr>
        <p:spPr>
          <a:xfrm>
            <a:off x="4652164" y="2039461"/>
            <a:ext cx="3570185" cy="733535"/>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Воскресенье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Will подходит для более спонтанных решений: остаться дома, отдохнуть, посмотреть фильм или просто восстановить силы.
</a:t>
            </a:r>
            <a:endParaRPr lang="en-US" sz="1200" dirty="0"/>
          </a:p>
        </p:txBody>
      </p:sp>
      <p:sp>
        <p:nvSpPr>
          <p:cNvPr id="11" name="Text 4"/>
          <p:cNvSpPr txBox="1"/>
          <p:nvPr/>
        </p:nvSpPr>
        <p:spPr>
          <a:xfrm>
            <a:off x="4651593" y="3070721"/>
            <a:ext cx="3570185" cy="733534"/>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Суббота днём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Для договорённостей с друзьями удобно present continuous: действие уже запланировано и имеет точное время.
</a:t>
            </a:r>
            <a:endParaRPr lang="en-US" sz="1200" dirty="0"/>
          </a:p>
        </p:txBody>
      </p:sp>
      <p:sp>
        <p:nvSpPr>
          <p:cNvPr id="12" name="Text 5"/>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Планы на выходные: как говорить о будущих делах
</a:t>
            </a:r>
            <a:endParaRPr lang="en-US" sz="259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746956"/>
            <a:ext cx="8168400" cy="2646638"/>
          </a:xfrm>
          <a:prstGeom prst="rect">
            <a:avLst/>
          </a:prstGeom>
        </p:spPr>
      </p:pic>
      <p:sp>
        <p:nvSpPr>
          <p:cNvPr id="4"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5" name="Text 1"/>
          <p:cNvSpPr txBox="1"/>
          <p:nvPr/>
        </p:nvSpPr>
        <p:spPr>
          <a:xfrm>
            <a:off x="421775" y="464356"/>
            <a:ext cx="8182575" cy="727122"/>
          </a:xfrm>
          <a:prstGeom prst="rect">
            <a:avLst/>
          </a:prstGeom>
          <a:noFill/>
          <a:ln/>
        </p:spPr>
        <p:txBody>
          <a:bodyPr wrap="square" lIns="0" tIns="0" rIns="0" bIns="0" rtlCol="0" anchor="ctr"/>
          <a:lstStyle/>
          <a:p>
            <a:pPr algn="l" indent="0" marL="0">
              <a:lnSpc>
                <a:spcPct val="90000"/>
              </a:lnSpc>
              <a:buNone/>
            </a:pPr>
            <a:r>
              <a:rPr lang="en-US" sz="2933" b="1" dirty="0">
                <a:solidFill>
                  <a:srgbClr val="F4EDDB"/>
                </a:solidFill>
                <a:latin typeface="Arial" pitchFamily="34" charset="0"/>
                <a:ea typeface="Arial" pitchFamily="34" charset="-122"/>
                <a:cs typeface="Arial" pitchFamily="34" charset="-120"/>
              </a:rPr>
              <a:t>Как организовать полезный выходной день
</a:t>
            </a:r>
            <a:pPr algn="l" indent="0" marL="0">
              <a:lnSpc>
                <a:spcPct val="90000"/>
              </a:lnSpc>
              <a:buNone/>
            </a:pPr>
            <a:r>
              <a:rPr lang="en-US" sz="1075"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73" dirty="0">
                <a:solidFill>
                  <a:srgbClr val="FFFFFF"/>
                </a:solidFill>
                <a:latin typeface="Arial" pitchFamily="34" charset="0"/>
                <a:ea typeface="Arial" pitchFamily="34" charset="-122"/>
                <a:cs typeface="Arial" pitchFamily="34" charset="-120"/>
              </a:rPr>
              <a:t>Логика схемы основана на типичном режиме школьника и помогает распределить время между делами, отдыхом и активностью.
</a:t>
            </a:r>
            <a:endParaRPr lang="en-US" sz="2933"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Один и тот же вид досуга может одновременно укреплять внимание, память, логику и творческое мышление.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Чем регулярнее хобби, тем заметнее его польза: навыки развиваются постепенно и поддерживают учебу.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Какие хобби развивают разные навыки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16</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Учебная схема по теме Unit 7 «Leisure time».
</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0056" y="2133101"/>
            <a:ext cx="284438" cy="455100"/>
          </a:xfrm>
          <a:prstGeom prst="rect">
            <a:avLst/>
          </a:prstGeom>
        </p:spPr>
      </p:pic>
      <p:pic>
        <p:nvPicPr>
          <p:cNvPr id="4" name="Image 2" descr="preencoded.png">    </p:cNvPr>
          <p:cNvPicPr>
            <a:picLocks noChangeAspect="1"/>
          </p:cNvPicPr>
          <p:nvPr/>
        </p:nvPicPr>
        <p:blipFill>
          <a:blip r:embed="rId3"/>
          <a:stretch>
            <a:fillRect/>
          </a:stretch>
        </p:blipFill>
        <p:spPr>
          <a:xfrm>
            <a:off x="2217479" y="2133101"/>
            <a:ext cx="398213" cy="455100"/>
          </a:xfrm>
          <a:prstGeom prst="rect">
            <a:avLst/>
          </a:prstGeom>
        </p:spPr>
      </p:pic>
      <p:pic>
        <p:nvPicPr>
          <p:cNvPr id="5" name="Image 3" descr="preencoded.png">    </p:cNvPr>
          <p:cNvPicPr>
            <a:picLocks noChangeAspect="1"/>
          </p:cNvPicPr>
          <p:nvPr/>
        </p:nvPicPr>
        <p:blipFill>
          <a:blip r:embed="rId4"/>
          <a:stretch>
            <a:fillRect/>
          </a:stretch>
        </p:blipFill>
        <p:spPr>
          <a:xfrm>
            <a:off x="3949774" y="2133101"/>
            <a:ext cx="455100" cy="455100"/>
          </a:xfrm>
          <a:prstGeom prst="rect">
            <a:avLst/>
          </a:prstGeom>
        </p:spPr>
      </p:pic>
      <p:pic>
        <p:nvPicPr>
          <p:cNvPr id="6" name="Image 4" descr="preencoded.png">    </p:cNvPr>
          <p:cNvPicPr>
            <a:picLocks noChangeAspect="1"/>
          </p:cNvPicPr>
          <p:nvPr/>
        </p:nvPicPr>
        <p:blipFill>
          <a:blip r:embed="rId5"/>
          <a:stretch>
            <a:fillRect/>
          </a:stretch>
        </p:blipFill>
        <p:spPr>
          <a:xfrm>
            <a:off x="5710512" y="2133101"/>
            <a:ext cx="455100" cy="455100"/>
          </a:xfrm>
          <a:prstGeom prst="rect">
            <a:avLst/>
          </a:prstGeom>
        </p:spPr>
      </p:pic>
      <p:pic>
        <p:nvPicPr>
          <p:cNvPr id="7" name="Image 5" descr="preencoded.png">    </p:cNvPr>
          <p:cNvPicPr>
            <a:picLocks noChangeAspect="1"/>
          </p:cNvPicPr>
          <p:nvPr/>
        </p:nvPicPr>
        <p:blipFill>
          <a:blip r:embed="rId6"/>
          <a:stretch>
            <a:fillRect/>
          </a:stretch>
        </p:blipFill>
        <p:spPr>
          <a:xfrm>
            <a:off x="7471250" y="2133101"/>
            <a:ext cx="455100" cy="455100"/>
          </a:xfrm>
          <a:prstGeom prst="rect">
            <a:avLst/>
          </a:prstGeom>
        </p:spPr>
      </p:pic>
      <p:sp>
        <p:nvSpPr>
          <p:cNvPr id="8"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17</a:t>
            </a:r>
            <a:endParaRPr lang="en-US" sz="1100" dirty="0"/>
          </a:p>
        </p:txBody>
      </p:sp>
      <p:sp>
        <p:nvSpPr>
          <p:cNvPr id="9" name="Text 1"/>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Хобби, которые не требуют больших затрат
</a:t>
            </a:r>
            <a:endParaRPr lang="en-US" sz="2590" dirty="0"/>
          </a:p>
        </p:txBody>
      </p:sp>
      <p:sp>
        <p:nvSpPr>
          <p:cNvPr id="10" name="Text 2"/>
          <p:cNvSpPr txBox="1"/>
          <p:nvPr/>
        </p:nvSpPr>
        <p:spPr>
          <a:xfrm>
            <a:off x="413150" y="2714499"/>
            <a:ext cx="1355175" cy="1661625"/>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Прогулки и бег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Они не требуют специального оборудования и подходят почти всем. Достаточно удобной обуви, свободного времени и желания двигаться каждый день.
</a:t>
            </a:r>
            <a:endParaRPr lang="en-US" sz="1200" dirty="0"/>
          </a:p>
        </p:txBody>
      </p:sp>
      <p:sp>
        <p:nvSpPr>
          <p:cNvPr id="11" name="Text 3"/>
          <p:cNvSpPr txBox="1"/>
          <p:nvPr/>
        </p:nvSpPr>
        <p:spPr>
          <a:xfrm>
            <a:off x="2173889" y="2714499"/>
            <a:ext cx="1355175" cy="1661625"/>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Чтение из библиотеки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Книги и журналы из библиотеки помогают отдыхать спокойно и без лишних расходов. Это хорошая привычка для развития словаря и воображения.
</a:t>
            </a:r>
            <a:endParaRPr lang="en-US" sz="1200" dirty="0"/>
          </a:p>
        </p:txBody>
      </p:sp>
      <p:sp>
        <p:nvSpPr>
          <p:cNvPr id="12" name="Text 4"/>
          <p:cNvSpPr txBox="1"/>
          <p:nvPr/>
        </p:nvSpPr>
        <p:spPr>
          <a:xfrm>
            <a:off x="3934628" y="2714499"/>
            <a:ext cx="1355175" cy="1661625"/>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Рисование карандашом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Для скетчей нужны только бумага и простой карандаш. Такое хобби развивает терпение, наблюдательность и аккуратность без больших затрат.
</a:t>
            </a:r>
            <a:endParaRPr lang="en-US" sz="1200" dirty="0"/>
          </a:p>
        </p:txBody>
      </p:sp>
      <p:sp>
        <p:nvSpPr>
          <p:cNvPr id="13" name="Text 5"/>
          <p:cNvSpPr txBox="1"/>
          <p:nvPr/>
        </p:nvSpPr>
        <p:spPr>
          <a:xfrm>
            <a:off x="5695368" y="2714499"/>
            <a:ext cx="1355175" cy="1661625"/>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Уход за растениями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Выращивать растения дома или на балконе можно даже без дорогих материалов. Это спокойное занятие учит ответственности и регулярности.
</a:t>
            </a:r>
            <a:endParaRPr lang="en-US" sz="1200" dirty="0"/>
          </a:p>
        </p:txBody>
      </p:sp>
      <p:sp>
        <p:nvSpPr>
          <p:cNvPr id="14" name="Text 6"/>
          <p:cNvSpPr txBox="1"/>
          <p:nvPr/>
        </p:nvSpPr>
        <p:spPr>
          <a:xfrm>
            <a:off x="7456107" y="2714499"/>
            <a:ext cx="1355175" cy="1661625"/>
          </a:xfrm>
          <a:prstGeom prst="rect">
            <a:avLst/>
          </a:prstGeom>
          <a:noFill/>
          <a:ln/>
        </p:spPr>
        <p:txBody>
          <a:bodyPr wrap="square" lIns="0" tIns="0" rIns="0" bIns="0" rtlCol="0" anchor="t"/>
          <a:lstStyle/>
          <a:p>
            <a:pPr algn="l" indent="0" marL="0">
              <a:lnSpc>
                <a:spcPct val="90000"/>
              </a:lnSpc>
              <a:buNone/>
            </a:pPr>
            <a:r>
              <a:rPr lang="en-US" sz="1199" b="1" dirty="0">
                <a:solidFill>
                  <a:srgbClr val="F4EDDB"/>
                </a:solidFill>
                <a:latin typeface="Arial" pitchFamily="34" charset="0"/>
                <a:ea typeface="Arial" pitchFamily="34" charset="-122"/>
                <a:cs typeface="Arial" pitchFamily="34" charset="-120"/>
              </a:rPr>
              <a:t>Пение и разучивание песен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099" dirty="0">
                <a:solidFill>
                  <a:srgbClr val="FFFFFF"/>
                </a:solidFill>
                <a:latin typeface="Arial" pitchFamily="34" charset="0"/>
                <a:ea typeface="Arial" pitchFamily="34" charset="-122"/>
                <a:cs typeface="Arial" pitchFamily="34" charset="-120"/>
              </a:rPr>
              <a:t>Песни можно слушать и повторять дома бесплатно. Это помогает тренировать память, произношение и настроение после школьного дня.
</a:t>
            </a:r>
            <a:endParaRPr lang="en-US" sz="1199" dirty="0"/>
          </a:p>
        </p:txBody>
      </p:sp>
      <p:sp>
        <p:nvSpPr>
          <p:cNvPr id="15" name="Text 7"/>
          <p:cNvSpPr txBox="1"/>
          <p:nvPr/>
        </p:nvSpPr>
        <p:spPr>
          <a:xfrm>
            <a:off x="413147" y="6067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Хобби, которые не требуют больших затрат
</a:t>
            </a:r>
            <a:endParaRPr lang="en-US" sz="259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010343" y="1473529"/>
            <a:ext cx="2795447" cy="280916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18</a:t>
            </a:r>
            <a:endParaRPr lang="en-US" sz="1100" dirty="0"/>
          </a:p>
        </p:txBody>
      </p:sp>
      <p:sp>
        <p:nvSpPr>
          <p:cNvPr id="10" name="Text 1"/>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Свободное время на природе и вне школы
</a:t>
            </a:r>
            <a:endParaRPr lang="en-US" sz="3000" dirty="0"/>
          </a:p>
        </p:txBody>
      </p:sp>
      <p:sp>
        <p:nvSpPr>
          <p:cNvPr id="11" name="Text 2"/>
          <p:cNvSpPr txBox="1"/>
          <p:nvPr/>
        </p:nvSpPr>
        <p:spPr>
          <a:xfrm>
            <a:off x="421775" y="1563687"/>
            <a:ext cx="2596083" cy="709064"/>
          </a:xfrm>
          <a:prstGeom prst="rect">
            <a:avLst/>
          </a:prstGeom>
          <a:noFill/>
          <a:ln/>
        </p:spPr>
        <p:txBody>
          <a:bodyPr wrap="square" lIns="0" tIns="0" rIns="0" bIns="0" rtlCol="0" anchor="t"/>
          <a:lstStyle/>
          <a:p>
            <a:pPr algn="l" indent="0" marL="0">
              <a:lnSpc>
                <a:spcPct val="90000"/>
              </a:lnSpc>
              <a:buNone/>
            </a:pPr>
            <a:r>
              <a:rPr lang="en-US" sz="985" b="1" dirty="0">
                <a:solidFill>
                  <a:srgbClr val="E01832"/>
                </a:solidFill>
                <a:latin typeface="Arial" pitchFamily="34" charset="0"/>
                <a:ea typeface="Arial" pitchFamily="34" charset="-122"/>
                <a:cs typeface="Arial" pitchFamily="34" charset="-120"/>
              </a:rPr>
              <a:t>Парк после уроков
</a:t>
            </a:r>
            <a:pPr algn="l" indent="0" marL="0">
              <a:lnSpc>
                <a:spcPct val="90000"/>
              </a:lnSpc>
              <a:buNone/>
            </a:pPr>
            <a:r>
              <a:rPr lang="en-US" sz="358"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48"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85" dirty="0">
                <a:solidFill>
                  <a:srgbClr val="000000"/>
                </a:solidFill>
                <a:latin typeface="Arial" pitchFamily="34" charset="0"/>
                <a:ea typeface="Arial" pitchFamily="34" charset="-122"/>
                <a:cs typeface="Arial" pitchFamily="34" charset="-120"/>
              </a:rPr>
              <a:t>Парк — удобное место, чтобы пройтись, поговорить с друзьями и отдохнуть от шума. Свежий воздух помогает расслабиться и почувствовать себя лучше после занятий.
</a:t>
            </a:r>
            <a:endParaRPr lang="en-US" sz="985" dirty="0"/>
          </a:p>
        </p:txBody>
      </p:sp>
      <p:sp>
        <p:nvSpPr>
          <p:cNvPr id="12" name="Text 3"/>
          <p:cNvSpPr txBox="1"/>
          <p:nvPr/>
        </p:nvSpPr>
        <p:spPr>
          <a:xfrm>
            <a:off x="409575" y="2501935"/>
            <a:ext cx="2648320" cy="709064"/>
          </a:xfrm>
          <a:prstGeom prst="rect">
            <a:avLst/>
          </a:prstGeom>
          <a:noFill/>
          <a:ln/>
        </p:spPr>
        <p:txBody>
          <a:bodyPr wrap="square" lIns="0" tIns="0" rIns="0" bIns="0" rtlCol="0" anchor="t"/>
          <a:lstStyle/>
          <a:p>
            <a:pPr algn="l" indent="0" marL="0">
              <a:lnSpc>
                <a:spcPct val="90000"/>
              </a:lnSpc>
              <a:buNone/>
            </a:pPr>
            <a:r>
              <a:rPr lang="en-US" sz="1066" b="1" dirty="0">
                <a:solidFill>
                  <a:srgbClr val="E01832"/>
                </a:solidFill>
                <a:latin typeface="Arial" pitchFamily="34" charset="0"/>
                <a:ea typeface="Arial" pitchFamily="34" charset="-122"/>
                <a:cs typeface="Arial" pitchFamily="34" charset="-120"/>
              </a:rPr>
              <a:t>Школьный двор
</a:t>
            </a:r>
            <a:pPr algn="l" indent="0" marL="0">
              <a:lnSpc>
                <a:spcPct val="90000"/>
              </a:lnSpc>
              <a:buNone/>
            </a:pPr>
            <a:r>
              <a:rPr lang="en-US" sz="388"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84"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66" dirty="0">
                <a:solidFill>
                  <a:srgbClr val="000000"/>
                </a:solidFill>
                <a:latin typeface="Arial" pitchFamily="34" charset="0"/>
                <a:ea typeface="Arial" pitchFamily="34" charset="-122"/>
                <a:cs typeface="Arial" pitchFamily="34" charset="-120"/>
              </a:rPr>
              <a:t>Во дворе можно играть, кататься на велосипеде или просто общаться. Это знакомое и безопасное пространство для активного отдыха рядом со школой.
</a:t>
            </a:r>
            <a:endParaRPr lang="en-US" sz="1066" dirty="0"/>
          </a:p>
        </p:txBody>
      </p:sp>
      <p:sp>
        <p:nvSpPr>
          <p:cNvPr id="13" name="Text 4"/>
          <p:cNvSpPr txBox="1"/>
          <p:nvPr/>
        </p:nvSpPr>
        <p:spPr>
          <a:xfrm>
            <a:off x="3252603" y="1563687"/>
            <a:ext cx="2648320" cy="709064"/>
          </a:xfrm>
          <a:prstGeom prst="rect">
            <a:avLst/>
          </a:prstGeom>
          <a:noFill/>
          <a:ln/>
        </p:spPr>
        <p:txBody>
          <a:bodyPr wrap="square" lIns="0" tIns="0" rIns="0" bIns="0" rtlCol="0" anchor="t"/>
          <a:lstStyle/>
          <a:p>
            <a:pPr algn="l" indent="0" marL="0">
              <a:lnSpc>
                <a:spcPct val="90000"/>
              </a:lnSpc>
              <a:buNone/>
            </a:pPr>
            <a:r>
              <a:rPr lang="en-US" sz="988" b="1" dirty="0">
                <a:solidFill>
                  <a:srgbClr val="E01832"/>
                </a:solidFill>
                <a:latin typeface="Arial" pitchFamily="34" charset="0"/>
                <a:ea typeface="Arial" pitchFamily="34" charset="-122"/>
                <a:cs typeface="Arial" pitchFamily="34" charset="-120"/>
              </a:rPr>
              <a:t>Прогулка у воды
</a:t>
            </a:r>
            <a:pPr algn="l" indent="0" marL="0">
              <a:lnSpc>
                <a:spcPct val="90000"/>
              </a:lnSpc>
              <a:buNone/>
            </a:pPr>
            <a:r>
              <a:rPr lang="en-US" sz="359"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49"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988" dirty="0">
                <a:solidFill>
                  <a:srgbClr val="000000"/>
                </a:solidFill>
                <a:latin typeface="Arial" pitchFamily="34" charset="0"/>
                <a:ea typeface="Arial" pitchFamily="34" charset="-122"/>
                <a:cs typeface="Arial" pitchFamily="34" charset="-120"/>
              </a:rPr>
              <a:t>Берег реки или озера подходит для спокойной прогулки и фотографий. Такое место обычно кажется тихим, поэтому там легче отвлечься от дел и восстановить силы.
</a:t>
            </a:r>
            <a:endParaRPr lang="en-US" sz="988" dirty="0"/>
          </a:p>
        </p:txBody>
      </p:sp>
      <p:sp>
        <p:nvSpPr>
          <p:cNvPr id="14" name="Text 5"/>
          <p:cNvSpPr txBox="1"/>
          <p:nvPr/>
        </p:nvSpPr>
        <p:spPr>
          <a:xfrm>
            <a:off x="421773" y="3468185"/>
            <a:ext cx="2596084" cy="709064"/>
          </a:xfrm>
          <a:prstGeom prst="rect">
            <a:avLst/>
          </a:prstGeom>
          <a:noFill/>
          <a:ln/>
        </p:spPr>
        <p:txBody>
          <a:bodyPr wrap="square" lIns="0" tIns="0" rIns="0" bIns="0" rtlCol="0" anchor="t"/>
          <a:lstStyle/>
          <a:p>
            <a:pPr algn="l" indent="0" marL="0">
              <a:lnSpc>
                <a:spcPct val="90000"/>
              </a:lnSpc>
              <a:buNone/>
            </a:pPr>
            <a:r>
              <a:rPr lang="en-US" sz="1033" b="1" dirty="0">
                <a:solidFill>
                  <a:srgbClr val="E01832"/>
                </a:solidFill>
                <a:latin typeface="Arial" pitchFamily="34" charset="0"/>
                <a:ea typeface="Arial" pitchFamily="34" charset="-122"/>
                <a:cs typeface="Arial" pitchFamily="34" charset="-120"/>
              </a:rPr>
              <a:t>Спортивная площадка
</a:t>
            </a:r>
            <a:pPr algn="l" indent="0" marL="0">
              <a:lnSpc>
                <a:spcPct val="90000"/>
              </a:lnSpc>
              <a:buNone/>
            </a:pPr>
            <a:r>
              <a:rPr lang="en-US" sz="376"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7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33" dirty="0">
                <a:solidFill>
                  <a:srgbClr val="000000"/>
                </a:solidFill>
                <a:latin typeface="Arial" pitchFamily="34" charset="0"/>
                <a:ea typeface="Arial" pitchFamily="34" charset="-122"/>
                <a:cs typeface="Arial" pitchFamily="34" charset="-120"/>
              </a:rPr>
              <a:t>На площадке удобно играть в мяч, бегать и двигаться вместе с одноклассниками. Такое место сочетает физическую активность и общение на свежем воздухе.
</a:t>
            </a:r>
            <a:endParaRPr lang="en-US" sz="1033" dirty="0"/>
          </a:p>
        </p:txBody>
      </p:sp>
      <p:sp>
        <p:nvSpPr>
          <p:cNvPr id="15" name="Text 6"/>
          <p:cNvSpPr txBox="1"/>
          <p:nvPr/>
        </p:nvSpPr>
        <p:spPr>
          <a:xfrm>
            <a:off x="3247839" y="2501935"/>
            <a:ext cx="2648321" cy="709064"/>
          </a:xfrm>
          <a:prstGeom prst="rect">
            <a:avLst/>
          </a:prstGeom>
          <a:noFill/>
          <a:ln/>
        </p:spPr>
        <p:txBody>
          <a:bodyPr wrap="square" lIns="0" tIns="0" rIns="0" bIns="0" rtlCol="0" anchor="t"/>
          <a:lstStyle/>
          <a:p>
            <a:pPr algn="l" indent="0" marL="0">
              <a:lnSpc>
                <a:spcPct val="90000"/>
              </a:lnSpc>
              <a:buNone/>
            </a:pPr>
            <a:r>
              <a:rPr lang="en-US" sz="1066" b="1" dirty="0">
                <a:solidFill>
                  <a:srgbClr val="E01832"/>
                </a:solidFill>
                <a:latin typeface="Arial" pitchFamily="34" charset="0"/>
                <a:ea typeface="Arial" pitchFamily="34" charset="-122"/>
                <a:cs typeface="Arial" pitchFamily="34" charset="-120"/>
              </a:rPr>
              <a:t>Лес и дорожки
</a:t>
            </a:r>
            <a:pPr algn="l" indent="0" marL="0">
              <a:lnSpc>
                <a:spcPct val="90000"/>
              </a:lnSpc>
              <a:buNone/>
            </a:pPr>
            <a:r>
              <a:rPr lang="en-US" sz="388"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484"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066" dirty="0">
                <a:solidFill>
                  <a:srgbClr val="000000"/>
                </a:solidFill>
                <a:latin typeface="Arial" pitchFamily="34" charset="0"/>
                <a:ea typeface="Arial" pitchFamily="34" charset="-122"/>
                <a:cs typeface="Arial" pitchFamily="34" charset="-120"/>
              </a:rPr>
              <a:t>Лесные тропинки дают ощущение тишины и пространства. Здесь подростки могут идти пешком, замечать природу и проводить время без спешки.
</a:t>
            </a:r>
            <a:endParaRPr lang="en-US" sz="1066"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199491"/>
            <a:ext cx="4921004" cy="1903270"/>
          </a:xfrm>
          <a:prstGeom prst="rect">
            <a:avLst/>
          </a:prstGeom>
        </p:spPr>
      </p:pic>
      <p:sp>
        <p:nvSpPr>
          <p:cNvPr id="4" name="Text 0"/>
          <p:cNvSpPr txBox="1"/>
          <p:nvPr/>
        </p:nvSpPr>
        <p:spPr>
          <a:xfrm>
            <a:off x="3620719" y="475061"/>
            <a:ext cx="5186970" cy="1204105"/>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Личный баланс досуга: привычка, эффект, результат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19</a:t>
            </a:r>
            <a:endParaRPr lang="en-US" sz="1100" dirty="0"/>
          </a:p>
        </p:txBody>
      </p:sp>
      <p:sp>
        <p:nvSpPr>
          <p:cNvPr id="6" name="Text 2"/>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Таблица показывает, как повседневные привычки во время отдыха влияют на самочувствие и школьную жизнь.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Полезный досуг укрепляет здоровье и внимание, а чрезмерное экранное время быстро снижает качество отдыха.
</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Учебный материал Unit 7 и обобщение типичных привычек школьников.
</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519814" y="1574238"/>
            <a:ext cx="6104374" cy="2193894"/>
          </a:xfrm>
          <a:prstGeom prst="rect">
            <a:avLst/>
          </a:prstGeom>
          <a:noFill/>
          <a:ln/>
        </p:spPr>
        <p:txBody>
          <a:bodyPr wrap="square" lIns="0" tIns="0" rIns="0" bIns="0" rtlCol="0" anchor="ctr"/>
          <a:lstStyle/>
          <a:p>
            <a:pPr algn="ctr" indent="0" marL="0">
              <a:lnSpc>
                <a:spcPct val="90000"/>
              </a:lnSpc>
              <a:buNone/>
            </a:pPr>
            <a:r>
              <a:rPr lang="en-US" sz="3300" b="1" dirty="0">
                <a:solidFill>
                  <a:srgbClr val="F4EDDB"/>
                </a:solidFill>
                <a:latin typeface="Arial" pitchFamily="34" charset="0"/>
                <a:ea typeface="Arial" pitchFamily="34" charset="-122"/>
                <a:cs typeface="Arial" pitchFamily="34" charset="-120"/>
              </a:rPr>
              <a:t>Leisure time: тема, которая объединяет язык, интересы и образ жизни
</a:t>
            </a:r>
            <a:pPr algn="ctr"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ctr" indent="0" marL="0">
              <a:lnSpc>
                <a:spcPct val="90000"/>
              </a:lnSpc>
              <a:buNone/>
            </a:pPr>
            <a:r>
              <a:rPr lang="en-US" sz="1200" dirty="0">
                <a:solidFill>
                  <a:srgbClr val="FFFFFF"/>
                </a:solidFill>
                <a:latin typeface="Arial" pitchFamily="34" charset="0"/>
                <a:ea typeface="Arial" pitchFamily="34" charset="-122"/>
                <a:cs typeface="Arial" pitchFamily="34" charset="-120"/>
              </a:rPr>
              <a:t>Unit 7 учит говорить о досуге ясно и по-английски: от хобби и привычек до планов и предпочтений. Баланс между отдыхом, учёбой и активностью помогает сохранять здоровье, настроение и уверенность.
</a:t>
            </a:r>
            <a:endParaRPr lang="en-US" sz="3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2026-05-31T13:57:36Z</dcterms:created>
  <dcterms:modified xsi:type="dcterms:W3CDTF">2026-05-31T13:57:36Z</dcterms:modified>
</cp:coreProperties>
</file>