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jpeg"/><Relationship Id="rId3" Type="http://schemas.openxmlformats.org/officeDocument/2006/relationships/image" Target="../media/image-3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png"/><Relationship Id="rId4" Type="http://schemas.openxmlformats.org/officeDocument/2006/relationships/image" Target="../media/image-6-4.jpe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image" Target="../media/image-16-4.jpeg"/><Relationship Id="rId5" Type="http://schemas.openxmlformats.org/officeDocument/2006/relationships/image" Target="../media/image-16-5.png"/><Relationship Id="rId6" Type="http://schemas.openxmlformats.org/officeDocument/2006/relationships/image" Target="../media/image-16-6.jpeg"/><Relationship Id="rId7" Type="http://schemas.openxmlformats.org/officeDocument/2006/relationships/image" Target="../media/image-1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20125" y="4370625"/>
            <a:ext cx="5109000" cy="486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  <p:sp>
        <p:nvSpPr>
          <p:cNvPr id="4" name="Text 1"/>
          <p:cNvSpPr txBox="1"/>
          <p:nvPr/>
        </p:nvSpPr>
        <p:spPr>
          <a:xfrm>
            <a:off x="516150" y="1768650"/>
            <a:ext cx="7836600" cy="1293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Император Карл V: ключевые темы и обзор
</a:t>
            </a:r>
            <a:endParaRPr lang="en-US" sz="3200" dirty="0"/>
          </a:p>
        </p:txBody>
      </p:sp>
      <p:sp>
        <p:nvSpPr>
          <p:cNvPr id="5" name="Text 2"/>
          <p:cNvSpPr txBox="1"/>
          <p:nvPr/>
        </p:nvSpPr>
        <p:spPr>
          <a:xfrm>
            <a:off x="516150" y="3234325"/>
            <a:ext cx="5952600" cy="94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Карл V — влиятельный европeйский монарх с обширной империей XVI века.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312325" y="1144062"/>
            <a:ext cx="4319400" cy="345467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2850" y="397250"/>
            <a:ext cx="7871700" cy="65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Историческая эпоха: Европа XVI века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847300" y="2064150"/>
            <a:ext cx="3810600" cy="163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Век Карла V — время Ренессанса, географических открытий и усиления религиозных конфликтов, формирующих политическую и культурную карту Европы.
</a:t>
            </a:r>
            <a:endParaRPr lang="en-US" sz="13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E0FFC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2375" y="1148404"/>
            <a:ext cx="2505600" cy="206026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23100" y="1148404"/>
            <a:ext cx="2505600" cy="206026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16025" y="1148404"/>
            <a:ext cx="2505600" cy="206026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6400" y="3359425"/>
            <a:ext cx="2505600" cy="12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63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на трон Священной Римской империи
</a:t>
            </a:r>
            <a:pPr algn="l" indent="0" marL="0">
              <a:lnSpc>
                <a:spcPct val="115000"/>
              </a:lnSpc>
              <a:buNone/>
            </a:pPr>
            <a:r>
              <a:rPr lang="en-US" sz="78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6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1519 году Карл был избран императором, объединив под своей властью значительные территории Европы, включая Испанию и Австрию.
</a:t>
            </a:r>
            <a:endParaRPr lang="en-US" sz="1463" dirty="0"/>
          </a:p>
        </p:txBody>
      </p:sp>
      <p:sp>
        <p:nvSpPr>
          <p:cNvPr id="7" name="Text 2"/>
          <p:cNvSpPr txBox="1"/>
          <p:nvPr/>
        </p:nvSpPr>
        <p:spPr>
          <a:xfrm>
            <a:off x="3323100" y="3359425"/>
            <a:ext cx="2505600" cy="12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78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Немецкие и испанские земли под управлением
</a:t>
            </a:r>
            <a:pPr algn="l" indent="0" marL="0">
              <a:lnSpc>
                <a:spcPct val="115000"/>
              </a:lnSpc>
              <a:buNone/>
            </a:pPr>
            <a:r>
              <a:rPr lang="en-US" sz="788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5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одновременно правил Испанией, Нидерландами, и землями Священной Римской империи, что сделало его лидером обширной европейской державы.
</a:t>
            </a:r>
            <a:endParaRPr lang="en-US" sz="1478" dirty="0"/>
          </a:p>
        </p:txBody>
      </p:sp>
      <p:sp>
        <p:nvSpPr>
          <p:cNvPr id="8" name="Text 3"/>
          <p:cNvSpPr txBox="1"/>
          <p:nvPr/>
        </p:nvSpPr>
        <p:spPr>
          <a:xfrm>
            <a:off x="6119800" y="3359425"/>
            <a:ext cx="2505600" cy="12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крупнейшей империи XVI века
</a:t>
            </a:r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Объединение многочисленных земель под властью Карла сформировало крупнейшую империю того времени, охватившую Европу и Америку.
</a:t>
            </a:r>
            <a:endParaRPr lang="en-US" sz="1500" dirty="0"/>
          </a:p>
        </p:txBody>
      </p:sp>
      <p:sp>
        <p:nvSpPr>
          <p:cNvPr id="9" name="Text 4"/>
          <p:cNvSpPr txBox="1"/>
          <p:nvPr/>
        </p:nvSpPr>
        <p:spPr>
          <a:xfrm>
            <a:off x="526400" y="313975"/>
            <a:ext cx="7931400" cy="6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Личность и власть императора Карла V
</a:t>
            </a:r>
            <a:endParaRPr lang="en-US" sz="3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199934" y="1406675"/>
            <a:ext cx="3518881" cy="2220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522850" y="397250"/>
            <a:ext cx="7871700" cy="83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Территории и население империи Карла V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5746225" y="1406675"/>
            <a:ext cx="2885400" cy="22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ключевых стран империи и численность населения под управлением Карла V.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516975" y="3747588"/>
            <a:ext cx="4876200" cy="70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Империя охватывала разнообразные территории с общей численностью около 20 млн человек.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870025" y="4569900"/>
            <a:ext cx="4527300" cy="41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данные XVI века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034" y="0"/>
            <a:ext cx="4756733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4930100" y="397250"/>
            <a:ext cx="3492600" cy="143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География и экономические центры империи Карла V
</a:t>
            </a:r>
            <a:endParaRPr lang="en-US" sz="2700" dirty="0"/>
          </a:p>
        </p:txBody>
      </p:sp>
      <p:sp>
        <p:nvSpPr>
          <p:cNvPr id="8" name="Text 2"/>
          <p:cNvSpPr txBox="1"/>
          <p:nvPr/>
        </p:nvSpPr>
        <p:spPr>
          <a:xfrm>
            <a:off x="5198700" y="2251100"/>
            <a:ext cx="3224100" cy="9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Владения Карла включали Италийские территории, богатые испанские города и развитые Нидерланды, предоставляющие стратегические и экономические преимущества.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198700" y="3523825"/>
            <a:ext cx="3224100" cy="9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Американские колонии обеспечивали сырьём и ресурсами, расширяя влияния империи за океаном, делая её глобальной силой.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7275" y="1094422"/>
            <a:ext cx="4013400" cy="179505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37650" y="1094422"/>
            <a:ext cx="4013400" cy="179505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87313" y="3103484"/>
            <a:ext cx="3646500" cy="39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Мадрид и Вена — политические центры
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687313" y="3566944"/>
            <a:ext cx="3646500" cy="94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Мадрид служил столицей испанских владений, а Вена — Священной Римской империи. Эти города были центрами управления и дипломатии империи.
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4819965" y="3103484"/>
            <a:ext cx="3646500" cy="39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Экономические и культурные центры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819965" y="3566944"/>
            <a:ext cx="3646500" cy="94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Брюссель и Неаполь играли важную роль в торговле и культуре. Мехико, как главный город американских колоний, способствовал развитию Испанской империи.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522850" y="397250"/>
            <a:ext cx="7871700" cy="66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География и ключевые города империи Карла V
</a:t>
            </a:r>
            <a:endParaRPr lang="en-US" sz="2607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3873" y="1380200"/>
            <a:ext cx="8096254" cy="3444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522850" y="397250"/>
            <a:ext cx="7871700" cy="50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 правления Карла V
</a:t>
            </a:r>
            <a:endParaRPr lang="en-US" sz="3000" dirty="0"/>
          </a:p>
        </p:txBody>
      </p:sp>
      <p:sp>
        <p:nvSpPr>
          <p:cNvPr id="5" name="Text 2"/>
          <p:cNvSpPr txBox="1"/>
          <p:nvPr/>
        </p:nvSpPr>
        <p:spPr>
          <a:xfrm>
            <a:off x="520950" y="969725"/>
            <a:ext cx="78717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даты и события, формировавшие эпоху Карла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255162" y="1372300"/>
            <a:ext cx="2661777" cy="3272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729525" y="2543500"/>
            <a:ext cx="2219700" cy="177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Франциск I, король Франции, соперничал с Карлом за контроль над Италией, инициируя многолетние войны за влияние в регионе.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6222875" y="2543500"/>
            <a:ext cx="2219700" cy="177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Сулейман Великолепный угрожал восточным границам империи, в то время как протестантские князья Германии выступали против религиозной политики Карла.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22850" y="397250"/>
            <a:ext cx="7871700" cy="74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Противники и оппозиция Карлу V
</a:t>
            </a:r>
            <a:endParaRPr lang="en-US" sz="3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675" y="1611491"/>
            <a:ext cx="4330800" cy="267756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2850" y="397250"/>
            <a:ext cx="7871700" cy="9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Военные кампании и дипломатические успехи Карла V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5380600" y="1917175"/>
            <a:ext cx="32427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Важнейшие противостояния укрепляли власть и обеспечивали дипломатические прорывы, способствуя устойчивости империи.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380600" y="3247250"/>
            <a:ext cx="32427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Военные победы и дипломатия сыграли решающую роль в укреплении территорий и религиозного мира империи.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70025" y="4549362"/>
            <a:ext cx="3990600" cy="37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хроники XVI века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E0FFC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522850" y="397250"/>
            <a:ext cx="7871700" cy="49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Карл V и религиозные конфликты
</a:t>
            </a:r>
            <a:endParaRPr lang="en-US" sz="3000" dirty="0"/>
          </a:p>
        </p:txBody>
      </p:sp>
      <p:sp>
        <p:nvSpPr>
          <p:cNvPr id="5" name="Text 2"/>
          <p:cNvSpPr txBox="1"/>
          <p:nvPr/>
        </p:nvSpPr>
        <p:spPr>
          <a:xfrm>
            <a:off x="1545650" y="1337573"/>
            <a:ext cx="6849000" cy="74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1521 году на Вормсском рейхстаге Карл санкционировал отлучение Лютера, усиливая свою роль защитника католицизма.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1545650" y="2486925"/>
            <a:ext cx="6849000" cy="74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активно боролся с распространением протестантизма, пытаясь сохранить единство религии в своей империи.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1545650" y="3641325"/>
            <a:ext cx="6849000" cy="74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Религиозные конфликты эпохи Реформации определили политическую и духовную судьбу европейских государств XVI века.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E0FFC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6550" y="1155363"/>
            <a:ext cx="3939000" cy="206182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07775" y="1156076"/>
            <a:ext cx="4003500" cy="206039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26400" y="313975"/>
            <a:ext cx="7931400" cy="6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Ранние годы и происхождение Карла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526400" y="3359425"/>
            <a:ext cx="3939000" cy="12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жизни в Генте
</a:t>
            </a:r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Карл V родился в городе Гент 24 февраля 1500 года. В детстве он проживал в богатой и влиятельной семье Габсбургов, которая занимала важное место в европейской политике того времени.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4607625" y="3359425"/>
            <a:ext cx="4003500" cy="12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Наследие великих династий
</a:t>
            </a:r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Карл был сыном Филиппа I Красивого и Хуаны Кастильской. Благодаря своему происхождению он унаследовал множество престолов, что сделало его одним из самых влиятельных монархов Европы XVI века.
</a:t>
            </a:r>
            <a:endParaRPr lang="en-US" sz="15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949225" y="1235675"/>
            <a:ext cx="2743250" cy="3429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522850" y="397250"/>
            <a:ext cx="7871700" cy="74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военные кампании Карла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844350" y="1614375"/>
            <a:ext cx="4737300" cy="99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Карл V вел Итальянские войны против Франции, обеспечив важные победы, укрепив позиции своей империи на юге Европы. Эти конфликты укрепили его влияние в регионе.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844350" y="3316275"/>
            <a:ext cx="4737300" cy="99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Также он отражал угрозы Османской империи на восточных границах и боролся с протестантскими князьями внутри Священной Римской империи, стремясь сохранить единство своей многонациональной державы.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E0FFC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522850" y="397250"/>
            <a:ext cx="7871700" cy="51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7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Карл I и Карл V: империя на двух континентах
</a:t>
            </a:r>
            <a:endParaRPr lang="en-US" sz="2707" dirty="0"/>
          </a:p>
        </p:txBody>
      </p:sp>
      <p:sp>
        <p:nvSpPr>
          <p:cNvPr id="5" name="Text 2"/>
          <p:cNvSpPr txBox="1"/>
          <p:nvPr/>
        </p:nvSpPr>
        <p:spPr>
          <a:xfrm>
            <a:off x="1545650" y="1323012"/>
            <a:ext cx="6849000" cy="41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Испании Карл правил как Карл I, объединив под своей властью множество королевств, включая Кастилию и Арагон, что усилило испанскую монархию.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1545650" y="2168945"/>
            <a:ext cx="6849000" cy="41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император Священной Римской империи Карл V управлял землёй, охватывающей Центральную и Западную Европу, включая Германию и Австрию.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1545650" y="3063965"/>
            <a:ext cx="6849000" cy="41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владения включали важные колонии в Америке, что приносило значительные экономические выгоды и расширяло влияние Испании.
</a:t>
            </a:r>
            <a:endParaRPr lang="en-US" sz="1100" dirty="0"/>
          </a:p>
        </p:txBody>
      </p:sp>
      <p:sp>
        <p:nvSpPr>
          <p:cNvPr id="8" name="Text 5"/>
          <p:cNvSpPr txBox="1"/>
          <p:nvPr/>
        </p:nvSpPr>
        <p:spPr>
          <a:xfrm>
            <a:off x="1545650" y="3935708"/>
            <a:ext cx="6849000" cy="41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Двойственный титул подчеркивал масштабы его власти и сложность управления обширным и разнородным государственным образованием.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522850" y="397250"/>
            <a:ext cx="5395500" cy="97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Династия Габсбургов: преемники Карла V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1034100" y="2928875"/>
            <a:ext cx="1363800" cy="138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1555 год — Отречение Карла V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Карл отрекся от престола, передав Испанию и Нидерланды своему сыну Филиппу II, а Священную Римскую империю — брату Фердинанду I.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2932825" y="2401525"/>
            <a:ext cx="1363800" cy="138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Правление Филиппа II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Филипп II стал королём Испании и продолжил расширять власть династии, укрепляя позиции в Европе и колониях Америки.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4831863" y="1837550"/>
            <a:ext cx="1363800" cy="138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Правление Фердинанда I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Фердинанд I управлял Священной Римской империей, уделяя внимание внутренним реформам и сохранению религиозного мира.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6730613" y="1035025"/>
            <a:ext cx="1363800" cy="138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 империи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 между Филиппом II и Фердинандом I закрепил разделение Габсбургской империи на испанскую и австрийскую ветви.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898750" y="1648350"/>
            <a:ext cx="3229200" cy="18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1555 году Карл V отрекся от трона вследствие ухудшения здоровья и усталости от длительных войн, передав власть близким родственникам.
</a:t>
            </a:r>
            <a:endParaRPr lang="en-US" sz="1300" dirty="0"/>
          </a:p>
        </p:txBody>
      </p:sp>
      <p:sp>
        <p:nvSpPr>
          <p:cNvPr id="5" name="Text 2"/>
          <p:cNvSpPr txBox="1"/>
          <p:nvPr/>
        </p:nvSpPr>
        <p:spPr>
          <a:xfrm>
            <a:off x="4976700" y="1959888"/>
            <a:ext cx="33285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1555
</a:t>
            </a:r>
            <a:endParaRPr lang="en-US" sz="3800" dirty="0"/>
          </a:p>
        </p:txBody>
      </p:sp>
      <p:sp>
        <p:nvSpPr>
          <p:cNvPr id="6" name="Text 3"/>
          <p:cNvSpPr txBox="1"/>
          <p:nvPr/>
        </p:nvSpPr>
        <p:spPr>
          <a:xfrm>
            <a:off x="4976700" y="2797575"/>
            <a:ext cx="3328500" cy="43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год, когда император прекратил своё правление и отошёл от политики.
</a:t>
            </a:r>
            <a:endParaRPr lang="en-US" sz="1400" dirty="0"/>
          </a:p>
        </p:txBody>
      </p:sp>
      <p:sp>
        <p:nvSpPr>
          <p:cNvPr id="7" name="Text 4"/>
          <p:cNvSpPr txBox="1"/>
          <p:nvPr/>
        </p:nvSpPr>
        <p:spPr>
          <a:xfrm>
            <a:off x="4976700" y="3291150"/>
            <a:ext cx="3328500" cy="28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хроники XVI века
</a:t>
            </a:r>
            <a:endParaRPr lang="en-US" sz="9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7275" y="1093717"/>
            <a:ext cx="2662200" cy="179646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45900" y="1093717"/>
            <a:ext cx="2662200" cy="179646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963600" y="1093717"/>
            <a:ext cx="2662200" cy="1796465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687313" y="3103484"/>
            <a:ext cx="2322600" cy="39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Покровительство великим художникам
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687313" y="3566944"/>
            <a:ext cx="2322600" cy="94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Двор Карла V был центром искусств: такие мастера, как Тициан и Дюрер, получили его поддержку, создавая выдающиеся произведения, отражающие дух эпохи Возрождения.
</a:t>
            </a:r>
            <a:endParaRPr lang="en-US" sz="900" dirty="0"/>
          </a:p>
        </p:txBody>
      </p:sp>
      <p:sp>
        <p:nvSpPr>
          <p:cNvPr id="11" name="Text 2"/>
          <p:cNvSpPr txBox="1"/>
          <p:nvPr/>
        </p:nvSpPr>
        <p:spPr>
          <a:xfrm>
            <a:off x="3410352" y="3103484"/>
            <a:ext cx="2322600" cy="39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Архитектурные проекты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3410352" y="3566944"/>
            <a:ext cx="2322600" cy="94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Император способствовал строительству величественных дворцов и укреплений, которые сочетали традиции и инновации, придавая империи внушительный облик.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6133391" y="3103484"/>
            <a:ext cx="2322600" cy="39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науки и образования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6133391" y="3566944"/>
            <a:ext cx="2322600" cy="94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Карл поддерживал научные исследования и культурные институты, что способствовало развитию знаний и интеллектуального уровня в его обширной империи.
</a:t>
            </a:r>
            <a:endParaRPr lang="en-US" sz="900" dirty="0"/>
          </a:p>
        </p:txBody>
      </p:sp>
      <p:sp>
        <p:nvSpPr>
          <p:cNvPr id="15" name="Text 6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16" name="Text 7"/>
          <p:cNvSpPr txBox="1"/>
          <p:nvPr/>
        </p:nvSpPr>
        <p:spPr>
          <a:xfrm>
            <a:off x="522850" y="397250"/>
            <a:ext cx="7871700" cy="66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Карл V и культура Возрождения
</a:t>
            </a:r>
            <a:endParaRPr lang="en-US" sz="3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2850" y="397250"/>
            <a:ext cx="7871700" cy="74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Карл V и открытия в Новом Свете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844350" y="1674450"/>
            <a:ext cx="3436800" cy="9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Испанские завоевания в Америке в начале XVI века приносили в Испанию огромные богатства, существенно усиливая экономический потенциал империи Карла V.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066050" y="1674450"/>
            <a:ext cx="3436800" cy="9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 контролем Карла оказались древние империи ацтеков и инков, что расширило территории и влияние Испании в Новом Свете.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44350" y="3287700"/>
            <a:ext cx="7658400" cy="9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Поступление золота и серебра из колоний способствовало финансированию европейских войн и культурного развития испанской державы.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522850" y="397250"/>
            <a:ext cx="7871700" cy="74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Личностные качества Карла V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844350" y="1597050"/>
            <a:ext cx="3328500" cy="99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Карл отличался выдающейся решительностью и твёрдостью, что помогало ему управлять разнородными землями и преодолевать политические вызовы.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4973850" y="1597050"/>
            <a:ext cx="3328500" cy="99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проявлял глубокую преданность обязанностям и был известен честностью, что укрепляло доверие придворных и союзников.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844350" y="3268950"/>
            <a:ext cx="7458000" cy="78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Религиозность императора влияния на его политику, одновременно являясь источником внутренней силы и мотивации.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57325" y="1637460"/>
            <a:ext cx="221100" cy="17688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70775" y="1637460"/>
            <a:ext cx="221100" cy="17688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57325" y="3339660"/>
            <a:ext cx="221100" cy="17688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970775" y="3317550"/>
            <a:ext cx="221100" cy="2211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12" name="Text 1"/>
          <p:cNvSpPr txBox="1"/>
          <p:nvPr/>
        </p:nvSpPr>
        <p:spPr>
          <a:xfrm>
            <a:off x="522850" y="397250"/>
            <a:ext cx="7871700" cy="66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Историческое влияние и наследие Карла V
</a:t>
            </a:r>
            <a:endParaRPr lang="en-US" sz="2886" dirty="0"/>
          </a:p>
        </p:txBody>
      </p:sp>
      <p:sp>
        <p:nvSpPr>
          <p:cNvPr id="13" name="Text 2"/>
          <p:cNvSpPr txBox="1"/>
          <p:nvPr/>
        </p:nvSpPr>
        <p:spPr>
          <a:xfrm>
            <a:off x="1287450" y="1508700"/>
            <a:ext cx="29829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Реформы управления
</a:t>
            </a:r>
            <a:endParaRPr lang="en-US" sz="1100" dirty="0"/>
          </a:p>
        </p:txBody>
      </p:sp>
      <p:sp>
        <p:nvSpPr>
          <p:cNvPr id="14" name="Text 3"/>
          <p:cNvSpPr txBox="1"/>
          <p:nvPr/>
        </p:nvSpPr>
        <p:spPr>
          <a:xfrm>
            <a:off x="759525" y="2073325"/>
            <a:ext cx="3510900" cy="5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Внес важные изменения в структуру власти, что повысило эффективность управления многонациональной империей.
</a:t>
            </a:r>
            <a:endParaRPr lang="en-US" sz="900" dirty="0"/>
          </a:p>
        </p:txBody>
      </p:sp>
      <p:sp>
        <p:nvSpPr>
          <p:cNvPr id="15" name="Text 4"/>
          <p:cNvSpPr txBox="1"/>
          <p:nvPr/>
        </p:nvSpPr>
        <p:spPr>
          <a:xfrm>
            <a:off x="5401000" y="1508700"/>
            <a:ext cx="29829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Дипломатия и соглашения
</a:t>
            </a:r>
            <a:endParaRPr lang="en-US" sz="1100" dirty="0"/>
          </a:p>
        </p:txBody>
      </p:sp>
      <p:sp>
        <p:nvSpPr>
          <p:cNvPr id="16" name="Text 5"/>
          <p:cNvSpPr txBox="1"/>
          <p:nvPr/>
        </p:nvSpPr>
        <p:spPr>
          <a:xfrm>
            <a:off x="4872750" y="2073325"/>
            <a:ext cx="3510900" cy="5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Заключил значимые мирные договоры, стабилизировав ситуацию в Европе и установив баланс сил.
</a:t>
            </a:r>
            <a:endParaRPr lang="en-US" sz="900" dirty="0"/>
          </a:p>
        </p:txBody>
      </p:sp>
      <p:sp>
        <p:nvSpPr>
          <p:cNvPr id="17" name="Text 6"/>
          <p:cNvSpPr txBox="1"/>
          <p:nvPr/>
        </p:nvSpPr>
        <p:spPr>
          <a:xfrm>
            <a:off x="1287450" y="3210900"/>
            <a:ext cx="29829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на религиозную сферу
</a:t>
            </a:r>
            <a:endParaRPr lang="en-US" sz="1100" dirty="0"/>
          </a:p>
        </p:txBody>
      </p:sp>
      <p:sp>
        <p:nvSpPr>
          <p:cNvPr id="18" name="Text 7"/>
          <p:cNvSpPr txBox="1"/>
          <p:nvPr/>
        </p:nvSpPr>
        <p:spPr>
          <a:xfrm>
            <a:off x="759525" y="3786013"/>
            <a:ext cx="3510900" cy="5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действия сыграли ключевую роль в религиозных конфликтах и формировании католической реакции на реформацию.
</a:t>
            </a:r>
            <a:endParaRPr lang="en-US" sz="900" dirty="0"/>
          </a:p>
        </p:txBody>
      </p:sp>
      <p:sp>
        <p:nvSpPr>
          <p:cNvPr id="19" name="Text 8"/>
          <p:cNvSpPr txBox="1"/>
          <p:nvPr/>
        </p:nvSpPr>
        <p:spPr>
          <a:xfrm>
            <a:off x="5401000" y="3210900"/>
            <a:ext cx="29829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Идея европейского единства
</a:t>
            </a:r>
            <a:endParaRPr lang="en-US" sz="1100" dirty="0"/>
          </a:p>
        </p:txBody>
      </p:sp>
      <p:sp>
        <p:nvSpPr>
          <p:cNvPr id="20" name="Text 9"/>
          <p:cNvSpPr txBox="1"/>
          <p:nvPr/>
        </p:nvSpPr>
        <p:spPr>
          <a:xfrm>
            <a:off x="4872750" y="3786013"/>
            <a:ext cx="3510900" cy="5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Император стремился объединить европейские земли под властью, заложив основы для будущих интеграционных тенденций.
</a:t>
            </a:r>
            <a:endParaRPr lang="en-US" sz="9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16150" y="1905538"/>
            <a:ext cx="8111700" cy="1131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Вклад Карла V в историю Европы
</a:t>
            </a:r>
            <a:endParaRPr lang="en-US" sz="2800" dirty="0"/>
          </a:p>
        </p:txBody>
      </p:sp>
      <p:sp>
        <p:nvSpPr>
          <p:cNvPr id="4" name="Text 1"/>
          <p:cNvSpPr txBox="1"/>
          <p:nvPr/>
        </p:nvSpPr>
        <p:spPr>
          <a:xfrm>
            <a:off x="516150" y="3189063"/>
            <a:ext cx="8111700" cy="113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Правление Карла V стало переломным в истории Европы — его империя, политика и культура оказали долгосрочное влияние на формирование континента и мирового порядка.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2026-05-10T13:45:43Z</dcterms:created>
  <dcterms:modified xsi:type="dcterms:W3CDTF">2026-05-10T13:45:43Z</dcterms:modified>
</cp:coreProperties>
</file>