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 развитие организмов
</a:t>
            </a:r>
            <a:endParaRPr lang="en-US" sz="3734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живые системы сохраняют жизнь и передают наследственность?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16" y="1263050"/>
            <a:ext cx="4989419" cy="392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живым существам размножение и развитие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любой организм конечен, вид сохраняется только через потомство. От одной клетки до сложного организма развитие включает деление, рост и специализацию клеток, а способы размножения у разных групп живого обеспечивают передачу наследственной информации.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556026"/>
            <a:ext cx="9308400" cy="26543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размножения организмов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521800"/>
            <a:ext cx="3896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происходит без слияния гамет и обычно начинается от одной родительской особи. Потомки почти совпадают по наследственным признакам с исходным организмом, если не возникают мутации, и быстро увеличивают численность популяции.
</a:t>
            </a:r>
            <a:endParaRPr lang="en-US" sz="1132" dirty="0"/>
          </a:p>
        </p:txBody>
      </p:sp>
      <p:sp>
        <p:nvSpPr>
          <p:cNvPr id="9" name="Text 3"/>
          <p:cNvSpPr txBox="1"/>
          <p:nvPr/>
        </p:nvSpPr>
        <p:spPr>
          <a:xfrm>
            <a:off x="4272975" y="1521800"/>
            <a:ext cx="3896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половом размножении образуются гаметы, которые сливаются в процессе оплодотворения. Возникает зигота с новым сочетанием генов, поэтому потомство отличается большей наследственной изменчивостью и лучше отвечает на изменения среды.
</a:t>
            </a:r>
            <a:endParaRPr lang="en-US" sz="113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391983"/>
            <a:ext cx="3929100" cy="16063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бесполого и полового размножения
</a:t>
            </a:r>
            <a:endParaRPr lang="en-US" sz="2928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различия двух способов размножения и помогает увидеть их биологический смысл.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эффективно для быстрого роста численности, а половое — для увеличения наследственного разнообразия и приспособляемости вида.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10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879807"/>
            <a:ext cx="5516400" cy="4331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бесполого размножения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095275" y="4233419"/>
            <a:ext cx="2190900" cy="7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позволяет быстро восстанавливать численность и сохранять удачные признаки. Именно поэтому его активно применяют при выращивании картофеля, лука и земляники.
</a:t>
            </a:r>
            <a:endParaRPr lang="en-US" sz="813" dirty="0"/>
          </a:p>
        </p:txBody>
      </p:sp>
      <p:sp>
        <p:nvSpPr>
          <p:cNvPr id="12" name="Text 3"/>
          <p:cNvSpPr txBox="1"/>
          <p:nvPr/>
        </p:nvSpPr>
        <p:spPr>
          <a:xfrm>
            <a:off x="3927223" y="3411888"/>
            <a:ext cx="2190900" cy="7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новые особи образуются из клубней, луковиц, корневищ, усов и черенков. Этот способ широко используют в садоводстве и сельском хозяйстве для быстрого получения нужных сортов.
</a:t>
            </a:r>
            <a:endParaRPr lang="en-US" sz="823" dirty="0"/>
          </a:p>
        </p:txBody>
      </p:sp>
      <p:sp>
        <p:nvSpPr>
          <p:cNvPr id="13" name="Text 4"/>
          <p:cNvSpPr txBox="1"/>
          <p:nvPr/>
        </p:nvSpPr>
        <p:spPr>
          <a:xfrm>
            <a:off x="4644751" y="2590381"/>
            <a:ext cx="2190900" cy="7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служат средством размножения и расселения у грибов и папоротников. Они устойчивы к неблагоприятным условиям и могут долго сохранять жизнеспособность, ожидая подходящей среды.
</a:t>
            </a:r>
            <a:endParaRPr lang="en-US" sz="813" dirty="0"/>
          </a:p>
        </p:txBody>
      </p:sp>
      <p:sp>
        <p:nvSpPr>
          <p:cNvPr id="14" name="Text 5"/>
          <p:cNvSpPr txBox="1"/>
          <p:nvPr/>
        </p:nvSpPr>
        <p:spPr>
          <a:xfrm>
            <a:off x="5314287" y="1768895"/>
            <a:ext cx="2190900" cy="7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почковании на теле материнского организма возникает вырост — почка, из которого развивается новая особь. Так размножаются дрожжи и гидра, сохраняя наследственные признаки родителя.
</a:t>
            </a:r>
            <a:endParaRPr lang="en-US" sz="813" dirty="0"/>
          </a:p>
        </p:txBody>
      </p:sp>
      <p:sp>
        <p:nvSpPr>
          <p:cNvPr id="15" name="Text 6"/>
          <p:cNvSpPr txBox="1"/>
          <p:nvPr/>
        </p:nvSpPr>
        <p:spPr>
          <a:xfrm>
            <a:off x="5936913" y="947399"/>
            <a:ext cx="2190900" cy="7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надвое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характерен для бактерий и многих одноклеточных организмов. Одна клетка делится на две дочерние, и численность быстро возрастает при благоприятных условиях.
</a:t>
            </a:r>
            <a:endParaRPr lang="en-US" sz="86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размножения и генетическое разнообразие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сопоставляет два важнейших свойства размножения, которые нередко находятся в противоречии друг с другом.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увеличение численности обычно связано с меньшей изменчивостью, а высокая наследственная вариативность достигается ценой более медленного размножения.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10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1377" y="2038700"/>
            <a:ext cx="552900" cy="55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5124" y="1532475"/>
            <a:ext cx="552900" cy="5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37605" y="2082125"/>
            <a:ext cx="552900" cy="552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Гаметы и оплодотворение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11814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Гаметы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Гаметы — это половые клетки с гаплоидным набором хромосом. Они несут половину наследственной информации и служат основой полового размножения у животных, растений и многих других организмов.
</a:t>
            </a:r>
            <a:endParaRPr lang="en-US" sz="1103" dirty="0"/>
          </a:p>
        </p:txBody>
      </p:sp>
      <p:sp>
        <p:nvSpPr>
          <p:cNvPr id="8" name="Text 2"/>
          <p:cNvSpPr txBox="1"/>
          <p:nvPr/>
        </p:nvSpPr>
        <p:spPr>
          <a:xfrm>
            <a:off x="37483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оплодотворении две гаметы объединяются, и их наследственный материал соединяется в одной клетке. В результате восстанавливается диплоидный набор хромосом и начинается развитие нового организма.
</a:t>
            </a:r>
            <a:endParaRPr lang="en-US" sz="1103" dirty="0"/>
          </a:p>
        </p:txBody>
      </p:sp>
      <p:sp>
        <p:nvSpPr>
          <p:cNvPr id="9" name="Text 3"/>
          <p:cNvSpPr txBox="1"/>
          <p:nvPr/>
        </p:nvSpPr>
        <p:spPr>
          <a:xfrm>
            <a:off x="6381776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Зигота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Зигота — первая клетка нового организма. Она содержит полный набор наследственной информации и даёт начало делениям, из которых постепенно формируются ткани, органы и целый организм.
</a:t>
            </a:r>
            <a:endParaRPr lang="en-US" sz="1103" dirty="0"/>
          </a:p>
        </p:txBody>
      </p:sp>
      <p:sp>
        <p:nvSpPr>
          <p:cNvPr id="10" name="Text 4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полового размножения
</a:t>
            </a:r>
            <a:endParaRPr lang="en-US" sz="3138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общий ход процесса от образования гамет до появления нового организма.
</a:t>
            </a:r>
            <a:endParaRPr lang="en-US" sz="90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50900" y="994349"/>
            <a:ext cx="5838600" cy="4225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у животных и растений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743550"/>
            <a:ext cx="3315300" cy="9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Наружное оплодотворение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рыб и земноводных слияние гамет происходит во внешней среде. Такой способ требует воды и обычно сопровождается образованием большого числа половых клеток.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878025"/>
            <a:ext cx="4000800" cy="9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оплодотворение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пресмыкающихся, птиц и млекопитающих оплодотворение происходит внутри организма самки. Это повышает защиту гамет и зародыша и делает процесс менее зависимым от внешних условий.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012500"/>
            <a:ext cx="4000800" cy="9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Двойное оплодотворение у 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цветковых растений один спермий сливается с яйцеклеткой, а второй — с центральной клеткой. Так образуются зародыш и эндосперм, обеспечивающий его питание.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790600" cy="5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Эмбриональное развитие организма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27275" y="3662150"/>
            <a:ext cx="2158800" cy="6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5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Эмбриональное развитие начинается с зиготы — первой клетки нового организма. С этого момента запускается программа последовательных делений, которая ведёт к формированию многоклеточного зародыша.
</a:t>
            </a:r>
            <a:endParaRPr lang="en-US" sz="724" dirty="0"/>
          </a:p>
        </p:txBody>
      </p:sp>
      <p:sp>
        <p:nvSpPr>
          <p:cNvPr id="12" name="Text 3"/>
          <p:cNvSpPr txBox="1"/>
          <p:nvPr/>
        </p:nvSpPr>
        <p:spPr>
          <a:xfrm>
            <a:off x="1916800" y="2984487"/>
            <a:ext cx="2158800" cy="6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этапе дробления клетки быстро делятся, но общий размер зародыша почти не увеличивается. Число клеток растёт, а каждая из них становится всё менее универсальной.
</a:t>
            </a:r>
            <a:endParaRPr lang="en-US" sz="818" dirty="0"/>
          </a:p>
        </p:txBody>
      </p:sp>
      <p:sp>
        <p:nvSpPr>
          <p:cNvPr id="13" name="Text 4"/>
          <p:cNvSpPr txBox="1"/>
          <p:nvPr/>
        </p:nvSpPr>
        <p:spPr>
          <a:xfrm>
            <a:off x="3426428" y="2300450"/>
            <a:ext cx="2158800" cy="6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Гаструляция и нейруляция
</a:t>
            </a:r>
            <a:pPr algn="l" indent="0" marL="0">
              <a:lnSpc>
                <a:spcPct val="115000"/>
              </a:lnSpc>
              <a:buNone/>
            </a:pPr>
            <a:r>
              <a:rPr lang="en-US" sz="5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происходит перестройка зародыша: формируются зародышевые листки, а у позвоночных закладываются осевые структуры и нервная система. Эти стадии определяют общий план строения организма.
</a:t>
            </a:r>
            <a:endParaRPr lang="en-US" sz="722" dirty="0"/>
          </a:p>
        </p:txBody>
      </p:sp>
      <p:sp>
        <p:nvSpPr>
          <p:cNvPr id="14" name="Text 5"/>
          <p:cNvSpPr txBox="1"/>
          <p:nvPr/>
        </p:nvSpPr>
        <p:spPr>
          <a:xfrm>
            <a:off x="5106536" y="1590875"/>
            <a:ext cx="2158800" cy="6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Органогенез
</a:t>
            </a:r>
            <a:pPr algn="l" indent="0" marL="0">
              <a:lnSpc>
                <a:spcPct val="115000"/>
              </a:lnSpc>
              <a:buNone/>
            </a:pPr>
            <a:r>
              <a:rPr lang="en-US" sz="5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ходе органогенеза клетки дифференцируются, образуются ткани, органы и системы органов. Именно на этом этапе формируются основные особенности будущего организма и его функциональная организация.
</a:t>
            </a:r>
            <a:endParaRPr lang="en-US" sz="724" dirty="0"/>
          </a:p>
        </p:txBody>
      </p:sp>
      <p:sp>
        <p:nvSpPr>
          <p:cNvPr id="15" name="Text 6"/>
          <p:cNvSpPr txBox="1"/>
          <p:nvPr/>
        </p:nvSpPr>
        <p:spPr>
          <a:xfrm>
            <a:off x="6624802" y="890925"/>
            <a:ext cx="2158800" cy="6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зародыша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питательных веществ, токсины, инфекции, радиация и резкие температуры особенно опасны в эмбриональный период. Нарушения на ранних стадиях могут привести к врождённым аномалиям.
</a:t>
            </a:r>
            <a:endParaRPr lang="en-US" sz="78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постэмбрионального развития
</a:t>
            </a:r>
            <a:endParaRPr lang="en-US" sz="3177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типа обеспечивают переход организма к взрослому состоянию, но делают это разными путями: через постепенный рост или через метаморфоз.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развитие уменьшает перестройку организма, а непрямое повышает экологическую специализацию молоди и взрослой особи.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10 класс, обобщающая схема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развитие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5681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Похожий на взрослую особь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Новорождённый или вылупившийся организм в целом сохраняет план строения взрослой формы. Отличия связаны главным образом с размерами тела и степенью зрелости отдельных органов.
</a:t>
            </a:r>
            <a:endParaRPr lang="en-US" sz="1207" dirty="0"/>
          </a:p>
        </p:txBody>
      </p:sp>
      <p:sp>
        <p:nvSpPr>
          <p:cNvPr id="9" name="Text 3"/>
          <p:cNvSpPr txBox="1"/>
          <p:nvPr/>
        </p:nvSpPr>
        <p:spPr>
          <a:xfrm>
            <a:off x="3209800" y="25681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созревание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рождения основное содержание развития — увеличение размеров, совершенствование функций органов и достижение половой зрелости. Резких превращений, как при метаморфозе, здесь не происходит.
</a:t>
            </a:r>
            <a:endParaRPr lang="en-US" sz="1111" dirty="0"/>
          </a:p>
        </p:txBody>
      </p:sp>
      <p:sp>
        <p:nvSpPr>
          <p:cNvPr id="10" name="Text 4"/>
          <p:cNvSpPr txBox="1"/>
          <p:nvPr/>
        </p:nvSpPr>
        <p:spPr>
          <a:xfrm>
            <a:off x="6239700" y="25681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для 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тип развития особенно важен для видов, у которых молодая особь сразу должна быть близка к взрослой по строению и способу жизни, чтобы быстрее адаптироваться к среде.
</a:t>
            </a:r>
            <a:endParaRPr lang="en-US" sz="120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10609"/>
            <a:ext cx="4490400" cy="24425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075" y="633264"/>
            <a:ext cx="4317300" cy="25043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0075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Гусеница и бабочка
</a:t>
            </a:r>
            <a:pPr algn="ctr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бабочки начинается с личинки, которая активно питается и быстро растёт. Затем наступает стадия куколки, где происходит глубокая перестройка организма, и из неё выходит взрослое насекомое с крыльями. Личинка и имаго используют разные источники пищи и по-разному ведут себя.
</a:t>
            </a:r>
            <a:endParaRPr lang="en-US" sz="1158" dirty="0"/>
          </a:p>
        </p:txBody>
      </p:sp>
      <p:sp>
        <p:nvSpPr>
          <p:cNvPr id="8" name="Text 2"/>
          <p:cNvSpPr txBox="1"/>
          <p:nvPr/>
        </p:nvSpPr>
        <p:spPr>
          <a:xfrm>
            <a:off x="5463700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Головастик и лягушка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лягушки личинка живёт в воде, дышит жабрами и имеет хвост, помогающий двигаться. По мере развития формируются лёгкие, конечности и меняется образ жизни. Взрослая особь может жить и в воде, и на суше, поэтому её организация заметно отличается от личинки.
</a:t>
            </a:r>
            <a:endParaRPr lang="en-US" sz="1169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Непрямое развитие и метаморфоз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982353"/>
            <a:ext cx="3950100" cy="161489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прямого и непрямого развития
</a:t>
            </a:r>
            <a:endParaRPr lang="en-US" sz="3262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различия двух вариантов постэмбрионального развития и их значение для жизни организма.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развитие связано с постепенным ростом, а непрямое — с метаморфозом. Второй вариант особенно выгоден там, где молодь и взрослые особи используют разные ресурсы.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10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созревание и гормональная регуляция
</a:t>
            </a:r>
            <a:endParaRPr lang="en-US" sz="2877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1825" y="4172625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репродукции
</a:t>
            </a:r>
            <a:pPr algn="l" indent="0" marL="0">
              <a:lnSpc>
                <a:spcPct val="115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подростковом возрасте организм переключается на репродуктивную функцию. Активизируется работа половых желез, а физиологические изменения подготавливают человека к образованию гамет и продолжению рода.
</a:t>
            </a:r>
            <a:endParaRPr lang="en-US" sz="898" dirty="0"/>
          </a:p>
        </p:txBody>
      </p:sp>
      <p:sp>
        <p:nvSpPr>
          <p:cNvPr id="10" name="Text 3"/>
          <p:cNvSpPr txBox="1"/>
          <p:nvPr/>
        </p:nvSpPr>
        <p:spPr>
          <a:xfrm>
            <a:off x="2535549" y="328150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центральной регуляции
</a:t>
            </a:r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 и гипофиз запускают и координируют работу эндокринной системы. Их сигналы направляют деятельность яичников или семенников и задают общий ритм полового созревания.
</a:t>
            </a:r>
            <a:endParaRPr lang="en-US" sz="937" dirty="0"/>
          </a:p>
        </p:txBody>
      </p:sp>
      <p:sp>
        <p:nvSpPr>
          <p:cNvPr id="11" name="Text 4"/>
          <p:cNvSpPr txBox="1"/>
          <p:nvPr/>
        </p:nvSpPr>
        <p:spPr>
          <a:xfrm>
            <a:off x="4502939" y="2373575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гормональное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Эстрогены, прогестерон и тестостерон определяют развитие вторичных половых признаков, особенности телосложения и созревание половых клеток. Именно они формируют индивидуальные различия между юношами и девушками.
</a:t>
            </a:r>
            <a:endParaRPr lang="en-US" sz="898" dirty="0"/>
          </a:p>
        </p:txBody>
      </p:sp>
      <p:sp>
        <p:nvSpPr>
          <p:cNvPr id="12" name="Text 5"/>
          <p:cNvSpPr txBox="1"/>
          <p:nvPr/>
        </p:nvSpPr>
        <p:spPr>
          <a:xfrm>
            <a:off x="6428999" y="148850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этот период меняются темпы роста, перестраивается обмен веществ и повышается чувствительность организма к внешним условиям. Поэтому половое созревание идёт неравномерно и требует бережного отношения к здоровью.
</a:t>
            </a:r>
            <a:endParaRPr lang="en-US" sz="89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регуляция размножения у человека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последовательности работы гипоталамо-гипофизарно-половой системы.
</a:t>
            </a:r>
            <a:endParaRPr lang="en-US" sz="90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значение размножения для вида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20000"/>
            <a:ext cx="32061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эволюции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даёт материал для естественного отбора. Без неё популяции хуже приспосабливались бы к новым болезням, климатическим колебаниям и дефициту ресурсов.
</a:t>
            </a:r>
            <a:endParaRPr lang="en-US" sz="1222" dirty="0"/>
          </a:p>
        </p:txBody>
      </p:sp>
      <p:sp>
        <p:nvSpPr>
          <p:cNvPr id="9" name="Text 3"/>
          <p:cNvSpPr txBox="1"/>
          <p:nvPr/>
        </p:nvSpPr>
        <p:spPr>
          <a:xfrm>
            <a:off x="2600875" y="2759613"/>
            <a:ext cx="32061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потомства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создаёт новые сочетания генов и делает потомство более разнообразным. Такое разнообразие повышает вероятность того, что хотя бы часть особей окажется устойчивой к неблагоприятным изменениям.
</a:t>
            </a:r>
            <a:endParaRPr lang="en-US" sz="1059" dirty="0"/>
          </a:p>
        </p:txBody>
      </p:sp>
      <p:sp>
        <p:nvSpPr>
          <p:cNvPr id="10" name="Text 4"/>
          <p:cNvSpPr txBox="1"/>
          <p:nvPr/>
        </p:nvSpPr>
        <p:spPr>
          <a:xfrm>
            <a:off x="5089925" y="1499225"/>
            <a:ext cx="32061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восстановление численности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позволяет за короткое время увеличить число особей, если условия среды остаются благоприятными. Это особенно важно для организмов, которым нужно быстро занять подходящую территорию.
</a:t>
            </a:r>
            <a:endParaRPr lang="en-US" sz="108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развитие организмов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заметно на развитие влияют наследственные программы и гормональная регуляция, а неблагоприятные внешние воздействия способны нарушать нормальное формирование органов.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определяется совместным действием наследственности и среды; особенно опасны токсические факторы и нарушения в эмбриональный период.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школьному курсу биологии, 10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размножения и развития в природе и жизни человека
</a:t>
            </a:r>
            <a:endParaRPr lang="en-US" sz="2487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Картофель, лук, земляника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этих растений вегетативное размножение связано с видоизменёнными побегами: клубнями, луковицами и усами. Такой способ помогает быстро сохранять ценные свойства сорта и широко используется в сельском хозяйстве.
</a:t>
            </a:r>
            <a:endParaRPr lang="en-US" sz="922" dirty="0"/>
          </a:p>
        </p:txBody>
      </p:sp>
      <p:sp>
        <p:nvSpPr>
          <p:cNvPr id="11" name="Text 3"/>
          <p:cNvSpPr txBox="1"/>
          <p:nvPr/>
        </p:nvSpPr>
        <p:spPr>
          <a:xfrm>
            <a:off x="1952642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и папоротники
</a:t>
            </a:r>
            <a:pPr algn="l" indent="0" marL="0">
              <a:lnSpc>
                <a:spcPct val="115000"/>
              </a:lnSpc>
              <a:buNone/>
            </a:pPr>
            <a:r>
              <a:rPr lang="en-US" sz="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размножаются почкованием, а папоротники — спорами. Эти примеры показывают, что бесполое размножение встречается у очень разных организмов и связано с их образом жизни.
</a:t>
            </a:r>
            <a:endParaRPr lang="en-US" sz="970" dirty="0"/>
          </a:p>
        </p:txBody>
      </p:sp>
      <p:sp>
        <p:nvSpPr>
          <p:cNvPr id="12" name="Text 4"/>
          <p:cNvSpPr txBox="1"/>
          <p:nvPr/>
        </p:nvSpPr>
        <p:spPr>
          <a:xfrm>
            <a:off x="3725361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 здоровье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человека тема размножения связана с наследственностью, профилактикой врождённых нарушений и ответственным отношением к репродуктивному здоровью. Знание этих вопросов важно для личной и семейной безопасности.
</a:t>
            </a:r>
            <a:endParaRPr lang="en-US" sz="885" dirty="0"/>
          </a:p>
        </p:txBody>
      </p:sp>
      <p:sp>
        <p:nvSpPr>
          <p:cNvPr id="13" name="Text 5"/>
          <p:cNvSpPr txBox="1"/>
          <p:nvPr/>
        </p:nvSpPr>
        <p:spPr>
          <a:xfrm>
            <a:off x="5498081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процессов размножения помогает принимать обоснованные решения, связанные с рождением детей и сохранением здоровья родителей. Биология здесь напрямую соединяется с медициной и этикой.
</a:t>
            </a:r>
            <a:endParaRPr lang="en-US" sz="970" dirty="0"/>
          </a:p>
        </p:txBody>
      </p:sp>
      <p:sp>
        <p:nvSpPr>
          <p:cNvPr id="14" name="Text 6"/>
          <p:cNvSpPr txBox="1"/>
          <p:nvPr/>
        </p:nvSpPr>
        <p:spPr>
          <a:xfrm>
            <a:off x="7270791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практикой
</a:t>
            </a:r>
            <a:pPr algn="l" indent="0" marL="0">
              <a:lnSpc>
                <a:spcPct val="115000"/>
              </a:lnSpc>
              <a:buNone/>
            </a:pPr>
            <a:r>
              <a:rPr lang="en-US" sz="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способов размножения полезно не только в школе, но и в повседневной жизни: оно объясняет работу агротехнологий, особенности ухода за растениями и основы медицинской профилактики.
</a:t>
            </a:r>
            <a:endParaRPr lang="en-US" sz="97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 развитие: итог темы
</a:t>
            </a:r>
            <a:endParaRPr lang="en-US" sz="3375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сохраняет жизнь вида, а развитие формирует организм как целостную систему. Бесполые и половые способы дополняют друг друга, обеспечивая и скорость, и наследственную изменчивость.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2026-06-01T18:00:17Z</dcterms:created>
  <dcterms:modified xsi:type="dcterms:W3CDTF">2026-06-01T18:00:17Z</dcterms:modified>
</cp:coreProperties>
</file>