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45"/>
            <a:ext cx="9144000" cy="2259211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2775" y="2763100"/>
            <a:ext cx="8418600" cy="54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666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Александр Сергеевич Пушкин: основоположник русской литературы нового времени
</a:t>
            </a:r>
            <a:endParaRPr lang="en-US" sz="2666" dirty="0"/>
          </a:p>
        </p:txBody>
      </p:sp>
      <p:sp>
        <p:nvSpPr>
          <p:cNvPr id="4" name="Text 1"/>
          <p:cNvSpPr txBox="1"/>
          <p:nvPr/>
        </p:nvSpPr>
        <p:spPr>
          <a:xfrm>
            <a:off x="362750" y="3990300"/>
            <a:ext cx="2935800" cy="79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Писатель, изменивший русское слово и художественное мышление.
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362750" y="2556700"/>
            <a:ext cx="34116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7956" y="1305098"/>
            <a:ext cx="3191788" cy="32106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2229398"/>
            <a:ext cx="3547500" cy="136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родился на фоне больших исторических сдвигов: войны 1812 года, роста национального самосознания и ожидания обновления. Именно тогда литература начала искать новый язык для личности, свободы и гражданской ответственности.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и его эпоха: время перемен
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4651" y="2029250"/>
            <a:ext cx="2361900" cy="126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вырос в дворянской семье, где ценили книги и светскую образованность. Отец поддерживал литературные интересы сына, а семейная среда приучала его к вниманию к слову.
</a:t>
            </a:r>
            <a:endParaRPr lang="en-US" sz="921" dirty="0"/>
          </a:p>
        </p:txBody>
      </p:sp>
      <p:sp>
        <p:nvSpPr>
          <p:cNvPr id="7" name="Text 1"/>
          <p:cNvSpPr txBox="1"/>
          <p:nvPr/>
        </p:nvSpPr>
        <p:spPr>
          <a:xfrm>
            <a:off x="3334250" y="2029250"/>
            <a:ext cx="2361900" cy="126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доме говорили по-французски, поэтому русский язык он осваивал особенно осознанно — через общение, чтение и живые впечатления московского быта. Это рано сформировало его двуязычную культурную оптику.
</a:t>
            </a:r>
            <a:endParaRPr lang="en-US" sz="921" dirty="0"/>
          </a:p>
        </p:txBody>
      </p:sp>
      <p:sp>
        <p:nvSpPr>
          <p:cNvPr id="8" name="Text 2"/>
          <p:cNvSpPr txBox="1"/>
          <p:nvPr/>
        </p:nvSpPr>
        <p:spPr>
          <a:xfrm>
            <a:off x="6163849" y="2029250"/>
            <a:ext cx="2361900" cy="126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Большое значение имели домашняя библиотека, наблюдение за дворянской жизнью и первые встречи с народной речью. Именно они дали будущему поэту материал для точных и живых образов.
</a:t>
            </a:r>
            <a:endParaRPr lang="en-US" sz="921" dirty="0"/>
          </a:p>
        </p:txBody>
      </p:sp>
      <p:sp>
        <p:nvSpPr>
          <p:cNvPr id="9" name="Text 3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Детство, семья и раннее образование
</a:t>
            </a:r>
            <a:endParaRPr lang="en-US" sz="2200" dirty="0"/>
          </a:p>
        </p:txBody>
      </p:sp>
      <p:sp>
        <p:nvSpPr>
          <p:cNvPr id="10" name="Text 4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7956" y="1311500"/>
            <a:ext cx="3191788" cy="32106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Царскосельский лицей: школа дружбы и гражданских идеалов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413125" y="1311500"/>
            <a:ext cx="3423300" cy="148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Лицейская среда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1811–1817 годах Пушкин учился в Царскосельском лицее — уникальном учебном заведении, где воспитывали не только знания, но и чувство чести, долга и личной ответственности.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413125" y="3038565"/>
            <a:ext cx="3423300" cy="14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Дружба и первые стихи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он сблизился с Пущиным, Дельвигом и Кюхельбекером. Лицейская дружба стала частью его поэзии, а сам лицей — символом поколения, мечтавшего служить Отечеству.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Петербург после лицея: первые успехи и конфликт с властью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413125" y="1745600"/>
            <a:ext cx="19581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1817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окончания Лицея Пушкин вошёл в столичную литературную среду и оказался среди сторонников творческой свободы и обновления языка.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540586" y="1745600"/>
            <a:ext cx="19581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1817–1819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сблизился с обществом «Арзамас», где ценили остроумие, литературную смелость и отказ от старых канонов.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668047" y="1745600"/>
            <a:ext cx="19581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1819–1820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Появились «Вольность», «К Чаадаеву», «Деревня» — тексты, в которых звучали свобода, гражданский пафос и критика крепостничества.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795527" y="1745600"/>
            <a:ext cx="19581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1820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Резкий тон произведений вызвал недовольство властей и стал одной из причин усиления надзора и удаления поэта из Петербурга.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25" y="1377951"/>
            <a:ext cx="8368200" cy="328444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 зрелому мастерству: ссылка как этап творческого роста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413125" y="895700"/>
            <a:ext cx="83682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южная ссылка изменила темы, интонацию и художественный метод Пушкина.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7956" y="1312425"/>
            <a:ext cx="3191788" cy="3210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Михайловское: уединение, размышление и новый этап творчества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506925" y="3563300"/>
            <a:ext cx="38439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он работал над новыми главами «Евгения Онегина», создал «Бориса Годунова» и проникновенную лирику о природе, памяти и одиночестве, углубив интерес к русской истории и характеру.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06925" y="2250800"/>
            <a:ext cx="38439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Михайловском Пушкин оказался оторван от шумной столичной жизни, но именно тишина и наблюдение за повседневностью помогли ему сосредоточиться на больших художественных задачах.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и русский литературный язык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413125" y="1335250"/>
            <a:ext cx="47601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сблизил книжную традицию с живой разговорной речью, благодаря чему литературный язык стал звучать естественно, без тяжёлой торжественности и лишней вычурности.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413125" y="2459675"/>
            <a:ext cx="47601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добивался точности слова и гибкости фразы, умело сочетая простоту с выразительностью. Его синтаксис передавал движение мысли, смену настроений и живую интонацию речи.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13125" y="3584100"/>
            <a:ext cx="47601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у Пушкина закрепились нормы, на которых выросла классическая русская литература: ясность, художественная мера и смысловая точность, важные и для прозы, и для поэзии.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376818"/>
            <a:ext cx="4867800" cy="267681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Жанровое многообразие творчества Пушкина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603800" y="1569897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Жанры у Пушкина не изолированы: они взаимно обогащают друг друга и формируют цельную художественную систему.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603800" y="2815540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Преобладание лирики показывает масштаб его поэтического наследия, а крупные жанры раскрывают переход к исторической и психологической прозе.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688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материалам произведений А. С. Пушкина; обобщение по жанровому составу творчества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888415"/>
            <a:ext cx="4867800" cy="165362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произведения Пушкина: год, жанр, значение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603800" y="1569897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хронология показывает, как менялись темы и жанры на разных этапах творчества.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603800" y="2815540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ранней поэмы к роману в стихах и исторической прозе виден путь от романтизма к зрелому реализму.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688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А. С. Пушкина; хронология литературной истории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«Евгений Онегин» как энциклопедия русской жизни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413125" y="1538175"/>
            <a:ext cx="3152400" cy="13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показывает дворянский быт, деревенское поместье и столичный свет 1820-х годов, соединяя бытовую конкретность с точным наблюдением за нравами и повседневными привычками эпохи.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6" name="Text 3"/>
          <p:cNvSpPr txBox="1"/>
          <p:nvPr/>
        </p:nvSpPr>
        <p:spPr>
          <a:xfrm>
            <a:off x="3935244" y="1538175"/>
            <a:ext cx="3152400" cy="13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Онегин, Татьяна и Ленский представлены как разные типы личности: разочарованный наблюдатель, искренняя мечтательница и романтический идеалист. Их судьбы раскрывают разные способы жить и чувствовать.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413125" y="3253100"/>
            <a:ext cx="3152400" cy="13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Авторские отступления, пейзажи, разговорная интонация и философские размышления расширяют сюжет. Благодаря этому роман читается как широкая и живая картина российской действительности своего времени.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7956" y="1311500"/>
            <a:ext cx="3191788" cy="3210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Татьяна Ларина: нравственная цельность и внутренняя сила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611375" y="3563300"/>
            <a:ext cx="38439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финале героиня не отказывается от любви, но ставит долг и достоинство выше личного счастья. Именно это делает Татьяну нравственно зрелым и особенно значимым образом русской литературы.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11375" y="2422675"/>
            <a:ext cx="38439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Татьяна впервые выделяется своей искренностью и способностью глубоко чувствовать. Её письмо Онегину показывает редкую открытость души, а неслучайность поступка подчёркивает серьёзность внутреннего выбора.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25" y="1377951"/>
            <a:ext cx="8368200" cy="328444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тема в творчестве Пушкина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413125" y="895700"/>
            <a:ext cx="83682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исторического интереса к художественному осмыслению власти, народа и личной ответственности.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4651" y="2029250"/>
            <a:ext cx="2361900" cy="126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прозе Пушкин отказался от многословной риторики и построил повествование на ясной композиции, точной детали и сдержанном, почти разговорном тоне рассказа.
</a:t>
            </a:r>
            <a:endParaRPr lang="en-US" sz="921" dirty="0"/>
          </a:p>
        </p:txBody>
      </p:sp>
      <p:sp>
        <p:nvSpPr>
          <p:cNvPr id="7" name="Text 1"/>
          <p:cNvSpPr txBox="1"/>
          <p:nvPr/>
        </p:nvSpPr>
        <p:spPr>
          <a:xfrm>
            <a:off x="3334250" y="2029250"/>
            <a:ext cx="2361900" cy="126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герои действуют в убедительных обстоятельствах, а их поступки получают точную психологическую мотивацию. Поэтому даже небольшой текст у Пушкина воспринимается как законченная жизненная ситуация.
</a:t>
            </a:r>
            <a:endParaRPr lang="en-US" sz="921" dirty="0"/>
          </a:p>
        </p:txBody>
      </p:sp>
      <p:sp>
        <p:nvSpPr>
          <p:cNvPr id="8" name="Text 2"/>
          <p:cNvSpPr txBox="1"/>
          <p:nvPr/>
        </p:nvSpPr>
        <p:spPr>
          <a:xfrm>
            <a:off x="6163849" y="2029250"/>
            <a:ext cx="2361900" cy="126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«Повести Белкина», «Пиковая дама» и «Капитанская дочка» закрепили новый тип русской прозы — лаконичной, сюжетной и внутренне напряжённой, где характер раскрывается через действие.
</a:t>
            </a:r>
            <a:endParaRPr lang="en-US" sz="921" dirty="0"/>
          </a:p>
        </p:txBody>
      </p:sp>
      <p:sp>
        <p:nvSpPr>
          <p:cNvPr id="9" name="Text 3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Проза Пушкина: краткость, точность и психологизм
</a:t>
            </a:r>
            <a:endParaRPr lang="en-US" sz="2200" dirty="0"/>
          </a:p>
        </p:txBody>
      </p:sp>
      <p:sp>
        <p:nvSpPr>
          <p:cNvPr id="10" name="Text 4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376818"/>
            <a:ext cx="4867800" cy="267681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Сказки Пушкина и их художественные мотивы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603800" y="1569897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сказках Пушкина фольклорный сюжет сочетается с точным стихом, ясной композицией и выразительной иронией, понятной читателю любого возраста.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603800" y="2815540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заметны испытание героя и нравственный итог: сказки не только развлекают, но и утверждают справедливость, меру и ответственность.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688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С. Пушкин: «Сказка о рыбаке и рыбке», «Сказка о царе Салтане», «Сказка о мёртвой царевне и о семи богатырях», «Сказка о золотом петушке».
</a:t>
            </a:r>
            <a:endParaRPr lang="en-US" sz="673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и идеи свободы, чести и гражданской ответственности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502980" y="1247572"/>
            <a:ext cx="3683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был близок к кругу людей, размышлявших о преобразовании России, но сохранял независимость суждений и не участвовал в восстании декабристов 1825 года.
</a:t>
            </a:r>
            <a:endParaRPr lang="en-US" sz="973" dirty="0"/>
          </a:p>
        </p:txBody>
      </p:sp>
      <p:sp>
        <p:nvSpPr>
          <p:cNvPr id="10" name="Text 3"/>
          <p:cNvSpPr txBox="1"/>
          <p:nvPr/>
        </p:nvSpPr>
        <p:spPr>
          <a:xfrm>
            <a:off x="4708542" y="1247572"/>
            <a:ext cx="3683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произведениях свобода понимается шире политического лозунга: это ещё и внутренняя самостоятельность, способность мыслить, выбирать и отвечать за последствия своих решений.
</a:t>
            </a:r>
            <a:endParaRPr lang="en-US" sz="973" dirty="0"/>
          </a:p>
        </p:txBody>
      </p:sp>
      <p:sp>
        <p:nvSpPr>
          <p:cNvPr id="11" name="Text 4"/>
          <p:cNvSpPr txBox="1"/>
          <p:nvPr/>
        </p:nvSpPr>
        <p:spPr>
          <a:xfrm>
            <a:off x="502980" y="2974996"/>
            <a:ext cx="3683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Пушкина особенно важны честь, личное достоинство и память о прошлом. Эти ценности проходят через лирику, исторические произведения и прозу, связывая человека с эпохой.
</a:t>
            </a:r>
            <a:endParaRPr lang="en-US" sz="973" dirty="0"/>
          </a:p>
        </p:txBody>
      </p:sp>
      <p:sp>
        <p:nvSpPr>
          <p:cNvPr id="12" name="Text 5"/>
          <p:cNvSpPr txBox="1"/>
          <p:nvPr/>
        </p:nvSpPr>
        <p:spPr>
          <a:xfrm>
            <a:off x="4708542" y="2974996"/>
            <a:ext cx="3683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у Пушкина не сводится к схеме побед и поражений. Он показывает её как сложный нравственный процесс, где личность постоянно сталкивается с выбором и долгом.
</a:t>
            </a:r>
            <a:endParaRPr lang="en-US" sz="973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7956" y="1312425"/>
            <a:ext cx="3191788" cy="3210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Последние годы, семья и дуэль 1837 года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506925" y="3563300"/>
            <a:ext cx="38439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Конфликт с Жоржем Дантесом завершился дуэлью на Чёрной речке в январе 1837 года. Смерть поэта стала национальной трагедией и разделила русскую литературу на до- и послепушкинский этапы.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06925" y="2250800"/>
            <a:ext cx="38439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женитьбы на Наталье Николаевне Гончаровой в 1831 году Пушкин жил под давлением долгов, придворной среды и слухов, усиливавших его личную и творческую напряжённость.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3525" y="1555468"/>
            <a:ext cx="4867800" cy="231936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даты жизни и творчества Александра Пушкина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80625" y="1569872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вехи биографии и творчества поэта.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80625" y="2815515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показывает, что главные произведения Пушкина создавались в короткие, но предельно насыщенные периоды, каждый из которых менял направление его творчества.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700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Биография и хронология жизни А. С. Пушкина.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376818"/>
            <a:ext cx="4867800" cy="267681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Пушкина на литературу и культуру России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603800" y="1569897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стал не только автором канонических текстов, но и источником цитат, сюжетов и образов, которые прочно вошли в культурную память.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603800" y="2815540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Наибольшее влияние связано с литературой и языком, однако его наследие работает и в искусстве, и в образовании, и в повседневной речи.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688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русской литературы и культурная рецепция наследия Пушкина.
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2750" y="360000"/>
            <a:ext cx="49935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Пушкин: имя, с которого начинается русская классика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362750" y="3287400"/>
            <a:ext cx="3487200" cy="149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объединил народную речь, европейскую культуру и историческое мышление, создав художественную систему, которая до сих пор задаёт уровень русской литературы и культурной памяти.
</a:t>
            </a:r>
            <a:endParaRPr lang="en-US" sz="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2026-05-23T10:40:37Z</dcterms:created>
  <dcterms:modified xsi:type="dcterms:W3CDTF">2026-05-23T10:40:37Z</dcterms:modified>
</cp:coreProperties>
</file>