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image" Target="../media/image-18-7.png"/><Relationship Id="rId8" Type="http://schemas.openxmlformats.org/officeDocument/2006/relationships/image" Target="../media/image-18-8.png"/><Relationship Id="rId9" Type="http://schemas.openxmlformats.org/officeDocument/2006/relationships/image" Target="../media/image-18-9.png"/><Relationship Id="rId10" Type="http://schemas.openxmlformats.org/officeDocument/2006/relationships/image" Target="../media/image-18-10.png"/><Relationship Id="rId11" Type="http://schemas.openxmlformats.org/officeDocument/2006/relationships/image" Target="../media/image-18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20125" y="4370625"/>
            <a:ext cx="5109000" cy="486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1768650"/>
            <a:ext cx="7836600" cy="1293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Северо-Запад России: природа, население и хозяйство региона
</a:t>
            </a:r>
            <a:endParaRPr lang="en-US" sz="3200" dirty="0"/>
          </a:p>
        </p:txBody>
      </p:sp>
      <p:sp>
        <p:nvSpPr>
          <p:cNvPr id="5" name="Text 2"/>
          <p:cNvSpPr txBox="1"/>
          <p:nvPr/>
        </p:nvSpPr>
        <p:spPr>
          <a:xfrm>
            <a:off x="516150" y="3234325"/>
            <a:ext cx="5952600" cy="94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Северо-Запад — край морей, лесов и древних городов, где особенно заметны порты, промышленность и туризм.
</a:t>
            </a:r>
            <a:endParaRPr lang="en-US" sz="16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312325" y="1144062"/>
            <a:ext cx="4319400" cy="345467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5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региона и его место в России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847300" y="2064150"/>
            <a:ext cx="3810600" cy="16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Северо-Запад — это не только большие города, но и протяжённая территория от Балтики до Арктики. В его составе — 11 субъектов, выход к нескольким морям и соседство с европейскими странами.
</a:t>
            </a:r>
            <a:endParaRPr lang="en-US" sz="13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57325" y="1627633"/>
            <a:ext cx="221100" cy="1965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325" y="3317550"/>
            <a:ext cx="221100" cy="221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70775" y="3329833"/>
            <a:ext cx="221100" cy="1965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02350" y="1615350"/>
            <a:ext cx="221100" cy="2211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47375" y="1627633"/>
            <a:ext cx="221100" cy="1965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Географическое положение Северо-Запада
</a:t>
            </a:r>
            <a:endParaRPr lang="en-US" sz="2865" dirty="0"/>
          </a:p>
        </p:txBody>
      </p:sp>
      <p:sp>
        <p:nvSpPr>
          <p:cNvPr id="15" name="Text 2"/>
          <p:cNvSpPr txBox="1"/>
          <p:nvPr/>
        </p:nvSpPr>
        <p:spPr>
          <a:xfrm>
            <a:off x="12874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Выход к морям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7595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региона есть выход к Балтийскому морю, а северные территории связаны с Баренцевым и Белым морями. Это делает возможными морскую торговлю и международные контакты.
</a:t>
            </a:r>
            <a:endParaRPr lang="en-US" sz="900" dirty="0"/>
          </a:p>
        </p:txBody>
      </p:sp>
      <p:sp>
        <p:nvSpPr>
          <p:cNvPr id="17" name="Text 4"/>
          <p:cNvSpPr txBox="1"/>
          <p:nvPr/>
        </p:nvSpPr>
        <p:spPr>
          <a:xfrm>
            <a:off x="128745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северных и южных территорий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Поскольку территория тянется с севера на юг, климат и природные условия различаются. Эти различия отражаются на расселении, видах деятельности и повседневной жизни людей.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540100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моря для хозяйства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Морское положение влияет на хозяйство: порты принимают грузы, развиваются перевозки и обслуживание судов. Из-за этого экономика многих городов связана с морем напрямую.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4029800" y="1481675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 Европой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350187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Северо-Запад граничит с государствами Северной и Восточной Европы. Такое соседство усиливает значение приграничных перевозок, обмена товарами и культурных связей.
</a:t>
            </a:r>
            <a:endParaRPr lang="en-US" sz="900" dirty="0"/>
          </a:p>
        </p:txBody>
      </p:sp>
      <p:sp>
        <p:nvSpPr>
          <p:cNvPr id="23" name="Text 10"/>
          <p:cNvSpPr txBox="1"/>
          <p:nvPr/>
        </p:nvSpPr>
        <p:spPr>
          <a:xfrm>
            <a:off x="67721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природных зон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62442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Регион расположен на рубеже лесной зоны, тундры и тайги. Поэтому природные условия меняются заметнее: от юга к северу меняются растительность, ветер и ландшафты.
</a:t>
            </a:r>
            <a:endParaRPr lang="en-US" sz="9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2375" y="1148404"/>
            <a:ext cx="2505600" cy="206026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23100" y="1148404"/>
            <a:ext cx="2505600" cy="206026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116025" y="1148404"/>
            <a:ext cx="2505600" cy="2060269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64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7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Озерный край Карелии
</a:t>
            </a:r>
            <a:pPr algn="l" indent="0" marL="0">
              <a:lnSpc>
                <a:spcPct val="115000"/>
              </a:lnSpc>
              <a:buNone/>
            </a:pPr>
            <a:r>
              <a:rPr lang="en-US" sz="78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3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Карелии особенно впечатляют Ладожское и Онежское озёра. Здесь часто встречаются скалистые берега, множество рек и озёрно-ледниковые формы рельефа, поэтому ландшафт выглядит «сделанным водой» и временем.
</a:t>
            </a:r>
            <a:endParaRPr lang="en-US" sz="1475" dirty="0"/>
          </a:p>
        </p:txBody>
      </p:sp>
      <p:sp>
        <p:nvSpPr>
          <p:cNvPr id="7" name="Text 2"/>
          <p:cNvSpPr txBox="1"/>
          <p:nvPr/>
        </p:nvSpPr>
        <p:spPr>
          <a:xfrm>
            <a:off x="33231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Юг: равнины и смешанные леса
</a:t>
            </a:r>
            <a:pPr algn="l" indent="0" marL="0">
              <a:lnSpc>
                <a:spcPct val="115000"/>
              </a:lnSpc>
              <a:buNone/>
            </a:pPr>
            <a:r>
              <a:rPr lang="en-US" sz="698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2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юге Северо-Запада преобладают смешанные леса и суглинистые равнины. Много и озёрных территорий: вода и лес создают условия для лесного хозяйства и спокойного отдыха, а рельеф сравнительно ровный.
</a:t>
            </a:r>
            <a:endParaRPr lang="en-US" sz="1308" dirty="0"/>
          </a:p>
        </p:txBody>
      </p:sp>
      <p:sp>
        <p:nvSpPr>
          <p:cNvPr id="8" name="Text 3"/>
          <p:cNvSpPr txBox="1"/>
          <p:nvPr/>
        </p:nvSpPr>
        <p:spPr>
          <a:xfrm>
            <a:off x="6119800" y="3359425"/>
            <a:ext cx="2505600" cy="124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27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Север: тайга, лесотундра и тундра
</a:t>
            </a:r>
            <a:pPr algn="l" indent="0" marL="0">
              <a:lnSpc>
                <a:spcPct val="115000"/>
              </a:lnSpc>
              <a:buNone/>
            </a:pPr>
            <a:r>
              <a:rPr lang="en-US" sz="76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дальше на север, тем сильнее меняется природа: главную роль играют тайга, лесотундра и тундра. В прибрежных районах нередко попадаются заболоченные участки, каменистые берега и низменности.
</a:t>
            </a:r>
            <a:endParaRPr lang="en-US" sz="1427" dirty="0"/>
          </a:p>
        </p:txBody>
      </p:sp>
      <p:sp>
        <p:nvSpPr>
          <p:cNvPr id="9" name="Text 4"/>
          <p:cNvSpPr txBox="1"/>
          <p:nvPr/>
        </p:nvSpPr>
        <p:spPr>
          <a:xfrm>
            <a:off x="526400" y="313975"/>
            <a:ext cx="7931400" cy="69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561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Ландшафты региона: моря, озёра, леса и тундра
</a:t>
            </a:r>
            <a:endParaRPr lang="en-US" sz="256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Северо-Запада: сравнение северных и южных территорий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урока показатели показаны наглядно: на севере зимы дольше и холоднее, а море смягчает погоду юго-запада.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главный контраст региона: север формирует суровые условия, а запад и юго-запад получают больше «морской» мягкости.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диаграмма (условные значения, чтобы показать различия климата между городами).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1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Природные ресурсы Северо-Запада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23012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Лесные ресурсы, пресная вода и рыба — основа многих видов хозяйства. В лесной зоне ведётся заготовка древесины, а водоёмы поддерживают рыболовство и промысел.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16894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территории региона добывают полезные ископаемые. Нефть, газ и каменный уголь связаны с разработками в Республике Коми и Архангельской области, что влияет на экономику.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063965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Карелия известна строительными материалами: здесь встречаются гранит, мрамор и железные руды. Такие ресурсы поддерживают строительную отрасль и производство материалов.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1545650" y="3935708"/>
            <a:ext cx="68490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Северные моря дают ресурс для морского промысла, а приморские районы развивают связанные услуги. Комбинация «моря + леса» делает специализацию региона разносторонней.
</a:t>
            </a:r>
            <a:endParaRPr lang="en-US" sz="11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811519" y="1406675"/>
            <a:ext cx="2295713" cy="2220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субъекты Северо-Запада и их особенности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5746225" y="1406675"/>
            <a:ext cx="2885400" cy="222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таблице показаны административные центры и ведущие направления хозяйства крупнейших субъектов региона.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6975" y="3747588"/>
            <a:ext cx="4876200" cy="701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частях региона преобладают разные «сильные стороны»: у приморских субъектов — портовая экономика и промысел, у внутренних и лесных — заготовка и переработка ресурсов.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870025" y="4569900"/>
            <a:ext cx="45273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школьного курса географии (обобщённые сведения).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49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и крупнейшие города региона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1545650" y="1337573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центр Северо-Запада — Санкт-Петербург, который является вторым по численности городом России. Он притягивает население из-за рабочих мест, транспорта и учебных учреждений.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1545650" y="24869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других крупных городов выделяются Мурманск, Архангельск, Петрозаводск, Псков, Великий Новгород, Вологда и Калининград. Каждый из них связан с «своей» природой и экономикой: морем, лесом или историческими маршрутами.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1545650" y="3641325"/>
            <a:ext cx="6849000" cy="74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Расселение здесь неравномерное: на юго-западе и вокруг Санкт-Петербурга плотность выше. Север и северо-восток заселены значительно слабее из-за сложных природных условий и расстояний.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75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морские порты связывают Северо-Запад с другими регионами
</a:t>
            </a:r>
            <a:endParaRPr lang="en-US" sz="1975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логистической цепочки перевозок через порты Балтийского и Баренцева морей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хозяйства Северо-Запада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 и промышленность формируют основу экономики. Особенно заметна роль Санкт-Петербурга, Ленинградской области и Мурманской области.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Сочетание морских связей, ресурсов и городских центров создаёт «смешанную» хозяйственную структуру. Туризм усиливается там, где сильны история и природные достопримечательности.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учебная диаграмма для демонстрации основных направлений (без привязки к конкретной статистике).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0650" y="1626783"/>
            <a:ext cx="221100" cy="1965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135425" y="1614500"/>
            <a:ext cx="221100" cy="221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0650" y="3552633"/>
            <a:ext cx="221100" cy="1965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135425" y="3552633"/>
            <a:ext cx="221100" cy="196533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11" name="Text 1"/>
          <p:cNvSpPr txBox="1"/>
          <p:nvPr/>
        </p:nvSpPr>
        <p:spPr>
          <a:xfrm>
            <a:off x="1140900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Судостроение и морская техника
</a:t>
            </a:r>
            <a:endParaRPr lang="en-US" sz="1200" dirty="0"/>
          </a:p>
        </p:txBody>
      </p:sp>
      <p:sp>
        <p:nvSpPr>
          <p:cNvPr id="12" name="Text 2"/>
          <p:cNvSpPr txBox="1"/>
          <p:nvPr/>
        </p:nvSpPr>
        <p:spPr>
          <a:xfrm>
            <a:off x="522850" y="212570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Санкт-Петербурге развивают судостроение и производство оборудования для флота. Это поддерживает морскую логистику, ремонт судов и работу предприятий припортовых зон.
</a:t>
            </a:r>
            <a:endParaRPr lang="en-US" sz="1000" dirty="0"/>
          </a:p>
        </p:txBody>
      </p:sp>
      <p:sp>
        <p:nvSpPr>
          <p:cNvPr id="13" name="Text 3"/>
          <p:cNvSpPr txBox="1"/>
          <p:nvPr/>
        </p:nvSpPr>
        <p:spPr>
          <a:xfrm>
            <a:off x="5648775" y="150785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Приборостроение и высокотехнологичные производства
</a:t>
            </a:r>
            <a:endParaRPr lang="en-US" sz="1200" dirty="0"/>
          </a:p>
        </p:txBody>
      </p:sp>
      <p:sp>
        <p:nvSpPr>
          <p:cNvPr id="14" name="Text 4"/>
          <p:cNvSpPr txBox="1"/>
          <p:nvPr/>
        </p:nvSpPr>
        <p:spPr>
          <a:xfrm>
            <a:off x="5037625" y="212570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Приборостроение и выпуск оборудования опираются на инженерные школы и кооперацию с научными организациями. На этой базе создают компоненты для промышленности и транспорта.
</a:t>
            </a:r>
            <a:endParaRPr lang="en-US" sz="1000" dirty="0"/>
          </a:p>
        </p:txBody>
      </p:sp>
      <p:sp>
        <p:nvSpPr>
          <p:cNvPr id="15" name="Text 5"/>
          <p:cNvSpPr txBox="1"/>
          <p:nvPr/>
        </p:nvSpPr>
        <p:spPr>
          <a:xfrm>
            <a:off x="1140900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Фармацевтика и технологическая медицина
</a:t>
            </a:r>
            <a:endParaRPr lang="en-US" sz="1200" dirty="0"/>
          </a:p>
        </p:txBody>
      </p:sp>
      <p:sp>
        <p:nvSpPr>
          <p:cNvPr id="16" name="Text 6"/>
          <p:cNvSpPr txBox="1"/>
          <p:nvPr/>
        </p:nvSpPr>
        <p:spPr>
          <a:xfrm>
            <a:off x="522850" y="4051550"/>
            <a:ext cx="36009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городе работают предприятия фармацевтической отрасли: от разработки и контроля качества до выпуска готовых продуктов. Такая специализация связана с наукой и кадровым потенциалом.
</a:t>
            </a:r>
            <a:endParaRPr lang="en-US" sz="1000" dirty="0"/>
          </a:p>
        </p:txBody>
      </p:sp>
      <p:sp>
        <p:nvSpPr>
          <p:cNvPr id="17" name="Text 7"/>
          <p:cNvSpPr txBox="1"/>
          <p:nvPr/>
        </p:nvSpPr>
        <p:spPr>
          <a:xfrm>
            <a:off x="5648775" y="3433700"/>
            <a:ext cx="2982900" cy="43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Металлургия, машиностроение и пищевой сектор
</a:t>
            </a:r>
            <a:endParaRPr lang="en-US" sz="1200" dirty="0"/>
          </a:p>
        </p:txBody>
      </p:sp>
      <p:sp>
        <p:nvSpPr>
          <p:cNvPr id="18" name="Text 8"/>
          <p:cNvSpPr txBox="1"/>
          <p:nvPr/>
        </p:nvSpPr>
        <p:spPr>
          <a:xfrm>
            <a:off x="5037625" y="4051550"/>
            <a:ext cx="3594000" cy="73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Вологодской области важны металлургия и машиностроение, а в регионе в целом заметна также пищевая промышленность. Схема дополняется сетью транспорта и современными площадками.
</a:t>
            </a:r>
            <a:endParaRPr lang="en-US" sz="1000" dirty="0"/>
          </a:p>
        </p:txBody>
      </p:sp>
      <p:sp>
        <p:nvSpPr>
          <p:cNvPr id="19" name="Text 9"/>
          <p:cNvSpPr txBox="1"/>
          <p:nvPr/>
        </p:nvSpPr>
        <p:spPr>
          <a:xfrm>
            <a:off x="522850" y="397250"/>
            <a:ext cx="7871700" cy="61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Промышленность и современные отрасли
</a:t>
            </a:r>
            <a:endParaRPr lang="en-US" sz="2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88400" y="1318150"/>
            <a:ext cx="2300100" cy="224169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6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— крупнейший культурный центр Северо-Запада
</a:t>
            </a:r>
            <a:endParaRPr lang="en-US" sz="2742" dirty="0"/>
          </a:p>
        </p:txBody>
      </p:sp>
      <p:sp>
        <p:nvSpPr>
          <p:cNvPr id="7" name="Text 2"/>
          <p:cNvSpPr txBox="1"/>
          <p:nvPr/>
        </p:nvSpPr>
        <p:spPr>
          <a:xfrm>
            <a:off x="522850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города и его роль
</a:t>
            </a:r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Санкт-Петербург основан в 1703 году Петром I. С начала XVIII века он стал главной точкой притяжения для морской торговли и политической жизни на северо-западе России, формируя облик региона.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6454475" y="2178825"/>
            <a:ext cx="2177100" cy="18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Культурные объекты и туристическая привлекательность
</a:t>
            </a:r>
            <a:pPr algn="r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находятся Эрмитаж, Русский музей, Исаакиевский собор, Петропавловская крепость и Дворцовая площадь, а также разводные мосты и старинные набережные. Город остаётся крупнейшим центром региона и одним из самых посещаемых в стране.
</a:t>
            </a:r>
            <a:endParaRPr lang="en-US" sz="13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522850" y="397250"/>
            <a:ext cx="4847700" cy="122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Древние города: Новгород и Псков
</a:t>
            </a:r>
            <a:endParaRPr lang="en-US" sz="2800" dirty="0"/>
          </a:p>
        </p:txBody>
      </p:sp>
      <p:sp>
        <p:nvSpPr>
          <p:cNvPr id="8" name="Text 2"/>
          <p:cNvSpPr txBox="1"/>
          <p:nvPr/>
        </p:nvSpPr>
        <p:spPr>
          <a:xfrm>
            <a:off x="1055475" y="29305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Рождение и рост крепостей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Развитие Новгорода и Пскова связано с ранней историей русской государственности. Города укрепляли, чтобы защищать торговые пути и население.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28050" y="2098600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 и культурные связи Средневековья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Северо-западные маршруты поддерживали обмен товарами и идеями. Укреплённые центры становились опорой власти, ремесла и духовной жизни.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202375" y="1035025"/>
            <a:ext cx="1887900" cy="138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исторического наследия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в городах сохранились кремли, соборы, монастыри, крепостные стены и памятники древнерусского зодчества. Это помогает изучать историю Средневековой Руси.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направления туризма в Северо-Западном регионе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регионе туристические интересы опираются на сочетание городских музеев, природных ландшафтов, монастырей и северной специфики путешествий по воде и земле.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Судя по набору направлений, Северо-Запад привлекает разными сценариями отдыха: от культурных маршрутов до поездок к морю и в районы с северной природой.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перечню направлений из описания темы (качественное распределение, без статистических долей).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3873" y="1380200"/>
            <a:ext cx="8096254" cy="34440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522850" y="397250"/>
            <a:ext cx="7871700" cy="50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возникает северное сияние
</a:t>
            </a:r>
            <a:endParaRPr lang="en-US" sz="3000" dirty="0"/>
          </a:p>
        </p:txBody>
      </p:sp>
      <p:sp>
        <p:nvSpPr>
          <p:cNvPr id="5" name="Text 2"/>
          <p:cNvSpPr txBox="1"/>
          <p:nvPr/>
        </p:nvSpPr>
        <p:spPr>
          <a:xfrm>
            <a:off x="520950" y="969725"/>
            <a:ext cx="78717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явлений в атмосфере и у магнитных полюсов Земли, чаще наблюдаемая на Кольском полуострове и в Мурманской области зимой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0FFC2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831661" y="1531950"/>
            <a:ext cx="3503579" cy="18840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522850" y="397250"/>
            <a:ext cx="7871700" cy="84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Северо-Запада и их значение для региона
</a:t>
            </a:r>
            <a:endParaRPr lang="en-US" sz="3000" dirty="0"/>
          </a:p>
        </p:txBody>
      </p:sp>
      <p:sp>
        <p:nvSpPr>
          <p:cNvPr id="6" name="Text 2"/>
          <p:cNvSpPr txBox="1"/>
          <p:nvPr/>
        </p:nvSpPr>
        <p:spPr>
          <a:xfrm>
            <a:off x="870025" y="4569900"/>
            <a:ext cx="7761600" cy="41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учебному курсу о значении морей для хозяйства Северо-Запада.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11400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моря по-разному влияют на хозяйство: одни обеспечивают торговлю и порты, другие — рыболовство и навигацию, а также возможности для путешествий по северным маршрутам.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877471" y="3602475"/>
            <a:ext cx="37542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Моря формируют транспортные связи и специализацию: портовая экономика доминирует на Балтике, рыболовство — на Баренцевом и Белом, а северная навигация поддерживает устойчивые маршруты.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8443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Северо-Запада особенно важны охрана лесов и устойчивое лесопользование. От сохранности лесных территорий зависят почвы, вода в реках и местообитания животных, включая редкие виды.
</a:t>
            </a:r>
            <a:endParaRPr lang="en-US" sz="1100" dirty="0"/>
          </a:p>
        </p:txBody>
      </p:sp>
      <p:sp>
        <p:nvSpPr>
          <p:cNvPr id="9" name="Text 2"/>
          <p:cNvSpPr txBox="1"/>
          <p:nvPr/>
        </p:nvSpPr>
        <p:spPr>
          <a:xfrm>
            <a:off x="4973850" y="15970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защищать озёра и реки от загрязнения и лишнего давления со стороны промышленности. Загрязнённые водоёмы ухудшают состояние природы и снижают качество жизни местных жителей.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8443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экосистемы чувствительны к нефтяным разливам, мусору и выбросам с судов. Поэтому важны контроль перевозок, экологический мониторинг и быстрое реагирование на аварии.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4973850" y="3299250"/>
            <a:ext cx="3328500" cy="99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Сохранять тундровые ландшафты и места редких птиц мешают добыча ресурсов и транспортная нагрузка. Природоохранные меры должны учитывать уязвимость северных территорий и сезонность изменений.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22850" y="397250"/>
            <a:ext cx="78717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особенности и природоохранные задачи
</a:t>
            </a:r>
            <a:endParaRPr lang="en-US" sz="2804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68912" y="1612800"/>
            <a:ext cx="197925" cy="2262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57325" y="3329833"/>
            <a:ext cx="221100" cy="1965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970775" y="3329833"/>
            <a:ext cx="221100" cy="196533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3602350" y="1627633"/>
            <a:ext cx="221100" cy="196533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347375" y="1627633"/>
            <a:ext cx="221100" cy="196533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522850" y="397250"/>
            <a:ext cx="7871700" cy="66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Транспортная сеть региона
</a:t>
            </a:r>
            <a:endParaRPr lang="en-US" sz="3000" dirty="0"/>
          </a:p>
        </p:txBody>
      </p:sp>
      <p:sp>
        <p:nvSpPr>
          <p:cNvPr id="15" name="Text 2"/>
          <p:cNvSpPr txBox="1"/>
          <p:nvPr/>
        </p:nvSpPr>
        <p:spPr>
          <a:xfrm>
            <a:off x="12874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Железные дороги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7595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76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Железнодорожные маршруты связывают Северо-Запад с другими регионами страны и обеспечивают перевозку грузов и пассажиров. Они особенно важны для регулярных поставок к портам и промышленным центрам.
</a:t>
            </a:r>
            <a:endParaRPr lang="en-US" sz="776" dirty="0"/>
          </a:p>
        </p:txBody>
      </p:sp>
      <p:sp>
        <p:nvSpPr>
          <p:cNvPr id="17" name="Text 4"/>
          <p:cNvSpPr txBox="1"/>
          <p:nvPr/>
        </p:nvSpPr>
        <p:spPr>
          <a:xfrm>
            <a:off x="128745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Авиасообщение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759525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Авиаперевозки особенно важны для северных территорий, где наземная логистика сложнее. Они обеспечивают связь для пассажиров и помогают оперативной доставке грузов.
</a:t>
            </a:r>
            <a:endParaRPr lang="en-US" sz="900" dirty="0"/>
          </a:p>
        </p:txBody>
      </p:sp>
      <p:sp>
        <p:nvSpPr>
          <p:cNvPr id="19" name="Text 6"/>
          <p:cNvSpPr txBox="1"/>
          <p:nvPr/>
        </p:nvSpPr>
        <p:spPr>
          <a:xfrm>
            <a:off x="5401000" y="3228600"/>
            <a:ext cx="2982900" cy="41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Внутренние водные пути
</a:t>
            </a:r>
            <a:endParaRPr lang="en-US" sz="1000" dirty="0"/>
          </a:p>
        </p:txBody>
      </p:sp>
      <p:sp>
        <p:nvSpPr>
          <p:cNvPr id="20" name="Text 7"/>
          <p:cNvSpPr txBox="1"/>
          <p:nvPr/>
        </p:nvSpPr>
        <p:spPr>
          <a:xfrm>
            <a:off x="4872750" y="3786013"/>
            <a:ext cx="3510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Реки и каналы позволяют перевозить грузы и поддерживать связь между населёнными пунктами. В теплый сезон водный транспорт помогает доставке товаров к портам и промышленным зонам.
</a:t>
            </a:r>
            <a:endParaRPr lang="en-US" sz="900" dirty="0"/>
          </a:p>
        </p:txBody>
      </p:sp>
      <p:sp>
        <p:nvSpPr>
          <p:cNvPr id="21" name="Text 8"/>
          <p:cNvSpPr txBox="1"/>
          <p:nvPr/>
        </p:nvSpPr>
        <p:spPr>
          <a:xfrm>
            <a:off x="4029800" y="1481675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Федеральные трассы
</a:t>
            </a:r>
            <a:endParaRPr lang="en-US" sz="1000" dirty="0"/>
          </a:p>
        </p:txBody>
      </p:sp>
      <p:sp>
        <p:nvSpPr>
          <p:cNvPr id="22" name="Text 9"/>
          <p:cNvSpPr txBox="1"/>
          <p:nvPr/>
        </p:nvSpPr>
        <p:spPr>
          <a:xfrm>
            <a:off x="350187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4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Автомобильные дороги дополняют железнодорожную сеть и помогают быстро доставлять грузы на территорию области или города. Для северных районов это также поддержка снабжения в сезон.
</a:t>
            </a:r>
            <a:endParaRPr lang="en-US" sz="840" dirty="0"/>
          </a:p>
        </p:txBody>
      </p:sp>
      <p:sp>
        <p:nvSpPr>
          <p:cNvPr id="23" name="Text 10"/>
          <p:cNvSpPr txBox="1"/>
          <p:nvPr/>
        </p:nvSpPr>
        <p:spPr>
          <a:xfrm>
            <a:off x="6772150" y="1481700"/>
            <a:ext cx="1611900" cy="513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порты
</a:t>
            </a:r>
            <a:endParaRPr lang="en-US" sz="1000" dirty="0"/>
          </a:p>
        </p:txBody>
      </p:sp>
      <p:sp>
        <p:nvSpPr>
          <p:cNvPr id="24" name="Text 11"/>
          <p:cNvSpPr txBox="1"/>
          <p:nvPr/>
        </p:nvSpPr>
        <p:spPr>
          <a:xfrm>
            <a:off x="6244225" y="2073325"/>
            <a:ext cx="2139900" cy="5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1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Порты дают выход к Балтийскому и северным морям и обеспечивают перевалку грузов. Благодаря им растёт значение международных связей и ускоряется доставка товаров внутри страны.
</a:t>
            </a:r>
            <a:endParaRPr lang="en-US" sz="81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29675" y="1611491"/>
            <a:ext cx="4330800" cy="267756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523925" y="227300"/>
            <a:ext cx="446400" cy="33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522850" y="397250"/>
            <a:ext cx="7871700" cy="95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Сезонные изменения в жизни Северо-Запада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5380600" y="1917175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Сезонность влияет и на навигацию: летом усиливается активность на водных путях, а зимой часть маршрутов ограничивается погодой и толщиной льда.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5380600" y="3247250"/>
            <a:ext cx="3242700" cy="78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Резкие сезонные контрасты, особенно в арктических районах, напрямую определяют транспортные планы, графики работы и условия повседневной жизни.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70025" y="4549362"/>
            <a:ext cx="3990600" cy="3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составлена по описанию темы без указания точных измерений (условные показатели для визуального сравнения сезонов).
</a:t>
            </a:r>
            <a:endParaRPr lang="en-US" sz="987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B424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16150" y="1905538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Северо-Запад России: природный и хозяйственный опорный регион
</a:t>
            </a:r>
            <a:endParaRPr lang="en-US" sz="2800" dirty="0"/>
          </a:p>
        </p:txBody>
      </p:sp>
      <p:sp>
        <p:nvSpPr>
          <p:cNvPr id="4" name="Text 1"/>
          <p:cNvSpPr txBox="1"/>
          <p:nvPr/>
        </p:nvSpPr>
        <p:spPr>
          <a:xfrm>
            <a:off x="516150" y="3189063"/>
            <a:ext cx="8111700" cy="113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B424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Северо-Запад объединяет морское положение, лесные и водные ресурсы, крупные города, историческое наследие и развитую промышленность. Значение региона поддерживают порты Балтийского и северных морей, туризм и транспортные коридоры, а также богатая природа.
</a:t>
            </a:r>
            <a:endParaRPr lang="en-US" sz="1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2026-05-11T21:25:37Z</dcterms:created>
  <dcterms:modified xsi:type="dcterms:W3CDTF">2026-05-11T21:25:37Z</dcterms:modified>
</cp:coreProperties>
</file>