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56300" y="360000"/>
            <a:ext cx="5231400" cy="10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33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Соцветия: как растения собирают цветки в группы
</a:t>
            </a:r>
            <a:endParaRPr lang="en-US" sz="3352" dirty="0"/>
          </a:p>
        </p:txBody>
      </p:sp>
      <p:sp>
        <p:nvSpPr>
          <p:cNvPr id="5" name="Text 1"/>
          <p:cNvSpPr txBox="1"/>
          <p:nvPr/>
        </p:nvSpPr>
        <p:spPr>
          <a:xfrm>
            <a:off x="2770800" y="2102275"/>
            <a:ext cx="3602400" cy="16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Разберём, как устроены соцветия и зачем они нужны растениям.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866200" y="4667100"/>
            <a:ext cx="3411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558" y="0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1081275"/>
            <a:ext cx="51591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соцветия встречаются так часто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60000" y="2278475"/>
            <a:ext cx="3376800" cy="23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Соцветия есть у многих знакомых растений, от ландыша до подсолнечника. Их строение связано с опылением, условиями жизни и тем, сколько плодов и семян сможет дать растение. Поэтому тема помогает понять строение и размножение растений в природе и в саду.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8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95349" y="0"/>
            <a:ext cx="464790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6700" y="360000"/>
            <a:ext cx="39360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соцветие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82" dirty="0"/>
          </a:p>
        </p:txBody>
      </p:sp>
      <p:sp>
        <p:nvSpPr>
          <p:cNvPr id="11" name="Text 2"/>
          <p:cNvSpPr txBox="1"/>
          <p:nvPr/>
        </p:nvSpPr>
        <p:spPr>
          <a:xfrm>
            <a:off x="356700" y="1759280"/>
            <a:ext cx="3279000" cy="46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Группа цветков
</a:t>
            </a:r>
            <a:pPr algn="l" indent="0" marL="0">
              <a:lnSpc>
                <a:spcPct val="115000"/>
              </a:lnSpc>
              <a:buNone/>
            </a:pPr>
            <a:r>
              <a:rPr lang="en-US" sz="1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Соцветие — это не один цветок, а несколько цветков, собранных на общем побеге. Такое расположение делает растение заметнее и удобнее для опыления.
</a:t>
            </a:r>
            <a:endParaRPr lang="en-US" sz="885" dirty="0"/>
          </a:p>
        </p:txBody>
      </p:sp>
      <p:sp>
        <p:nvSpPr>
          <p:cNvPr id="12" name="Text 3"/>
          <p:cNvSpPr txBox="1"/>
          <p:nvPr/>
        </p:nvSpPr>
        <p:spPr>
          <a:xfrm>
            <a:off x="356700" y="2392151"/>
            <a:ext cx="3279000" cy="46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ось
</a:t>
            </a:r>
            <a:pPr algn="l" indent="0" marL="0">
              <a:lnSpc>
                <a:spcPct val="115000"/>
              </a:lnSpc>
              <a:buNone/>
            </a:pPr>
            <a:r>
              <a:rPr lang="en-US" sz="1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центре соцветия находится главная ось. Именно к ней прикрепляются цветки напрямую или через боковые цветоножки, если они есть.
</a:t>
            </a:r>
            <a:endParaRPr lang="en-US" sz="955" dirty="0"/>
          </a:p>
        </p:txBody>
      </p:sp>
      <p:sp>
        <p:nvSpPr>
          <p:cNvPr id="13" name="Text 4"/>
          <p:cNvSpPr txBox="1"/>
          <p:nvPr/>
        </p:nvSpPr>
        <p:spPr>
          <a:xfrm>
            <a:off x="356700" y="3025025"/>
            <a:ext cx="3279000" cy="46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Цветоножки и сидячие цветки
</a:t>
            </a:r>
            <a:pPr algn="l" indent="0" marL="0">
              <a:lnSpc>
                <a:spcPct val="115000"/>
              </a:lnSpc>
              <a:buNone/>
            </a:pPr>
            <a:r>
              <a:rPr lang="en-US" sz="1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одних соцветий цветки сидят на цветоножках, у других — почти без них. Это один из главных признаков, по которому определяют тип соцветия.
</a:t>
            </a:r>
            <a:endParaRPr lang="en-US" sz="933" dirty="0"/>
          </a:p>
        </p:txBody>
      </p:sp>
      <p:sp>
        <p:nvSpPr>
          <p:cNvPr id="14" name="Text 5"/>
          <p:cNvSpPr txBox="1"/>
          <p:nvPr/>
        </p:nvSpPr>
        <p:spPr>
          <a:xfrm>
            <a:off x="356700" y="3657902"/>
            <a:ext cx="3279000" cy="46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Расположение цветков
</a:t>
            </a:r>
            <a:pPr algn="l" indent="0" marL="0">
              <a:lnSpc>
                <a:spcPct val="115000"/>
              </a:lnSpc>
              <a:buNone/>
            </a:pPr>
            <a:r>
              <a:rPr lang="en-US" sz="1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Цветки могут располагаться поочерёдно, из одной точки, почти на одном уровне или очень тесно друг к другу. От этого зависит внешний вид соцветия.
</a:t>
            </a:r>
            <a:endParaRPr lang="en-US" sz="890" dirty="0"/>
          </a:p>
        </p:txBody>
      </p:sp>
      <p:sp>
        <p:nvSpPr>
          <p:cNvPr id="15" name="Text 6"/>
          <p:cNvSpPr txBox="1"/>
          <p:nvPr/>
        </p:nvSpPr>
        <p:spPr>
          <a:xfrm>
            <a:off x="356700" y="4290781"/>
            <a:ext cx="3279000" cy="46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раскрытия
</a:t>
            </a:r>
            <a:pPr algn="l" indent="0" marL="0">
              <a:lnSpc>
                <a:spcPct val="115000"/>
              </a:lnSpc>
              <a:buNone/>
            </a:pPr>
            <a:r>
              <a:rPr lang="en-US" sz="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Наблюдают и за тем, как раскрываются цветки: снизу вверх, от края к центру или иначе. Этот признак помогает точнее определить соцветие.
</a:t>
            </a:r>
            <a:endParaRPr lang="en-US" sz="97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4232" y="0"/>
            <a:ext cx="456753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82" dirty="0"/>
          </a:p>
        </p:txBody>
      </p:sp>
      <p:sp>
        <p:nvSpPr>
          <p:cNvPr id="10" name="Text 1"/>
          <p:cNvSpPr txBox="1"/>
          <p:nvPr/>
        </p:nvSpPr>
        <p:spPr>
          <a:xfrm>
            <a:off x="360000" y="937150"/>
            <a:ext cx="39648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и сложные соцветия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360000" y="1851300"/>
            <a:ext cx="3279000" cy="5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формы
</a:t>
            </a:r>
            <a:pPr algn="l" indent="0" marL="0">
              <a:lnSpc>
                <a:spcPct val="115000"/>
              </a:lnSpc>
              <a:buNone/>
            </a:pPr>
            <a:r>
              <a:rPr lang="en-US" sz="3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соцветия имеют одну главную ось, на которой располагаются отдельные цветки. К ним относят кисть, колос, зонтик, щиток и корзинку.
</a:t>
            </a:r>
            <a:endParaRPr lang="en-US" sz="919" dirty="0"/>
          </a:p>
        </p:txBody>
      </p:sp>
      <p:sp>
        <p:nvSpPr>
          <p:cNvPr id="12" name="Text 3"/>
          <p:cNvSpPr txBox="1"/>
          <p:nvPr/>
        </p:nvSpPr>
        <p:spPr>
          <a:xfrm>
            <a:off x="360000" y="2444248"/>
            <a:ext cx="3279000" cy="5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Сложные формы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Сложные соцветия устроены иначе: они состоят из нескольких простых соцветий. Это делает их более разветвлёнными и часто более крупными.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360000" y="3037188"/>
            <a:ext cx="3279000" cy="5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Сложный колос
</a:t>
            </a:r>
            <a:pPr algn="l" indent="0" marL="0">
              <a:lnSpc>
                <a:spcPct val="115000"/>
              </a:lnSpc>
              <a:buNone/>
            </a:pPr>
            <a:r>
              <a:rPr lang="en-US" sz="3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сложном колосе на общей оси находятся не отдельные цветки, а маленькие колоски. Такая форма характерна для пшеницы и ржи.
</a:t>
            </a:r>
            <a:endParaRPr lang="en-US" sz="989" dirty="0"/>
          </a:p>
        </p:txBody>
      </p:sp>
      <p:sp>
        <p:nvSpPr>
          <p:cNvPr id="14" name="Text 5"/>
          <p:cNvSpPr txBox="1"/>
          <p:nvPr/>
        </p:nvSpPr>
        <p:spPr>
          <a:xfrm>
            <a:off x="360000" y="3630134"/>
            <a:ext cx="3279000" cy="5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Сложный зонтик
</a:t>
            </a:r>
            <a:pPr algn="l" indent="0" marL="0">
              <a:lnSpc>
                <a:spcPct val="115000"/>
              </a:lnSpc>
              <a:buNone/>
            </a:pPr>
            <a:r>
              <a:rPr lang="en-US" sz="3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Сложный зонтик состоит из нескольких маленьких зонтичков, выходящих почти из одной точки. Он встречается у укропа, моркови и петрушки.
</a:t>
            </a:r>
            <a:endParaRPr lang="en-US" sz="904" dirty="0"/>
          </a:p>
        </p:txBody>
      </p:sp>
      <p:sp>
        <p:nvSpPr>
          <p:cNvPr id="15" name="Text 6"/>
          <p:cNvSpPr txBox="1"/>
          <p:nvPr/>
        </p:nvSpPr>
        <p:spPr>
          <a:xfrm>
            <a:off x="360000" y="4223097"/>
            <a:ext cx="3279000" cy="5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15000"/>
              </a:lnSpc>
              <a:buNone/>
            </a:pPr>
            <a:r>
              <a:rPr lang="en-US" sz="2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Разделение на простые и сложные соцветия помогает быстрее узнавать растения и понимать, как у них организовано цветение и образование семян.
</a:t>
            </a:r>
            <a:endParaRPr lang="en-US" sz="893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40" y="1687525"/>
            <a:ext cx="8421120" cy="3096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360025" y="537925"/>
            <a:ext cx="8424000" cy="4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Определяем тип соцветия по признакам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1008400"/>
            <a:ext cx="45090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по строению оси, цветоножек и разветвлению определить тип соцветия.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067206"/>
            <a:ext cx="9144000" cy="20716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25" y="537925"/>
            <a:ext cx="40689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Кисть: строение и примеры растений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82" dirty="0"/>
          </a:p>
        </p:txBody>
      </p:sp>
      <p:sp>
        <p:nvSpPr>
          <p:cNvPr id="10" name="Text 2"/>
          <p:cNvSpPr txBox="1"/>
          <p:nvPr/>
        </p:nvSpPr>
        <p:spPr>
          <a:xfrm>
            <a:off x="5125600" y="537925"/>
            <a:ext cx="3658500" cy="52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Удлинённая ось
</a:t>
            </a:r>
            <a:pPr algn="l" indent="0" marL="0">
              <a:lnSpc>
                <a:spcPct val="115000"/>
              </a:lnSpc>
              <a:buNone/>
            </a:pPr>
            <a:r>
              <a:rPr lang="en-US" sz="3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кисти цветки расположены вдоль вытянутой главной оси. Между ними обычно есть заметные цветоножки, поэтому соцветие выглядит лёгким и вытянутым.
</a:t>
            </a:r>
            <a:endParaRPr lang="en-US" sz="935" dirty="0"/>
          </a:p>
        </p:txBody>
      </p:sp>
      <p:sp>
        <p:nvSpPr>
          <p:cNvPr id="11" name="Text 3"/>
          <p:cNvSpPr txBox="1"/>
          <p:nvPr/>
        </p:nvSpPr>
        <p:spPr>
          <a:xfrm>
            <a:off x="5125601" y="1137920"/>
            <a:ext cx="3658500" cy="52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Неодновременное цветение
</a:t>
            </a:r>
            <a:pPr algn="l" indent="0" marL="0">
              <a:lnSpc>
                <a:spcPct val="115000"/>
              </a:lnSpc>
              <a:buNone/>
            </a:pPr>
            <a:r>
              <a:rPr lang="en-US" sz="3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Нижние цветки обычно раскрываются раньше верхних. Из-за этого кисть долго сохраняет свежий вид и остаётся заметной для опылителей.
</a:t>
            </a:r>
            <a:endParaRPr lang="en-US" sz="1017" dirty="0"/>
          </a:p>
        </p:txBody>
      </p:sp>
      <p:sp>
        <p:nvSpPr>
          <p:cNvPr id="12" name="Text 4"/>
          <p:cNvSpPr txBox="1"/>
          <p:nvPr/>
        </p:nvSpPr>
        <p:spPr>
          <a:xfrm>
            <a:off x="5125601" y="1737919"/>
            <a:ext cx="3658500" cy="52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растений
</a:t>
            </a:r>
            <a:pPr algn="l" indent="0" marL="0">
              <a:lnSpc>
                <a:spcPct val="115000"/>
              </a:lnSpc>
              <a:buNone/>
            </a:pPr>
            <a:r>
              <a:rPr lang="en-US" sz="3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Кисть легко увидеть у ландыша, черёмухи, смородины и капусты. Эти растения хорошо подходят для школьного наблюдения и сравнения.
</a:t>
            </a:r>
            <a:endParaRPr lang="en-US" sz="1056" dirty="0"/>
          </a:p>
        </p:txBody>
      </p:sp>
      <p:sp>
        <p:nvSpPr>
          <p:cNvPr id="13" name="Text 5"/>
          <p:cNvSpPr txBox="1"/>
          <p:nvPr/>
        </p:nvSpPr>
        <p:spPr>
          <a:xfrm>
            <a:off x="5125601" y="2337930"/>
            <a:ext cx="3658500" cy="52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формы
</a:t>
            </a:r>
            <a:pPr algn="l" indent="0" marL="0">
              <a:lnSpc>
                <a:spcPct val="115000"/>
              </a:lnSpc>
              <a:buNone/>
            </a:pPr>
            <a:r>
              <a:rPr lang="en-US" sz="3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Постепенное раскрытие цветков помогает растению дольше привлекать насекомых и повышает вероятность успешного опыления каждого отдельного цветка.
</a:t>
            </a:r>
            <a:endParaRPr lang="en-US" sz="935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114555"/>
            <a:ext cx="9144000" cy="20270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9900" y="424500"/>
            <a:ext cx="8424300" cy="65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Колос и початок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82" dirty="0"/>
          </a:p>
        </p:txBody>
      </p:sp>
      <p:sp>
        <p:nvSpPr>
          <p:cNvPr id="9" name="Text 2"/>
          <p:cNvSpPr txBox="1"/>
          <p:nvPr/>
        </p:nvSpPr>
        <p:spPr>
          <a:xfrm>
            <a:off x="2453325" y="1191687"/>
            <a:ext cx="4237500" cy="4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Колос
</a:t>
            </a:r>
            <a:pPr algn="ctr" indent="0" marL="0">
              <a:lnSpc>
                <a:spcPct val="115000"/>
              </a:lnSpc>
              <a:buNone/>
            </a:pPr>
            <a:r>
              <a:rPr lang="en-US" sz="3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колосе цветки почти не имеют цветоножек и сидят прямо на удлинённой оси. Такая форма характерна для подорожника и многих злаков.
</a:t>
            </a:r>
            <a:endParaRPr lang="en-US" sz="942" dirty="0"/>
          </a:p>
        </p:txBody>
      </p:sp>
      <p:sp>
        <p:nvSpPr>
          <p:cNvPr id="10" name="Text 3"/>
          <p:cNvSpPr txBox="1"/>
          <p:nvPr/>
        </p:nvSpPr>
        <p:spPr>
          <a:xfrm>
            <a:off x="2453325" y="1666079"/>
            <a:ext cx="4237500" cy="4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Особенность злаков
</a:t>
            </a:r>
            <a:pPr algn="ctr" indent="0" marL="0">
              <a:lnSpc>
                <a:spcPct val="115000"/>
              </a:lnSpc>
              <a:buNone/>
            </a:pPr>
            <a:r>
              <a:rPr lang="en-US" sz="3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злаков колос помогает сосредоточить мелкие цветки в одном месте. Они не нуждаются в ярких лепестках, потому что часто опыляются ветром.
</a:t>
            </a:r>
            <a:endParaRPr lang="en-US" sz="942" dirty="0"/>
          </a:p>
        </p:txBody>
      </p:sp>
      <p:sp>
        <p:nvSpPr>
          <p:cNvPr id="11" name="Text 4"/>
          <p:cNvSpPr txBox="1"/>
          <p:nvPr/>
        </p:nvSpPr>
        <p:spPr>
          <a:xfrm>
            <a:off x="2453275" y="2140468"/>
            <a:ext cx="4237500" cy="4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Початок
</a:t>
            </a:r>
            <a:pPr algn="ctr" indent="0" marL="0">
              <a:lnSpc>
                <a:spcPct val="115000"/>
              </a:lnSpc>
              <a:buNone/>
            </a:pPr>
            <a:r>
              <a:rPr lang="en-US" sz="3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Початок отличается утолщённой мясистой осью. У кукурузы он скрыт крупным покровным листом, который защищает соцветие.
</a:t>
            </a:r>
            <a:endParaRPr lang="en-US" sz="942" dirty="0"/>
          </a:p>
        </p:txBody>
      </p:sp>
      <p:sp>
        <p:nvSpPr>
          <p:cNvPr id="12" name="Text 5"/>
          <p:cNvSpPr txBox="1"/>
          <p:nvPr/>
        </p:nvSpPr>
        <p:spPr>
          <a:xfrm>
            <a:off x="2453275" y="2612123"/>
            <a:ext cx="4237500" cy="4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это удобно
</a:t>
            </a:r>
            <a:pPr algn="ctr" indent="0" marL="0">
              <a:lnSpc>
                <a:spcPct val="115000"/>
              </a:lnSpc>
              <a:buNone/>
            </a:pPr>
            <a:r>
              <a:rPr lang="en-US" sz="3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соцветия полезны растениям с невзрачными цветками. Им важно не внешнее оформление, а удобное размещение цветков и семян.
</a:t>
            </a:r>
            <a:endParaRPr lang="en-US" sz="94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95349" y="0"/>
            <a:ext cx="464790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6700" y="360000"/>
            <a:ext cx="39360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Зонтик, щиток и корзинка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82" dirty="0"/>
          </a:p>
        </p:txBody>
      </p:sp>
      <p:sp>
        <p:nvSpPr>
          <p:cNvPr id="11" name="Text 2"/>
          <p:cNvSpPr txBox="1"/>
          <p:nvPr/>
        </p:nvSpPr>
        <p:spPr>
          <a:xfrm>
            <a:off x="356700" y="1759280"/>
            <a:ext cx="3279000" cy="46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Зонтик
</a:t>
            </a:r>
            <a:pPr algn="l" indent="0" marL="0">
              <a:lnSpc>
                <a:spcPct val="115000"/>
              </a:lnSpc>
              <a:buNone/>
            </a:pPr>
            <a:r>
              <a:rPr lang="en-US" sz="1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зонтике все цветоножки выходят почти из одной точки. Из-за этого цветки располагаются как лучи, а соцветие выглядит раскрытым и симметричным.
</a:t>
            </a:r>
            <a:endParaRPr lang="en-US" sz="913" dirty="0"/>
          </a:p>
        </p:txBody>
      </p:sp>
      <p:sp>
        <p:nvSpPr>
          <p:cNvPr id="12" name="Text 3"/>
          <p:cNvSpPr txBox="1"/>
          <p:nvPr/>
        </p:nvSpPr>
        <p:spPr>
          <a:xfrm>
            <a:off x="356700" y="2392151"/>
            <a:ext cx="3279000" cy="46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зонтика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строение легко заметить у лука. Оно помогает сразу узнать растение и отличить зонтик от других простых соцветий.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356700" y="3025025"/>
            <a:ext cx="3279000" cy="46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Щиток
</a:t>
            </a:r>
            <a:pPr algn="l" indent="0" marL="0">
              <a:lnSpc>
                <a:spcPct val="115000"/>
              </a:lnSpc>
              <a:buNone/>
            </a:pPr>
            <a:r>
              <a:rPr lang="en-US" sz="1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щитке нижние цветоножки длиннее верхних, поэтому все цветки оказываются почти на одном уровне. У яблони и груши это особенно хорошо видно.
</a:t>
            </a:r>
            <a:endParaRPr lang="en-US" sz="885" dirty="0"/>
          </a:p>
        </p:txBody>
      </p:sp>
      <p:sp>
        <p:nvSpPr>
          <p:cNvPr id="14" name="Text 5"/>
          <p:cNvSpPr txBox="1"/>
          <p:nvPr/>
        </p:nvSpPr>
        <p:spPr>
          <a:xfrm>
            <a:off x="356700" y="3657902"/>
            <a:ext cx="3279000" cy="46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Корзинка
</a:t>
            </a:r>
            <a:pPr algn="l" indent="0" marL="0">
              <a:lnSpc>
                <a:spcPct val="115000"/>
              </a:lnSpc>
              <a:buNone/>
            </a:pPr>
            <a:r>
              <a:rPr lang="en-US" sz="1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Корзинка состоит из множества мелких цветков на общем расширенном ложе. У подсолнечника и ромашки она выглядит как один крупный цветок.
</a:t>
            </a:r>
            <a:endParaRPr lang="en-US" sz="931" dirty="0"/>
          </a:p>
        </p:txBody>
      </p:sp>
      <p:sp>
        <p:nvSpPr>
          <p:cNvPr id="15" name="Text 6"/>
          <p:cNvSpPr txBox="1"/>
          <p:nvPr/>
        </p:nvSpPr>
        <p:spPr>
          <a:xfrm>
            <a:off x="356700" y="4290781"/>
            <a:ext cx="3279000" cy="46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Практический признак
</a:t>
            </a:r>
            <a:pPr algn="l" indent="0" marL="0">
              <a:lnSpc>
                <a:spcPct val="115000"/>
              </a:lnSpc>
              <a:buNone/>
            </a:pPr>
            <a:r>
              <a:rPr lang="en-US" sz="1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цветки собраны компактно и образуют общую яркую площадку, перед нами, скорее всего, корзинка. Если цветоножки расходятся из одной точки — это зонтик.
</a:t>
            </a:r>
            <a:endParaRPr lang="en-US" sz="885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08195"/>
            <a:ext cx="4416900" cy="267301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156263" y="1406975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диаграмме показаны наиболее знакомые соцветия из школьного курса и число приведённых примеров для каждого типа.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156262" y="2858378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легко узнаются корзинка, колос и зонтик: именно они чаще встречаются в учебных примерах и повседневных наблюдениях.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153450" y="4519200"/>
            <a:ext cx="3630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материалам школьного курса биологии и примерам из задания.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соцветия чаще встречаются в школьных примерах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058469"/>
            <a:ext cx="4300800" cy="137246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204176" y="1406975"/>
            <a:ext cx="3582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быстро сопоставить строение соцветий, примеры растений и главный признак распознавания.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204175" y="2858376"/>
            <a:ext cx="3582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Узнать тип соцветия проще всего по расположению цветков: по ножкам, по оси, по общей точке или по общему ложу.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201100" y="4519200"/>
            <a:ext cx="3582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биологии, обобщение по видам соцветий.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типов соцветий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80466"/>
            <a:ext cx="3048000" cy="2461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7958" y="2680466"/>
            <a:ext cx="3048000" cy="24616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5979" y="2680466"/>
            <a:ext cx="3048000" cy="246161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25" y="537925"/>
            <a:ext cx="8424000" cy="6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уровня строения: сложный колос и сложный зонтик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82" dirty="0"/>
          </a:p>
        </p:txBody>
      </p:sp>
      <p:sp>
        <p:nvSpPr>
          <p:cNvPr id="8" name="Text 2"/>
          <p:cNvSpPr txBox="1"/>
          <p:nvPr/>
        </p:nvSpPr>
        <p:spPr>
          <a:xfrm>
            <a:off x="360050" y="1342550"/>
            <a:ext cx="2397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несколько колосков собираются вместе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Сложный колос выглядит как одна длинная ось, но на ней сидят не отдельные цветки, а маленькие колоски. Именно так устроены соцветия пшеницы и ржи, поэтому их легко узнать по плотному, вытянутому строению.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314922" y="1342550"/>
            <a:ext cx="24753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Зонтик из множества зонтичков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Сложный зонтик устроен иначе: от одной точки отходят лучи, а на каждом из них находится маленький зонтик. Такая форма хорошо заметна у моркови и укропа, где соцветие выглядит лёгким и ажурным.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308778" y="1342550"/>
            <a:ext cx="24753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эти формы особенно важны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Сложные соцветия часто встречаются у растений, для которых важно разместить много цветков на небольшой площади. Это помогает одновременно повысить число семян и сделать соцветие удобным для опыления и узнавания в природе.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82" dirty="0"/>
          </a:p>
        </p:txBody>
      </p:sp>
      <p:sp>
        <p:nvSpPr>
          <p:cNvPr id="7" name="Text 1"/>
          <p:cNvSpPr txBox="1"/>
          <p:nvPr/>
        </p:nvSpPr>
        <p:spPr>
          <a:xfrm>
            <a:off x="635475" y="550975"/>
            <a:ext cx="33789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раскрываются цветки в соцветии
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4848000" y="437251"/>
            <a:ext cx="3936000" cy="11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распускаются первые цветки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 первыми раскрываются нижние или крайние цветки. Они получают преимущество во времени и начинают привлекать опылителей раньше остальных.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326075" y="1983138"/>
            <a:ext cx="3936000" cy="11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Подключаются остальные цветки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распускаются верхние или центральные цветки. Соцветие остаётся свежим и заметным дольше, чем один отдельный цветок.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843313" y="3529038"/>
            <a:ext cx="3936000" cy="11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Цветение растягивается во времени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Постепенное раскрытие повышает шансы на опыление и образование плодов. Поэтому у кисти, щитка и зонтика цветение длится особенно долго.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08195"/>
            <a:ext cx="4416900" cy="267301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156263" y="1406975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не точные измерения, а распространённые биологические связи между строением соцветия и способом переноса пыльцы.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156262" y="2858378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Яркие соцветия чаще связаны с насекомыми, а невзрачные — с ветром; самоопыление встречается реже и обычно дополняет другие способы.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153450" y="4519200"/>
            <a:ext cx="3630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диаграмма по материалу школьного курса биологии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Соцветия и способы опыления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8968" y="2170429"/>
            <a:ext cx="268800" cy="307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56683" y="2170429"/>
            <a:ext cx="268800" cy="307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74399" y="2170429"/>
            <a:ext cx="268800" cy="307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92114" y="2170429"/>
            <a:ext cx="268800" cy="307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09829" y="2170429"/>
            <a:ext cx="268800" cy="307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912175" y="2457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82" dirty="0"/>
          </a:p>
        </p:txBody>
      </p:sp>
      <p:sp>
        <p:nvSpPr>
          <p:cNvPr id="10" name="Text 1"/>
          <p:cNvSpPr txBox="1"/>
          <p:nvPr/>
        </p:nvSpPr>
        <p:spPr>
          <a:xfrm>
            <a:off x="360025" y="537925"/>
            <a:ext cx="84240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соцветия помогают человеку получать урожай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360003" y="2790732"/>
            <a:ext cx="1553195" cy="15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Злаки дают зерно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пшеницы и ржи соцветия собраны так, чтобы образовать много зёрен на одной оси. Это делает уборку урожая удобной и повышает его объём.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2077718" y="2790732"/>
            <a:ext cx="1553195" cy="15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Подсолнечник и масло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Корзинка подсолнечника содержит множество цветков, из которых развиваются семена. Именно поэтому одно растение даёт большой урожай сырья для получения масла и семян.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795434" y="2790732"/>
            <a:ext cx="1553195" cy="15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Капуста и брокколи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капусты и брокколи используют не только листья, но и молодые соцветия или бутоны. Такое строение делает растения важными овощными культурами.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5513150" y="2790732"/>
            <a:ext cx="1553195" cy="15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Лук и укроп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лука и укропа соцветия связаны с получением зелени и семян. Для человека важны и вкусовые качества растений, и возможность собрать посевной материал.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7230865" y="2790732"/>
            <a:ext cx="1553195" cy="15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Соцветия удобны в сборе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цветки собраны в группу, созревание семян происходит более компактно. Это облегчает сбор, сортировку и использование культурных растений в хозяйстве.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50750" y="2330497"/>
            <a:ext cx="4333200" cy="82840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360001" y="1407000"/>
            <a:ext cx="37647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сопоставить тип соцветия, его строение и значение на примерах известных растений.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2858403"/>
            <a:ext cx="37647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тип соцветия встречается у разных растений, поэтому для определения важно смотреть не только на название, но и на строение.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60000" y="4519200"/>
            <a:ext cx="37647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школьного курса биологии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и их соцветия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40" y="1687525"/>
            <a:ext cx="8421120" cy="3096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360025" y="537925"/>
            <a:ext cx="8424000" cy="4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соцветие приводит к образованию семян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1008400"/>
            <a:ext cx="45090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основана на обычном ходе размножения цветковых растений, изучаемом в школьном курсе.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558" y="0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82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937150"/>
            <a:ext cx="39648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Яркие и невзрачные соцветия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360000" y="1851288"/>
            <a:ext cx="32790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Привлечение насекомых
</a:t>
            </a:r>
            <a:pPr algn="l" indent="0" marL="0">
              <a:lnSpc>
                <a:spcPct val="115000"/>
              </a:lnSpc>
              <a:buNone/>
            </a:pPr>
            <a:r>
              <a:rPr lang="en-US" sz="31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Яркие соцветия заметны издалека и помогают растению привлечь насекомых-опылителей. Крупные лепестковидные элементы или окрашенные цветки делают их особенно выразительными в природе.
</a:t>
            </a:r>
            <a:endParaRPr lang="en-US" sz="955" dirty="0"/>
          </a:p>
        </p:txBody>
      </p:sp>
      <p:sp>
        <p:nvSpPr>
          <p:cNvPr id="11" name="Text 3"/>
          <p:cNvSpPr txBox="1"/>
          <p:nvPr/>
        </p:nvSpPr>
        <p:spPr>
          <a:xfrm>
            <a:off x="360000" y="2606213"/>
            <a:ext cx="32790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Незаметность тоже полезна
</a:t>
            </a:r>
            <a:pPr algn="l" indent="0" marL="0">
              <a:lnSpc>
                <a:spcPct val="115000"/>
              </a:lnSpc>
              <a:buNone/>
            </a:pPr>
            <a:r>
              <a:rPr lang="en-US" sz="3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Невзрачные соцветия выглядят скромнее, но это не недостаток. Мелкие зелёные или буроватые цветки меньше зависят от внешнего вида и лучше подходят для переноса пыльцы ветром.
</a:t>
            </a:r>
            <a:endParaRPr lang="en-US" sz="1031" dirty="0"/>
          </a:p>
        </p:txBody>
      </p:sp>
      <p:sp>
        <p:nvSpPr>
          <p:cNvPr id="12" name="Text 4"/>
          <p:cNvSpPr txBox="1"/>
          <p:nvPr/>
        </p:nvSpPr>
        <p:spPr>
          <a:xfrm>
            <a:off x="360000" y="3361129"/>
            <a:ext cx="32790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примеры в природе
</a:t>
            </a:r>
            <a:pPr algn="l" indent="0" marL="0">
              <a:lnSpc>
                <a:spcPct val="115000"/>
              </a:lnSpc>
              <a:buNone/>
            </a:pPr>
            <a:r>
              <a:rPr lang="en-US" sz="3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Подсолнечник и ромашка показывают яркий вариант соцветия, а пшеница и подорожник — более спокойный и незаметный. Оба типа одинаково успешны, но работают по-разному.
</a:t>
            </a:r>
            <a:endParaRPr lang="en-US" sz="1050" dirty="0"/>
          </a:p>
        </p:txBody>
      </p:sp>
      <p:sp>
        <p:nvSpPr>
          <p:cNvPr id="13" name="Text 5"/>
          <p:cNvSpPr txBox="1"/>
          <p:nvPr/>
        </p:nvSpPr>
        <p:spPr>
          <a:xfrm>
            <a:off x="360000" y="4116053"/>
            <a:ext cx="32790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связана с опылением
</a:t>
            </a:r>
            <a:pPr algn="l" indent="0" marL="0">
              <a:lnSpc>
                <a:spcPct val="115000"/>
              </a:lnSpc>
              <a:buNone/>
            </a:pPr>
            <a:r>
              <a:rPr lang="en-US" sz="3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растение опыляют насекомые, ему выгоднее быть заметным. Когда пыльцу переносит ветер, важнее другое: большое число мелких цветков и свободный выход пыльцы наружу.
</a:t>
            </a:r>
            <a:endParaRPr lang="en-US" sz="986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08195"/>
            <a:ext cx="4416900" cy="267301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156263" y="1406975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Снаружи корзинка кажется одним цветком, но внутри это сотни мелких цветков, расположенных на общем расширенном ложе.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156262" y="2858378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Краевые и центральные цветки выполняют разные роли, а вся корзинка работает как единое заметное соцветие.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153450" y="4519200"/>
            <a:ext cx="3630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диаграмма по материалу школьного курса биологии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корзинки подсолнечника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26281" y="374525"/>
            <a:ext cx="244387" cy="279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26281" y="1274957"/>
            <a:ext cx="244387" cy="279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26281" y="2175390"/>
            <a:ext cx="244387" cy="279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26281" y="3075822"/>
            <a:ext cx="244387" cy="279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26281" y="3976254"/>
            <a:ext cx="244387" cy="2793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82" dirty="0"/>
          </a:p>
        </p:txBody>
      </p:sp>
      <p:sp>
        <p:nvSpPr>
          <p:cNvPr id="8" name="Text 1"/>
          <p:cNvSpPr txBox="1"/>
          <p:nvPr/>
        </p:nvSpPr>
        <p:spPr>
          <a:xfrm>
            <a:off x="356950" y="1076450"/>
            <a:ext cx="39360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запомнить основные формы соцветий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5534400" y="374526"/>
            <a:ext cx="3249600" cy="8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Кисть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Запомнить кисть легко: цветки сидят на цветоножках вдоль оси, словно бусины на нитке. Нижние обычно раскрываются раньше верхних.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534400" y="1274958"/>
            <a:ext cx="3249600" cy="8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Колос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колоса цветки почти без ножек и плотно стоят на общей оси. Такая форма хорошо подходит злакам и подорожнику.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534400" y="2175391"/>
            <a:ext cx="3249600" cy="8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Зонтик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зонтика все цветоножки выходят почти из одной точки. Соцветие напоминает спицы раскрытого зонта, как у лука.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534400" y="3075823"/>
            <a:ext cx="3249600" cy="8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Щиток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щитке нижние цветоножки длиннее верхних, поэтому все цветки оказываются почти на одном уровне. Такой приём делает соцветие ровным и заметным.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5534400" y="3976255"/>
            <a:ext cx="3249600" cy="8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Корзинка и сложные формы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Корзинка объединяет много мелких цветков на общем ложе, а сложный колос и сложный зонтик состоят из нескольких простых частей. Это ветвящиеся формы.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956300" y="914300"/>
            <a:ext cx="5231400" cy="10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349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Соцветия — это не просто «букет» цветков
</a:t>
            </a:r>
            <a:endParaRPr lang="en-US" sz="3492" dirty="0"/>
          </a:p>
        </p:txBody>
      </p:sp>
      <p:sp>
        <p:nvSpPr>
          <p:cNvPr id="4" name="Text 1"/>
          <p:cNvSpPr txBox="1"/>
          <p:nvPr/>
        </p:nvSpPr>
        <p:spPr>
          <a:xfrm>
            <a:off x="2770800" y="2715400"/>
            <a:ext cx="3602400" cy="15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Соцветия помогают растениям эффективно опыляться, образовывать плоды и семена, а также приспосабливаться к ветру и насекомым. Понимание их строения делает растения узнаваемыми и понятными.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2026-05-29T19:24:31Z</dcterms:created>
  <dcterms:modified xsi:type="dcterms:W3CDTF">2026-05-29T19:24:31Z</dcterms:modified>
</cp:coreProperties>
</file>