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jpeg"/><Relationship Id="rId3" Type="http://schemas.openxmlformats.org/officeDocument/2006/relationships/image" Target="../media/image-16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9. English: ключевые темы, навыки и результаты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Лексика, грамматика и речь в знакомых жизненных ситуациях.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Unit 9 продолжает курс английского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Раздел 9 опирается на уже знакомые слова и правила, но требует больше самостоятельности: тексты становятся длиннее, ответы — полнее, а язык применяется в новых школьных и бытовых ситуациях.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81838" y="1789450"/>
            <a:ext cx="209475" cy="2394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2850" y="1809190"/>
            <a:ext cx="249900" cy="19992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69350" y="1789450"/>
            <a:ext cx="239400" cy="239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15325" y="1809190"/>
            <a:ext cx="249900" cy="19992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25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Лексика Unit 9: тематические слова и выражения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26162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слова темы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разделе вводится набор основных слов по теме Unit 9. Они помогают быстро понимать текст, строить простые фразы и узнавать знакомые значения в диалоге или задании.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2512862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Готовые выражения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Особое внимание уделяется устойчивым сочетаниям и коротким фразам для общения. Такие модели позволяют спросить, ответить, уточнить и не тратить время на дословный перевод.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64095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Части речи в действии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тренируют существительные, глаголы действия и прилагательные, чтобы описывать людей, предметы, место и событие. Это делает речь точнее и понятнее.
</a:t>
            </a:r>
            <a:endParaRPr lang="en-US" sz="1000" dirty="0"/>
          </a:p>
        </p:txBody>
      </p:sp>
      <p:sp>
        <p:nvSpPr>
          <p:cNvPr id="12" name="Text 5"/>
          <p:cNvSpPr txBox="1"/>
          <p:nvPr/>
        </p:nvSpPr>
        <p:spPr>
          <a:xfrm>
            <a:off x="7015330" y="2348150"/>
            <a:ext cx="1867200" cy="1924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Смысловые подсказки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Синонимы, антонимы и поясняющие слова помогают догадываться о значении по контексту. Благодаря этому легче читать короткие тексты и понимать реплики без словаря.
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Ключевая ситуация общения в Unit 9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3940575" y="1681600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Запрос информации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учатся задавать простые вопросы, чтобы узнать нужные сведения. Это может быть время, место, предмет урока или уточнение деталей в школьной ситуации.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940575" y="2502426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Выбор и планирование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разделе часто встречаются задания, где нужно выбрать вариант или договориться о действии. Здесь важны короткие реплики, вежливые формулы и ясная последовательность.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940575" y="3323251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Мнение и просьба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тренируют короткое объяснение своей позиции и просьбу о помощи. Такие ответы строятся на знакомых словах и помогают говорить увереннее в реальном общении.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940575" y="4144075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и бытовой контекст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Изображение обычно показывает знакомую ситуацию: класс, коридор, дом, библиотеку или магазин. Это помогает связать новые слова с понятным и жизненным сценарием.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Логика изучения раздела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показывает, как ученики переходят от знакомства с образцом к самостоятельному использованию языка.
</a:t>
            </a:r>
            <a:endParaRPr lang="en-US" sz="111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6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Грамматика Unit 9: основное правило и формы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559275" y="1278700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Утверждения
</a:t>
            </a:r>
            <a:pPr algn="l" indent="0" marL="0">
              <a:lnSpc>
                <a:spcPct val="115000"/>
              </a:lnSpc>
              <a:buNone/>
            </a:pPr>
            <a:r>
              <a:rPr lang="en-US" sz="11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ученики отрабатывают правильный порядок слов в положительных предложениях. Важно следить за формой глагола, артиклями и предлогами, чтобы фраза звучала грамотно и естественно.
</a:t>
            </a:r>
            <a:endParaRPr lang="en-US" sz="1303" dirty="0"/>
          </a:p>
        </p:txBody>
      </p:sp>
      <p:sp>
        <p:nvSpPr>
          <p:cNvPr id="10" name="Text 3"/>
          <p:cNvSpPr txBox="1"/>
          <p:nvPr/>
        </p:nvSpPr>
        <p:spPr>
          <a:xfrm>
            <a:off x="559275" y="2200905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Вопросы
</a:t>
            </a:r>
            <a:pPr algn="l" indent="0" marL="0">
              <a:lnSpc>
                <a:spcPct val="115000"/>
              </a:lnSpc>
              <a:buNone/>
            </a:pPr>
            <a:r>
              <a:rPr lang="en-US" sz="11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внимание переносится на вопросительные предложения. Здесь особенно важны вспомогательный глагол, место подлежащего и правильная последовательность слов без прямого переноса с русского языка.
</a:t>
            </a:r>
            <a:endParaRPr lang="en-US" sz="1303" dirty="0"/>
          </a:p>
        </p:txBody>
      </p:sp>
      <p:sp>
        <p:nvSpPr>
          <p:cNvPr id="11" name="Text 4"/>
          <p:cNvSpPr txBox="1"/>
          <p:nvPr/>
        </p:nvSpPr>
        <p:spPr>
          <a:xfrm>
            <a:off x="559275" y="31231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Отрицания
</a:t>
            </a:r>
            <a:pPr algn="l" indent="0" marL="0">
              <a:lnSpc>
                <a:spcPct val="115000"/>
              </a:lnSpc>
              <a:buNone/>
            </a:pPr>
            <a:r>
              <a:rPr lang="en-US" sz="11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отрицательных предложениях школьники учатся использовать нужную частицу и верную форму основного глагола. Такие задания помогают избежать типичных ошибок при составлении коротких ответов.
</a:t>
            </a:r>
            <a:endParaRPr lang="en-US" sz="1303" dirty="0"/>
          </a:p>
        </p:txBody>
      </p:sp>
      <p:sp>
        <p:nvSpPr>
          <p:cNvPr id="12" name="Text 5"/>
          <p:cNvSpPr txBox="1"/>
          <p:nvPr/>
        </p:nvSpPr>
        <p:spPr>
          <a:xfrm>
            <a:off x="559275" y="4045307"/>
            <a:ext cx="4785600" cy="84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Краткие ответы
</a:t>
            </a:r>
            <a:pPr algn="l" indent="0" marL="0">
              <a:lnSpc>
                <a:spcPct val="115000"/>
              </a:lnSpc>
              <a:buNone/>
            </a:pPr>
            <a:r>
              <a:rPr lang="en-US" sz="11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Отдельно закрепляются короткие ответы в разговоре. Они помогают быстро реагировать в диалоге и показывают, что ученик умеет использовать правило не только в упражнениях, но и в речи.
</a:t>
            </a:r>
            <a:endParaRPr lang="en-US" sz="1399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045151"/>
            <a:ext cx="4873500" cy="13760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языковых форм в Unit 9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увидеть, как одна и та же мысль меняется в разных типах предложений. Она показывает правильную структуру и типичные ошибки учеников.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английского языка важнее порядок слов и форма глагола, чем дословный перевод с русского.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Unit 9, 7 класс
</a:t>
            </a:r>
            <a:endParaRPr lang="en-US" sz="722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тренируется чаще всего в Unit 9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отражает распределение внимания в разделе: больше времени уходит на языковую практику, чем на отдельные творческие задания.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Основной акцент сделан на лексике, грамматике и устной речи; письмо и контроль понимания занимают меньшую долю.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Структура заданий Unit 9
</a:t>
            </a:r>
            <a:endParaRPr lang="en-US" sz="7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9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Чтение: типы текстов и задания
</a:t>
            </a:r>
            <a:endParaRPr lang="en-US" sz="2212" dirty="0"/>
          </a:p>
        </p:txBody>
      </p:sp>
      <p:sp>
        <p:nvSpPr>
          <p:cNvPr id="10" name="Text 2"/>
          <p:cNvSpPr txBox="1"/>
          <p:nvPr/>
        </p:nvSpPr>
        <p:spPr>
          <a:xfrm>
            <a:off x="261600" y="1928650"/>
            <a:ext cx="16506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тексты
</a:t>
            </a:r>
            <a:pPr algn="l" indent="0" marL="0">
              <a:lnSpc>
                <a:spcPct val="115000"/>
              </a:lnSpc>
              <a:buNone/>
            </a:pPr>
            <a:r>
              <a:rPr lang="en-US" sz="5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разделе встречаются небольшие тексты, с которыми семиклассник справляется без перегрузки. Они построены так, чтобы можно было быстро понять тему и основную мысль.
</a:t>
            </a:r>
            <a:endParaRPr lang="en-US" sz="1242" dirty="0"/>
          </a:p>
        </p:txBody>
      </p:sp>
      <p:sp>
        <p:nvSpPr>
          <p:cNvPr id="11" name="Text 3"/>
          <p:cNvSpPr txBox="1"/>
          <p:nvPr/>
        </p:nvSpPr>
        <p:spPr>
          <a:xfrm>
            <a:off x="2004171" y="1928650"/>
            <a:ext cx="16506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Диалоги и сообщения
</a:t>
            </a:r>
            <a:pPr algn="l" indent="0" marL="0">
              <a:lnSpc>
                <a:spcPct val="115000"/>
              </a:lnSpc>
              <a:buNone/>
            </a:pPr>
            <a:r>
              <a:rPr lang="en-US" sz="5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читают диалоги, объявления и короткие сообщения. Такие форматы близки к реальной жизни и помогают увидеть, как английский используется в повседневном общении.
</a:t>
            </a:r>
            <a:endParaRPr lang="en-US" sz="1242" dirty="0"/>
          </a:p>
        </p:txBody>
      </p:sp>
      <p:sp>
        <p:nvSpPr>
          <p:cNvPr id="12" name="Text 4"/>
          <p:cNvSpPr txBox="1"/>
          <p:nvPr/>
        </p:nvSpPr>
        <p:spPr>
          <a:xfrm>
            <a:off x="3746749" y="1928650"/>
            <a:ext cx="16506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Поиск деталей
</a:t>
            </a:r>
            <a:pPr algn="l" indent="0" marL="0">
              <a:lnSpc>
                <a:spcPct val="115000"/>
              </a:lnSpc>
              <a:buNone/>
            </a:pPr>
            <a:r>
              <a:rPr lang="en-US" sz="5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чтения нужно находить конкретные факты: имя, время, место, действие или причину. Это тренирует внимательность и умение видеть нужную информацию в тексте.
</a:t>
            </a:r>
            <a:endParaRPr lang="en-US" sz="1242" dirty="0"/>
          </a:p>
        </p:txBody>
      </p:sp>
      <p:sp>
        <p:nvSpPr>
          <p:cNvPr id="13" name="Text 5"/>
          <p:cNvSpPr txBox="1"/>
          <p:nvPr/>
        </p:nvSpPr>
        <p:spPr>
          <a:xfrm>
            <a:off x="5489336" y="1928650"/>
            <a:ext cx="16506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Работа по контексту
</a:t>
            </a:r>
            <a:pPr algn="l" indent="0" marL="0">
              <a:lnSpc>
                <a:spcPct val="115000"/>
              </a:lnSpc>
              <a:buNone/>
            </a:pPr>
            <a:r>
              <a:rPr lang="en-US" sz="5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Незнакомое слово часто можно понять по соседним словам, заголовку или картинке. Такой навык особенно полезен, когда текст содержит новую, но понятную ситуацию.
</a:t>
            </a:r>
            <a:endParaRPr lang="en-US" sz="1242" dirty="0"/>
          </a:p>
        </p:txBody>
      </p:sp>
      <p:sp>
        <p:nvSpPr>
          <p:cNvPr id="14" name="Text 6"/>
          <p:cNvSpPr txBox="1"/>
          <p:nvPr/>
        </p:nvSpPr>
        <p:spPr>
          <a:xfrm>
            <a:off x="7231942" y="1928650"/>
            <a:ext cx="1650600" cy="165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Форматы заданий
</a:t>
            </a:r>
            <a:pPr algn="l" indent="0" marL="0">
              <a:lnSpc>
                <a:spcPct val="115000"/>
              </a:lnSpc>
              <a:buNone/>
            </a:pPr>
            <a:r>
              <a:rPr lang="en-US" sz="5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встречаются true/false, multiple choice и matching. Они проверяют не только память, но и умение сопоставлять содержание текста с вопросом или утверждением.
</a:t>
            </a:r>
            <a:endParaRPr lang="en-US" sz="1242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070" y="62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940575" y="258900"/>
            <a:ext cx="49419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Аудирование: опора на визуальный контекст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3940575" y="1681600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Понятная ситуация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Аудиозаписи обычно связаны со школой, домом или простой повседневной ситуацией. Это снижает сложность и помогает сосредоточиться на ключевом смысле услышанного.
</a:t>
            </a:r>
            <a:endParaRPr lang="en-US" sz="1200" dirty="0"/>
          </a:p>
        </p:txBody>
      </p:sp>
      <p:sp>
        <p:nvSpPr>
          <p:cNvPr id="11" name="Text 3"/>
          <p:cNvSpPr txBox="1"/>
          <p:nvPr/>
        </p:nvSpPr>
        <p:spPr>
          <a:xfrm>
            <a:off x="3940575" y="2502426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Подсказка по изображению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Картинка помогает догадаться о теме, месте и участниках разговора. Перед прослушиванием ученик может предположить, какие слова и действия будут в записи.
</a:t>
            </a:r>
            <a:endParaRPr lang="en-US" sz="1200" dirty="0"/>
          </a:p>
        </p:txBody>
      </p:sp>
      <p:sp>
        <p:nvSpPr>
          <p:cNvPr id="12" name="Text 4"/>
          <p:cNvSpPr txBox="1"/>
          <p:nvPr/>
        </p:nvSpPr>
        <p:spPr>
          <a:xfrm>
            <a:off x="3940575" y="3323251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нужно услышать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Задания проверяют имена, числа, время, цель высказывания и последовательность событий. Эти детали важны, потому что они часто определяют правильный ответ.
</a:t>
            </a:r>
            <a:endParaRPr lang="en-US" sz="1200" dirty="0"/>
          </a:p>
        </p:txBody>
      </p:sp>
      <p:sp>
        <p:nvSpPr>
          <p:cNvPr id="13" name="Text 5"/>
          <p:cNvSpPr txBox="1"/>
          <p:nvPr/>
        </p:nvSpPr>
        <p:spPr>
          <a:xfrm>
            <a:off x="3940575" y="4144075"/>
            <a:ext cx="4165200" cy="74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внимания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короткий аудиотекст требует сосредоточенности и умения выделять главное. Постепенно ученики учатся не теряться в звучащей речи и увереннее понимают английскую речь на слух.
</a:t>
            </a:r>
            <a:endParaRPr lang="en-US" sz="12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Результаты проверки понимания текста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уверенно ученики справляются с заданиями на поиск явной информации и опору на ключевые слова в тексте.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больше требуется делать вывод, тем ниже результат: для успеха нужно читать весь контекст, а не отдельные фразы.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Иллюстративные данные для учебной диаграммы по модели проверки понимания текста
</a:t>
            </a:r>
            <a:endParaRPr lang="en-US" sz="7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1414670"/>
            <a:ext cx="233700" cy="1869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61600" y="3066545"/>
            <a:ext cx="233700" cy="18696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384650" y="1414670"/>
            <a:ext cx="233700" cy="1869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24437" y="3057275"/>
            <a:ext cx="154125" cy="205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Говорение: речевые модели Unit 9
</a:t>
            </a:r>
            <a:endParaRPr lang="en-US" sz="2012" dirty="0"/>
          </a:p>
        </p:txBody>
      </p:sp>
      <p:sp>
        <p:nvSpPr>
          <p:cNvPr id="9" name="Text 2"/>
          <p:cNvSpPr txBox="1"/>
          <p:nvPr/>
        </p:nvSpPr>
        <p:spPr>
          <a:xfrm>
            <a:off x="66080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Начать диалог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 использует приветствие, обращение и первый короткий вопрос, чтобы сразу войти в ситуацию общения. Важно говорить понятно, не спешить и опираться на слова темы, которые уже встречались в Unit 9.
</a:t>
            </a:r>
            <a:endParaRPr lang="en-US" sz="1137" dirty="0"/>
          </a:p>
        </p:txBody>
      </p:sp>
      <p:sp>
        <p:nvSpPr>
          <p:cNvPr id="10" name="Text 3"/>
          <p:cNvSpPr txBox="1"/>
          <p:nvPr/>
        </p:nvSpPr>
        <p:spPr>
          <a:xfrm>
            <a:off x="66080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Связать мысли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из 2–4 предложений звучит естественнее, если использовать because, and, but, so. Эти связки помогают объяснить причину, добавить деталь или показать противопоставление без сложных грамматических конструкций.
</a:t>
            </a:r>
            <a:endParaRPr lang="en-US" sz="1137" dirty="0"/>
          </a:p>
        </p:txBody>
      </p:sp>
      <p:sp>
        <p:nvSpPr>
          <p:cNvPr id="11" name="Text 4"/>
          <p:cNvSpPr txBox="1"/>
          <p:nvPr/>
        </p:nvSpPr>
        <p:spPr>
          <a:xfrm>
            <a:off x="4783850" y="1405250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Попросить и ответить
</a:t>
            </a:r>
            <a:pPr algn="l" indent="0" marL="0">
              <a:lnSpc>
                <a:spcPct val="115000"/>
              </a:lnSpc>
              <a:buNone/>
            </a:pPr>
            <a:r>
              <a:rPr lang="en-US" sz="4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задании часто нужны просьба, согласие, отказ или уточнение. Для этого подходят простые формулы вежливости и короткие полные фразы, которые показывают, что ученик понимает собеседника и поддерживает разговор.
</a:t>
            </a:r>
            <a:endParaRPr lang="en-US" sz="1137" dirty="0"/>
          </a:p>
        </p:txBody>
      </p:sp>
      <p:sp>
        <p:nvSpPr>
          <p:cNvPr id="12" name="Text 5"/>
          <p:cNvSpPr txBox="1"/>
          <p:nvPr/>
        </p:nvSpPr>
        <p:spPr>
          <a:xfrm>
            <a:off x="4783850" y="3057125"/>
            <a:ext cx="3452100" cy="147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37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Сказать уверенно
</a:t>
            </a:r>
            <a:pPr algn="l" indent="0" marL="0">
              <a:lnSpc>
                <a:spcPct val="115000"/>
              </a:lnSpc>
              <a:buNone/>
            </a:pPr>
            <a:r>
              <a:rPr lang="en-US" sz="56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устной речи оцениваются произношение, точность слов и готовность отвечать без долгих пауз. Даже короткий ответ считается успешным, если он понятен, связан с темой и оформлен грамматически правильно.
</a:t>
            </a:r>
            <a:endParaRPr lang="en-US" sz="1137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550" y="1481832"/>
            <a:ext cx="8612400" cy="3401136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550" y="258900"/>
            <a:ext cx="8612400" cy="3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подготовки устного ответа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550" y="710475"/>
            <a:ext cx="8612400" cy="323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1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отражает работу ученика от понимания задания до проверки готового высказывания.
</a:t>
            </a:r>
            <a:endParaRPr lang="en-US" sz="1112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9525" y="1042040"/>
            <a:ext cx="8625000" cy="243529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учеников и корректные формы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5825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помогает увидеть повторяющиеся ошибки и быстро связать их с конкретным правилом.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689510" y="4000500"/>
            <a:ext cx="42012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трудности связаны не с лексикой, а с формой предложения: артиклями, порядком слов и окончанием глагола.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59525" y="3715950"/>
            <a:ext cx="4405200" cy="16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примеры типичных ошибок в заданиях Unit 9
</a:t>
            </a:r>
            <a:endParaRPr lang="en-US" sz="7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8" name="Text 1"/>
          <p:cNvSpPr txBox="1"/>
          <p:nvPr/>
        </p:nvSpPr>
        <p:spPr>
          <a:xfrm>
            <a:off x="261600" y="258900"/>
            <a:ext cx="8620800" cy="65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Письмо в Unit 9
</a:t>
            </a:r>
            <a:endParaRPr lang="en-US" sz="221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2009961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Понять задачу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нужно определить, что именно требуется: короткое сообщение, ответ на вопрос, описание картинки или мини-письмо. Это помогает не уходить от темы и сразу выбрать нужные слова.
</a:t>
            </a:r>
            <a:endParaRPr lang="en-US" sz="1342" dirty="0"/>
          </a:p>
        </p:txBody>
      </p:sp>
      <p:sp>
        <p:nvSpPr>
          <p:cNvPr id="10" name="Text 3"/>
          <p:cNvSpPr txBox="1"/>
          <p:nvPr/>
        </p:nvSpPr>
        <p:spPr>
          <a:xfrm>
            <a:off x="2441651" y="2011061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3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Составить простой план
</a:t>
            </a:r>
            <a:pPr algn="l" indent="0" marL="0">
              <a:lnSpc>
                <a:spcPct val="115000"/>
              </a:lnSpc>
              <a:buNone/>
            </a:pPr>
            <a:r>
              <a:rPr lang="en-US" sz="5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2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заранее придумать 2–3 идеи и расположить их по порядку: начало, основная мысль, завершение. Так текст получается логичным, а предложения не повторяют друг друга.
</a:t>
            </a:r>
            <a:endParaRPr lang="en-US" sz="1332" dirty="0"/>
          </a:p>
        </p:txBody>
      </p:sp>
      <p:sp>
        <p:nvSpPr>
          <p:cNvPr id="11" name="Text 4"/>
          <p:cNvSpPr txBox="1"/>
          <p:nvPr/>
        </p:nvSpPr>
        <p:spPr>
          <a:xfrm>
            <a:off x="4621701" y="2011074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8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Писать короткими фразами
</a:t>
            </a:r>
            <a:pPr algn="l" indent="0" marL="0">
              <a:lnSpc>
                <a:spcPct val="115000"/>
              </a:lnSpc>
              <a:buNone/>
            </a:pPr>
            <a:r>
              <a:rPr lang="en-US" sz="57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8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7 класса важнее ясность, чем длинные предложения. Лучше использовать простые конструкции, знакомую лексику темы и связки because, and, but, so, чтобы текст легко читался.
</a:t>
            </a:r>
            <a:endParaRPr lang="en-US" sz="1283" dirty="0"/>
          </a:p>
        </p:txBody>
      </p:sp>
      <p:sp>
        <p:nvSpPr>
          <p:cNvPr id="12" name="Text 5"/>
          <p:cNvSpPr txBox="1"/>
          <p:nvPr/>
        </p:nvSpPr>
        <p:spPr>
          <a:xfrm>
            <a:off x="6801758" y="2010524"/>
            <a:ext cx="2080500" cy="151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4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Проверить оформление
</a:t>
            </a:r>
            <a:pPr algn="l" indent="0" marL="0">
              <a:lnSpc>
                <a:spcPct val="115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3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конце нужно посмотреть на заглавные буквы, точки, вопросительные знаки и форму слов. Такая проверка снижает число ошибок и делает работу аккуратной и понятной для проверки.
</a:t>
            </a:r>
            <a:endParaRPr lang="en-US" sz="134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58" y="1096762"/>
            <a:ext cx="4981200" cy="1809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6" y="3073778"/>
            <a:ext cx="4981200" cy="18095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 и межпредметные связи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в школьной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уроке английский помогает обсудить расписание, проект, правило класса или школьное объявление. Такие задания похожи на реальные ситуации, где нужно быстро понять информацию и ответить кратко и вежливо. Поэтому язык связан не только с учебником, но и с повседневной школьной жизнью.
</a:t>
            </a:r>
            <a:endParaRPr lang="en-US" sz="11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3072416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Английский за пределами класса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путешествии, в интернете и при знакомстве с материалами о других странах английский часто становится главным средством общения. Он помогает прочитать вывеску, задать вопрос, найти нужную информацию и узнать что-то новое о культуре, привычках и жизни сверстников.
</a:t>
            </a:r>
            <a:endParaRPr lang="en-US" sz="1102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Самооценка навыков после Unit 9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Оценка показывает не только результат, но и уверенность: ученику проще отвечать без подсказки и использовать знакомые модели в новом задании.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заметен по всем направлениям, особенно там, где раньше были частые ошибки и неуверенность в форме ответа.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Иллюстративная самооценка ученика по итогам Unit 9
</a:t>
            </a:r>
            <a:endParaRPr lang="en-US" sz="72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 итоговой проверке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265850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слов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ученики возвращаются к лексике темы и учат слова в коротких группах: по значению, по картинке и по примеру предложения.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4672025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Тренировка форматов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этого выполняются задания на выбор ответа, вставку слов, чтение вслух и понимание аудиотекста, чтобы привыкнуть к формату проверки.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2468947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Разбор правила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повторяется главное грамматическое явление Unit 9: формы, порядок слов, краткие ответы и типичные случаи употребления в речи.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6875113" y="1491950"/>
            <a:ext cx="20154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Короткое высказывание
</a:t>
            </a:r>
            <a:pPr algn="ct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 финале ученик строит ответ по теме из 2–4 предложений, используя знакомые слова, связки и простую структуру без заучивания текста.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045151"/>
            <a:ext cx="4873500" cy="137604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Итоговые умения по Unit 9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какие действия ученик должен выполнять уверенно и без постоянной подсказки.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Успех определяется не объёмом текста, а тем, насколько уверенно ученик использует изученные формы в знакомой ситуации.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Требования к результатам обучения по модели Unit 9
</a:t>
            </a:r>
            <a:endParaRPr lang="en-US" sz="72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1100350"/>
            <a:ext cx="6155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Unit 9: что закрепляется в 7 классе
</a:t>
            </a:r>
            <a:endParaRPr lang="en-US" sz="24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9 помогает соединить лексику, грамматику и четыре вида речевой деятельности в одном понятном разделе. После его изучения ученик увереннее читает, слушает, говорит и пишет на английском в знакомых ситуациях.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2026-05-30T19:12:37Z</dcterms:created>
  <dcterms:modified xsi:type="dcterms:W3CDTF">2026-05-30T19:12:37Z</dcterms:modified>
</cp:coreProperties>
</file>