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image" Target="../media/image-3-5.jpe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jpe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jpe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jpeg"/><Relationship Id="rId5" Type="http://schemas.openxmlformats.org/officeDocument/2006/relationships/image" Target="../media/image-16-5.jpe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image" Target="../media/image-20-3.png"/><Relationship Id="rId4" Type="http://schemas.openxmlformats.org/officeDocument/2006/relationships/image" Target="../media/image-2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883495"/>
            <a:ext cx="9144000" cy="225921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990800" y="678174"/>
            <a:ext cx="51624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3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Государство в XVII–XVIII веках: обзор ключевых изменений
</a:t>
            </a:r>
            <a:endParaRPr lang="en-US" sz="2631" dirty="0"/>
          </a:p>
        </p:txBody>
      </p:sp>
      <p:sp>
        <p:nvSpPr>
          <p:cNvPr id="7" name="Text 1"/>
          <p:cNvSpPr txBox="1"/>
          <p:nvPr/>
        </p:nvSpPr>
        <p:spPr>
          <a:xfrm>
            <a:off x="1990800" y="1501199"/>
            <a:ext cx="5162400" cy="87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перешла от феодальной разрозненности к мощной централизованной монархии.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2020950" y="2525823"/>
            <a:ext cx="5102100" cy="1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7675" y="702804"/>
            <a:ext cx="3816600" cy="376069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1440987"/>
            <a:ext cx="4494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контекст: Россия на пороге перемен
</a:t>
            </a:r>
            <a:endParaRPr lang="en-US" sz="2648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622025"/>
            <a:ext cx="44946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XVII века ознаменовалось последствиями Смуты и усилившимся землевладением. С подъёмом династии Романовых началась централизация власти и активное заимствование европейских новшеств, что заложило основы модернизации России.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0350" y="1087457"/>
            <a:ext cx="2745600" cy="146664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04421" y="1087428"/>
            <a:ext cx="2745600" cy="146664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28500" y="1087428"/>
            <a:ext cx="2745600" cy="146664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280350" y="270000"/>
            <a:ext cx="7099500" cy="62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4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Смута и восстановление российской государственности
</a:t>
            </a:r>
            <a:endParaRPr lang="en-US" sz="2442" dirty="0"/>
          </a:p>
        </p:txBody>
      </p:sp>
      <p:sp>
        <p:nvSpPr>
          <p:cNvPr id="10" name="Text 2"/>
          <p:cNvSpPr txBox="1"/>
          <p:nvPr/>
        </p:nvSpPr>
        <p:spPr>
          <a:xfrm>
            <a:off x="280350" y="2822396"/>
            <a:ext cx="2745600" cy="18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Смутное время и политический кризис
</a:t>
            </a:r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Период с 1598 по 1613 год характеризовался борьбой между претендентами на престол, иностранными интервенциями и массовым народным недовольством, что подорвало единство страны.
</a:t>
            </a:r>
            <a:endParaRPr lang="en-US" sz="1389" dirty="0"/>
          </a:p>
        </p:txBody>
      </p:sp>
      <p:sp>
        <p:nvSpPr>
          <p:cNvPr id="11" name="Text 3"/>
          <p:cNvSpPr txBox="1"/>
          <p:nvPr/>
        </p:nvSpPr>
        <p:spPr>
          <a:xfrm>
            <a:off x="3204421" y="2820607"/>
            <a:ext cx="2745600" cy="18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Избрание Михаила Романова и начало реформ
</a:t>
            </a:r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1613 году Михаил Романов стал новым царём, что положило начало укреплению власти и восстановлению государственных институтов после долгого периода хаоса.
</a:t>
            </a:r>
            <a:endParaRPr lang="en-US" sz="1389" dirty="0"/>
          </a:p>
        </p:txBody>
      </p:sp>
      <p:sp>
        <p:nvSpPr>
          <p:cNvPr id="12" name="Text 4"/>
          <p:cNvSpPr txBox="1"/>
          <p:nvPr/>
        </p:nvSpPr>
        <p:spPr>
          <a:xfrm>
            <a:off x="6128499" y="2820607"/>
            <a:ext cx="2745600" cy="18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Восстановление границ и государственного управления
</a:t>
            </a:r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время правления Романовых активно укреплялись границы и восстанавливались органы власти, что обеспечило стабильность и защиту государства.
</a:t>
            </a:r>
            <a:endParaRPr lang="en-US" sz="1389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2742112" y="849897"/>
            <a:ext cx="35466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XVII–XVIII веках русская монархия приобрела черты абсолютной власти, где царь полностью контролировал государство и его управление.
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3562737" y="1912422"/>
            <a:ext cx="35466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Диаметрально снизилась роль традиционных институтов — Земского собора и Боярской думы, утративших влияние на принятие решений.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4383362" y="2975010"/>
            <a:ext cx="35466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законы ограничивали могущество старой знати и усиливали прямое управление со стороны монарха.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203987" y="4037622"/>
            <a:ext cx="35466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Абсолютизм стал основой формирования самодержавной системы, которая удерживала страну от раздробленности и укрепляла единство.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280350" y="270000"/>
            <a:ext cx="70056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к абсолютизму в России
</a:t>
            </a:r>
            <a:endParaRPr lang="en-US" sz="2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881750" y="3805652"/>
            <a:ext cx="3992400" cy="92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полков нового строя повысило боеспособность армии и способствовало централизации военной власти вокруг государства.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960000" y="2407852"/>
            <a:ext cx="3992400" cy="92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Приказная система была реформирована и укреплена, что повысило эффективность государственного управления и снизило коррупцию.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3051450" y="1010052"/>
            <a:ext cx="3992400" cy="92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Соборное уложение 1649 года закрепило правовой статус всех сословий и систематизировало обязанности и права населения.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280350" y="270000"/>
            <a:ext cx="70521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Государственные реформы XVII века
</a:t>
            </a:r>
            <a:endParaRPr lang="en-US" sz="2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7675" y="1120774"/>
            <a:ext cx="3816600" cy="334325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80350" y="270000"/>
            <a:ext cx="6543900" cy="43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Сословия и органы власти до Петра I
</a:t>
            </a:r>
            <a:endParaRPr lang="en-US" sz="2745" dirty="0"/>
          </a:p>
        </p:txBody>
      </p:sp>
      <p:sp>
        <p:nvSpPr>
          <p:cNvPr id="7" name="Text 2"/>
          <p:cNvSpPr txBox="1"/>
          <p:nvPr/>
        </p:nvSpPr>
        <p:spPr>
          <a:xfrm>
            <a:off x="280350" y="1328309"/>
            <a:ext cx="4156500" cy="12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власти в XVII веке
</a:t>
            </a:r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тот период монархия опиралась на Земский собор, где участвовали дворяне, духовенство и купечество. Это создавало определённый баланс между властью и сословиями.
</a:t>
            </a:r>
            <a:endParaRPr lang="en-US" sz="1500" dirty="0"/>
          </a:p>
        </p:txBody>
      </p:sp>
      <p:sp>
        <p:nvSpPr>
          <p:cNvPr id="8" name="Text 3"/>
          <p:cNvSpPr txBox="1"/>
          <p:nvPr/>
        </p:nvSpPr>
        <p:spPr>
          <a:xfrm>
            <a:off x="280350" y="2950930"/>
            <a:ext cx="4156500" cy="12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социальных групп на управление
</a:t>
            </a:r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Городские жители стали более активно участвовать в политике, что готовило почву для усиления централизованной власти и новых реформ.
</a:t>
            </a:r>
            <a:endParaRPr lang="en-US" sz="1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0350" y="702804"/>
            <a:ext cx="3816600" cy="376069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572000" y="701100"/>
            <a:ext cx="4303200" cy="41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4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Петровская модернизация государственной системы
</a:t>
            </a:r>
            <a:endParaRPr lang="en-US" sz="1646" dirty="0"/>
          </a:p>
        </p:txBody>
      </p:sp>
      <p:sp>
        <p:nvSpPr>
          <p:cNvPr id="7" name="Text 1"/>
          <p:cNvSpPr txBox="1"/>
          <p:nvPr/>
        </p:nvSpPr>
        <p:spPr>
          <a:xfrm>
            <a:off x="4785975" y="1707000"/>
            <a:ext cx="4088100" cy="12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Пётр I создал коллегии — специализированные органы управления, что позволило заменить старую систему приказов и повысить эффективность администрирования.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4785975" y="3215100"/>
            <a:ext cx="4088100" cy="12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Введённый Синод и прокурорский надзор обеспечивали контроль за церковью и государственными органами, укрепляя независимость власти от традиционной знати.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2043175" y="1301875"/>
            <a:ext cx="50565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2043175" y="2105475"/>
            <a:ext cx="5056500" cy="76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75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ступеней в Табеле о рангах формировали служебную иерархию, связывая дворянство с государственной службой.
</a:t>
            </a:r>
            <a:endParaRPr lang="en-US" sz="1754" dirty="0"/>
          </a:p>
        </p:txBody>
      </p:sp>
      <p:sp>
        <p:nvSpPr>
          <p:cNvPr id="7" name="Text 3"/>
          <p:cNvSpPr txBox="1"/>
          <p:nvPr/>
        </p:nvSpPr>
        <p:spPr>
          <a:xfrm>
            <a:off x="2040975" y="3005075"/>
            <a:ext cx="50751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Российский абсолютизм отличался строгой бюрократией и зависимостью служилого класса от монарха, что отличало его от европейских моделей.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2040975" y="3856025"/>
            <a:ext cx="5056500" cy="15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Табель о рангах, 1722 год
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0350" y="2405445"/>
            <a:ext cx="4156500" cy="237050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07150" y="2405398"/>
            <a:ext cx="4156500" cy="237050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280350" y="270000"/>
            <a:ext cx="7099800" cy="62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Коллегии: ключевой институт XVIII века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280350" y="1100007"/>
            <a:ext cx="4156500" cy="10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4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коллегий как основы государственной администрации
</a:t>
            </a:r>
            <a:pPr algn="l" indent="0" marL="0">
              <a:lnSpc>
                <a:spcPct val="115000"/>
              </a:lnSpc>
              <a:buNone/>
            </a:pPr>
            <a:r>
              <a:rPr lang="en-US" sz="89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Пётр I основал коллегии с чёткими функциональными направлениями, такими как военная, адмиралтейская и торговая. Это обеспечило коллективное принятие решений и отчётность перед императором.
</a:t>
            </a:r>
            <a:endParaRPr lang="en-US" sz="1346" dirty="0"/>
          </a:p>
        </p:txBody>
      </p:sp>
      <p:sp>
        <p:nvSpPr>
          <p:cNvPr id="10" name="Text 3"/>
          <p:cNvSpPr txBox="1"/>
          <p:nvPr/>
        </p:nvSpPr>
        <p:spPr>
          <a:xfrm>
            <a:off x="4707150" y="1095550"/>
            <a:ext cx="4156500" cy="10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Эффективность и европейское влияние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Коллегии заменили устаревшие приказы и внедрили принципы европейского управления, что значительно повысило качество работы чиновников и централизовало властные процессы.
</a:t>
            </a:r>
            <a:endParaRPr lang="en-US" sz="1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0350" y="702804"/>
            <a:ext cx="3816600" cy="376069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20000" y="701100"/>
            <a:ext cx="4555200" cy="41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Реформы армии и флота в XVIII веке
</a:t>
            </a:r>
            <a:endParaRPr lang="en-US" sz="1950" dirty="0"/>
          </a:p>
        </p:txBody>
      </p:sp>
      <p:sp>
        <p:nvSpPr>
          <p:cNvPr id="6" name="Text 1"/>
          <p:cNvSpPr txBox="1"/>
          <p:nvPr/>
        </p:nvSpPr>
        <p:spPr>
          <a:xfrm>
            <a:off x="4824000" y="1707000"/>
            <a:ext cx="4050000" cy="12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Обязательная служба для дворян и формирование единой системы военного управления существенно укрепили российскую армию, повысив её боеспособность.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824000" y="3246038"/>
            <a:ext cx="4050000" cy="12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военно-морского флота и введение новых уставов обеспечили России мощь на морях, сделали её влиятельной силой в Северной войне.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270000" y="270000"/>
            <a:ext cx="71100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Административный контроль и сбор информации
</a:t>
            </a:r>
            <a:endParaRPr lang="en-US" sz="2229" dirty="0"/>
          </a:p>
        </p:txBody>
      </p:sp>
      <p:sp>
        <p:nvSpPr>
          <p:cNvPr id="9" name="Text 2"/>
          <p:cNvSpPr txBox="1"/>
          <p:nvPr/>
        </p:nvSpPr>
        <p:spPr>
          <a:xfrm>
            <a:off x="3379372" y="1468600"/>
            <a:ext cx="2312700" cy="8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Введение подушной подати
</a:t>
            </a:r>
            <a:pPr algn="l" indent="0" marL="0">
              <a:lnSpc>
                <a:spcPct val="115000"/>
              </a:lnSpc>
              <a:buNone/>
            </a:pPr>
            <a:r>
              <a:rPr lang="en-US" sz="94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Подушная подать сменила старую подворную систему налогообложения, упростив сбор налогов и обеспечив более справедливое распределение налоговой нагрузки.
</a:t>
            </a:r>
            <a:endParaRPr lang="en-US" sz="1224" dirty="0"/>
          </a:p>
        </p:txBody>
      </p:sp>
      <p:sp>
        <p:nvSpPr>
          <p:cNvPr id="10" name="Text 3"/>
          <p:cNvSpPr txBox="1"/>
          <p:nvPr/>
        </p:nvSpPr>
        <p:spPr>
          <a:xfrm>
            <a:off x="5876529" y="2808002"/>
            <a:ext cx="2312700" cy="8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паспортной системы
</a:t>
            </a:r>
            <a:pPr algn="l" indent="0" marL="0">
              <a:lnSpc>
                <a:spcPct val="115000"/>
              </a:lnSpc>
              <a:buNone/>
            </a:pPr>
            <a:r>
              <a:rPr lang="en-US" sz="7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крестьян введены паспорта, ограничивавшие их свободное передвижение и укреплявшие власть государства над податным населением.
</a:t>
            </a:r>
            <a:endParaRPr lang="en-US" sz="975" dirty="0"/>
          </a:p>
        </p:txBody>
      </p:sp>
      <p:sp>
        <p:nvSpPr>
          <p:cNvPr id="11" name="Text 4"/>
          <p:cNvSpPr txBox="1"/>
          <p:nvPr/>
        </p:nvSpPr>
        <p:spPr>
          <a:xfrm>
            <a:off x="928550" y="2807990"/>
            <a:ext cx="2312700" cy="8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1719 год — первая всеобщая ревизия
</a:t>
            </a:r>
            <a:pPr algn="l" indent="0" marL="0">
              <a:lnSpc>
                <a:spcPct val="115000"/>
              </a:lnSpc>
              <a:buNone/>
            </a:pPr>
            <a:r>
              <a:rPr lang="en-US" sz="81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Проведена перепись населения с целью точного учета и улучшения налогообложения, что значительно повысило эффективность государственного контроля.
</a:t>
            </a:r>
            <a:endParaRPr lang="en-US" sz="1063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745275" y="2610075"/>
            <a:ext cx="19110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Подушная подать и протекционистские пошлины позволили увеличить доходы государства и защитить отечественную промышленность от иностранной конкуренции.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616500" y="2610075"/>
            <a:ext cx="19110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коллегии Камор обеспечило централизованное управление казной, что повысило финансовую дисциплину и увеличило государственные доходы в три раза.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6487725" y="2610075"/>
            <a:ext cx="19110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мануфактур и торговых компаний способствовала росту производства, созданию рабочих мест и развитию городских экономических центров.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280350" y="270000"/>
            <a:ext cx="68217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4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Финансовые реформы и развитие экономики
</a:t>
            </a:r>
            <a:endParaRPr lang="en-US" sz="2346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02850" y="2610075"/>
            <a:ext cx="19110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Введенная в 1722 году Табель о рангах установила четкие правила продвижения по службе и закрепила службу как путь к дворянству.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280350" y="270000"/>
            <a:ext cx="70254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Табель о рангах и новая иерархия
</a:t>
            </a:r>
            <a:endParaRPr lang="en-US" sz="2800" dirty="0"/>
          </a:p>
        </p:txBody>
      </p:sp>
      <p:sp>
        <p:nvSpPr>
          <p:cNvPr id="9" name="Text 3"/>
          <p:cNvSpPr txBox="1"/>
          <p:nvPr/>
        </p:nvSpPr>
        <p:spPr>
          <a:xfrm>
            <a:off x="2511950" y="2610075"/>
            <a:ext cx="19110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Чинов было 14, каждый уровень служил ступенью в карьерном росте и соціальной иерархии в государстве.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721050" y="2610075"/>
            <a:ext cx="19110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Создавалась бюрократия, основанная на заслугах и преданности императору, что укрепило власть и снизило влияние родовитых аристократов.
</a:t>
            </a:r>
            <a:endParaRPr lang="en-US" sz="1000" dirty="0"/>
          </a:p>
        </p:txBody>
      </p:sp>
      <p:sp>
        <p:nvSpPr>
          <p:cNvPr id="11" name="Text 5"/>
          <p:cNvSpPr txBox="1"/>
          <p:nvPr/>
        </p:nvSpPr>
        <p:spPr>
          <a:xfrm>
            <a:off x="6930150" y="2610075"/>
            <a:ext cx="19110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Такая система стимулировала честную службу и обеспечивала профессиональное управление государством на всех уровнях.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1493250" y="1204700"/>
            <a:ext cx="2943600" cy="9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Созданы цифирные школы для подготовки государственных служащих, которые обеспечивали базовые знания в математике и делопроизводстве.
</a:t>
            </a:r>
            <a:endParaRPr lang="en-US" sz="1168" dirty="0"/>
          </a:p>
        </p:txBody>
      </p:sp>
      <p:sp>
        <p:nvSpPr>
          <p:cNvPr id="8" name="Text 2"/>
          <p:cNvSpPr txBox="1"/>
          <p:nvPr/>
        </p:nvSpPr>
        <p:spPr>
          <a:xfrm>
            <a:off x="280350" y="270000"/>
            <a:ext cx="68355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5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Образовательные реформы и влияние на общество
</a:t>
            </a:r>
            <a:endParaRPr lang="en-US" sz="2051" dirty="0"/>
          </a:p>
        </p:txBody>
      </p:sp>
      <p:sp>
        <p:nvSpPr>
          <p:cNvPr id="9" name="Text 3"/>
          <p:cNvSpPr txBox="1"/>
          <p:nvPr/>
        </p:nvSpPr>
        <p:spPr>
          <a:xfrm>
            <a:off x="1493250" y="2936475"/>
            <a:ext cx="2943600" cy="9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Основаны Морская академия и Академия наук, способствовавшие развитию науки, техники и подготовки специалистов для флота и армии.
</a:t>
            </a:r>
            <a:endParaRPr lang="en-US" sz="1168" dirty="0"/>
          </a:p>
        </p:txBody>
      </p:sp>
      <p:sp>
        <p:nvSpPr>
          <p:cNvPr id="10" name="Text 4"/>
          <p:cNvSpPr txBox="1"/>
          <p:nvPr/>
        </p:nvSpPr>
        <p:spPr>
          <a:xfrm>
            <a:off x="5930400" y="2070575"/>
            <a:ext cx="2943600" cy="9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Обязательное обучение дворянских детей содействовало формированию новой управленческой элиты, ориентированной на европейские стандарты.
</a:t>
            </a:r>
            <a:endParaRPr lang="en-US" sz="1168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0350" y="2805937"/>
            <a:ext cx="8593800" cy="206452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0350" y="270000"/>
            <a:ext cx="66876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4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Губернская реформа и административное устройство
</a:t>
            </a:r>
            <a:endParaRPr lang="en-US" sz="1944" dirty="0"/>
          </a:p>
        </p:txBody>
      </p:sp>
      <p:sp>
        <p:nvSpPr>
          <p:cNvPr id="6" name="Text 1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280350" y="1343753"/>
            <a:ext cx="4039500" cy="12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Структурное разделение территории
</a:t>
            </a:r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1708 году страна была разделена на губернии, а в 1719 году — на провинции, что обеспечило удобное управление обширными территориями и ускорило принятие решений.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4824025" y="1343753"/>
            <a:ext cx="4039500" cy="12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Укрепление центральной власти
</a:t>
            </a:r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губернских центрах созданы администрации, подчинённые напрямую монарху, что уменьшило влияние местной знати и усилило контроль со стороны центральной власти.
</a:t>
            </a:r>
            <a:endParaRPr lang="en-US" sz="16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0350" y="1087457"/>
            <a:ext cx="2745600" cy="146664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04421" y="1087428"/>
            <a:ext cx="2745600" cy="146664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28500" y="1087428"/>
            <a:ext cx="2745600" cy="146664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280350" y="270000"/>
            <a:ext cx="7099500" cy="62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4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Территориальное расширение России в XVIII веке
</a:t>
            </a:r>
            <a:endParaRPr lang="en-US" sz="2442" dirty="0"/>
          </a:p>
        </p:txBody>
      </p:sp>
      <p:sp>
        <p:nvSpPr>
          <p:cNvPr id="10" name="Text 2"/>
          <p:cNvSpPr txBox="1"/>
          <p:nvPr/>
        </p:nvSpPr>
        <p:spPr>
          <a:xfrm>
            <a:off x="280350" y="2822396"/>
            <a:ext cx="2745600" cy="18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Приобретение Балтийских территорий
</a:t>
            </a:r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результатам Северной войны Россия получила Лифляндию, Эстляндию, Ингерманландию и часть Карелии, что открывало выход к балтийскому морю и усиливало торговлю.
</a:t>
            </a:r>
            <a:endParaRPr lang="en-US" sz="1389" dirty="0"/>
          </a:p>
        </p:txBody>
      </p:sp>
      <p:sp>
        <p:nvSpPr>
          <p:cNvPr id="11" name="Text 3"/>
          <p:cNvSpPr txBox="1"/>
          <p:nvPr/>
        </p:nvSpPr>
        <p:spPr>
          <a:xfrm>
            <a:off x="3204421" y="2820607"/>
            <a:ext cx="2745600" cy="18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Вхождение Крыма и Причерноморья
</a:t>
            </a:r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XVIII веке к России присоединились Крымский ханат и причерноморские земли, расширив южные границы и увеличив геополитическое влияние на Черноморском побережье.
</a:t>
            </a:r>
            <a:endParaRPr lang="en-US" sz="1389" dirty="0"/>
          </a:p>
        </p:txBody>
      </p:sp>
      <p:sp>
        <p:nvSpPr>
          <p:cNvPr id="12" name="Text 4"/>
          <p:cNvSpPr txBox="1"/>
          <p:nvPr/>
        </p:nvSpPr>
        <p:spPr>
          <a:xfrm>
            <a:off x="6128499" y="2820607"/>
            <a:ext cx="2745600" cy="18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Присоединение Правобережной Украины
</a:t>
            </a:r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Екатерине II земли Правобережной Украины вошли в состав России, что создало вызовы по интеграции многонационального населения и формированию единой административной системы.
</a:t>
            </a:r>
            <a:endParaRPr lang="en-US" sz="1389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2742112" y="849897"/>
            <a:ext cx="35466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Восстания Степана Разина и Кондратия Булавина отражали глубокое недовольство крестьян и казаков усилением крепостного права и налогов.
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3562737" y="1912422"/>
            <a:ext cx="35466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Пугачёвщина в 1773–1775 годах стала самым масштабным народным выступлением, объединившим разночинцев, крестьян и казаков против дворянского гнёта.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4383362" y="2975010"/>
            <a:ext cx="35466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Ужесточение социальной политики и рост налогового давления усугубляли напряжённость и усиливали конфликты внутри общества.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203987" y="4037622"/>
            <a:ext cx="35466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кризисы демонстрировали противоречия между новыми институтами власти и потребностями простого населения.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280350" y="270000"/>
            <a:ext cx="70056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конфликты и кризисы
</a:t>
            </a:r>
            <a:endParaRPr lang="en-US" sz="2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0350" y="2805937"/>
            <a:ext cx="8593800" cy="206452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80350" y="270000"/>
            <a:ext cx="64410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Идеи Просвещения и их влияние на государство
</a:t>
            </a:r>
            <a:endParaRPr lang="en-US" sz="2081" dirty="0"/>
          </a:p>
        </p:txBody>
      </p:sp>
      <p:sp>
        <p:nvSpPr>
          <p:cNvPr id="7" name="Text 1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598600" y="1585602"/>
            <a:ext cx="3731700" cy="100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Идеи Просвещения проникали в российское дворянство и интеллигенцию благодаря реформам Петра I и Екатерины II, поддерживавших развитие образования и науки.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5142250" y="1585602"/>
            <a:ext cx="3731700" cy="100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Однако философские концепции и новые культурные достижения оставались доступны преимущественно городским элитам, тогда как большая часть крестьянства была изолирована от этих изменений.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0350" y="702804"/>
            <a:ext cx="3816600" cy="376069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20000" y="701100"/>
            <a:ext cx="4555200" cy="41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1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как великая европейская держава
</a:t>
            </a:r>
            <a:endParaRPr lang="en-US" sz="1718" dirty="0"/>
          </a:p>
        </p:txBody>
      </p:sp>
      <p:sp>
        <p:nvSpPr>
          <p:cNvPr id="6" name="Text 1"/>
          <p:cNvSpPr txBox="1"/>
          <p:nvPr/>
        </p:nvSpPr>
        <p:spPr>
          <a:xfrm>
            <a:off x="4824000" y="1707000"/>
            <a:ext cx="4050000" cy="12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концу XVIII века Россия стала одной из ведущих европейских держав, значительно укрепив армию и модернизировав систему государственного управления.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824000" y="3246038"/>
            <a:ext cx="4050000" cy="12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Активная внешняя политика монархов обеспечила международное признание и расширение влияния России через договоры и династические союзы.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883495"/>
            <a:ext cx="9144000" cy="225921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241450" y="929948"/>
            <a:ext cx="4661100" cy="5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 развития государства в XVII–XVIII веках
</a:t>
            </a:r>
            <a:endParaRPr lang="en-US" sz="2100" dirty="0"/>
          </a:p>
        </p:txBody>
      </p:sp>
      <p:sp>
        <p:nvSpPr>
          <p:cNvPr id="7" name="Text 1"/>
          <p:cNvSpPr txBox="1"/>
          <p:nvPr/>
        </p:nvSpPr>
        <p:spPr>
          <a:xfrm>
            <a:off x="2241450" y="1648750"/>
            <a:ext cx="46611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Реформы усилили централизованную власть и сформировали новые социальные и управленческие институты, заложив мощную основу для развития и международного статуса России.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2026-05-10T23:09:32Z</dcterms:created>
  <dcterms:modified xsi:type="dcterms:W3CDTF">2026-05-10T23:09:32Z</dcterms:modified>
</cp:coreProperties>
</file>