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обитания: условия, адаптации и значение для жизни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Океаны, реки и озёра формируют крупнейшую среду жизни на Земле.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основа биосферы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сглаживает климат, переносит вещества и поддерживает жизнь с её древнейших этапов. Именно поэтому водные экосистемы влияют на круговорот веществ, кислородный баланс, разнообразие организмов и устойчивость всей биосферы.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водной среды и их разделение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и пресноводная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 прежде всего делят на морские и пресноводные. Такое разделение связано с разной солёностью, составом организмов и особенностями приспособлений к условиям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водоёмы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пресноводным средам относят реки, озёра, болота, пруды и подземные воды. В них особенно заметны колебания температуры, течения и содержания растворённого кислорода.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акватории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морским водам относятся океаны, моря и заливы. Здесь среда обычно более стабильна, но организмы должны быть приспособлены к высокой солёности и давлению.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внутри водоёма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положению в водоёме выделяют поверхностную, толщу воды и придонную зоны. Дополнительно различают прибрежные участки и открыто-водные области, где условия обитания заметно отличаются.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условия водной среды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764175" y="1268375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определяет, какие организмы способны жить в водоёме, и влияет на работу их клеток. Даже небольшие её изменения могут резко менять состав сообществ и пределы распространения видов.
</a:t>
            </a:r>
            <a:endParaRPr lang="en-US" sz="949" dirty="0"/>
          </a:p>
        </p:txBody>
      </p:sp>
      <p:sp>
        <p:nvSpPr>
          <p:cNvPr id="12" name="Text 3"/>
          <p:cNvSpPr txBox="1"/>
          <p:nvPr/>
        </p:nvSpPr>
        <p:spPr>
          <a:xfrm>
            <a:off x="5764175" y="1971963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медленно нагревается и медленно остывает, поэтому температурные колебания в ней обычно сглажены. Однако в мелководьях и пресных водоёмах сезонные изменения могут быть довольно сильными.
</a:t>
            </a:r>
            <a:endParaRPr lang="en-US" sz="949" dirty="0"/>
          </a:p>
        </p:txBody>
      </p:sp>
      <p:sp>
        <p:nvSpPr>
          <p:cNvPr id="13" name="Text 4"/>
          <p:cNvSpPr txBox="1"/>
          <p:nvPr/>
        </p:nvSpPr>
        <p:spPr>
          <a:xfrm>
            <a:off x="5764175" y="2675555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глубиной давление возрастает очень быстро, примерно на одну атмосферу каждые 10 метров. Это ограничивает распространение многих организмов и требует особых приспособлений к глубоководной жизни.
</a:t>
            </a:r>
            <a:endParaRPr lang="en-US" sz="949" dirty="0"/>
          </a:p>
        </p:txBody>
      </p:sp>
      <p:sp>
        <p:nvSpPr>
          <p:cNvPr id="14" name="Text 5"/>
          <p:cNvSpPr txBox="1"/>
          <p:nvPr/>
        </p:nvSpPr>
        <p:spPr>
          <a:xfrm>
            <a:off x="5764175" y="3379161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проникает в воду неравномерно: чем глубже слой, тем меньше энергии доступно для фотосинтеза. Поэтому у поверхности и в прибрежной зоне жизнь значительно разнообразнее.
</a:t>
            </a:r>
            <a:endParaRPr lang="en-US" sz="949" dirty="0"/>
          </a:p>
        </p:txBody>
      </p:sp>
      <p:sp>
        <p:nvSpPr>
          <p:cNvPr id="15" name="Text 6"/>
          <p:cNvSpPr txBox="1"/>
          <p:nvPr/>
        </p:nvSpPr>
        <p:spPr>
          <a:xfrm>
            <a:off x="5764175" y="4082764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 движение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кислорода и движение воды зависят от течений, волн и перемешивания слоёв. Эти факторы определяют дыхание организмов, поступление питательных веществ и общую продуктивность экосистем.
</a:t>
            </a:r>
            <a:endParaRPr lang="en-US" sz="9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как главный признак различия водных экосистем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Промежуточная солёность у эстуариев создаёт особенно сложные условия, где смешиваются пресноводные и морские виды.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среда от пресной воды, тем жёстче требования к осморегуляции и уже круг подходящих организмов.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экологии водных экосистем; значения солёности приведены в промилле (‰), без привязки к конкретному измерению.
</a:t>
            </a:r>
            <a:endParaRPr lang="en-US" sz="66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организмов к жизни в воде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тела уменьшает сопротивление воды, а жабры обеспечивают дыхание растворённым кислородом. Плавники помогают маневрировать, удерживать равновесие и эффективно перемещаться в толще воды.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24435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млекопитающие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китов и тюленей развиты слой подкожного жира, запас кислорода в организме и способность надолго задерживать дыхание. Эти особенности позволяют сохранять тепло и нырять на значительную глубину.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187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водных растений встречаются аэренхима, гибкие стебли, тонкая кутикула и плавающие листья. Такие признаки помогают удерживаться у поверхности, обмениваться газами и получать достаточно света для фотосинтеза.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 → приспособления организмов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физические условия воды формируют способы дыхания, движения и питания.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" y="2146664"/>
            <a:ext cx="251569" cy="223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00" y="2146514"/>
            <a:ext cx="251569" cy="223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32538"/>
            <a:ext cx="251569" cy="2515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Планктон, нектон и бентос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организмы, пассивно дрейфующие в толще воды. Фитопланктон создаёт органическое вещество, а зоопланктон служит важным кормом для рыб и других животных.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Нектон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Нектон объединяет активно плавающих животных, способных преодолевать течение и самостоятельно искать пищу. К ним относятся рыбы, кальмары, дельфины и морские черепахи.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Бентос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Бентос связан с дном водоёма и включает моллюсков, крабов, червей, губок и донные водоросли. Эти организмы участвуют в разложении органики и круговороте веществ.
</a:t>
            </a:r>
            <a:endParaRPr lang="en-US" sz="11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Продуктивность разных водных экосистем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продуктивность обычно связана с освещением, перемешиванием воды и поступлением питательных веществ из суши или глубинных слоёв.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зоны и рифы дают больше биомассы на единицу площади, чем открытый океан, где питательные вещества распределены более разреженно.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продуктивности водных экосистем; значения условные, предназначены для наглядного сопоставления.
</a:t>
            </a:r>
            <a:endParaRPr lang="en-US" sz="76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 пищевые сети в водной среде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Первичное звено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большинства водных цепей питания — фитопланктон, использующий свет и минеральные соли для фотосинтеза. Он создаёт органическое вещество, от которого зависит вся последующая трофическая система.
</a:t>
            </a:r>
            <a:endParaRPr lang="en-US" sz="1148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первого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Зоопланктон и мелкие фильтраторы питаются водорослями и микроскопическими организмами. Именно они передают энергию от продуцентов к более крупным животным и поддерживают высокую связанность цепей.
</a:t>
            </a:r>
            <a:endParaRPr lang="en-US" sz="1148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верхних уровней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и крупные рыбы, морские птицы и млекопитающие занимают более высокие уровни питания. Их численность зависит от устойчивости нижних звеньев и общего состояния водоёма.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один вид обычно связан сразу с несколькими источниками пищи и потребителями. Поэтому в водной среде чаще наблюдают не отдельные цепи, а сложные и переплетённые пищевые сети.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пресноводных и морских экосистем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различия в солёности и устойчивости среды влияют на состав организмов и их приспособления.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связаны с солёностью и стабильностью условий: в море сильнее осморегуляция, а в пресных водах организмы чаще сталкиваются с колебаниями температуры и кислорода.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и экологии водных экосистем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малую площадь, коралловые рифы создают один из самых богатых по видам морских биотопов и служат важнейшими участками размножения и укрытия.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менее 1%
</a:t>
            </a:r>
            <a:endParaRPr lang="en-US" sz="7191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океана занимают рифы, но именно они поддерживают огромное число морских видов.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биологии; общеизвестная оценка биологического значения коралловых рифов
</a:t>
            </a:r>
            <a:endParaRPr lang="en-US" sz="53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болота как важные пресноводные экосистемы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764175" y="1268375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экосистемы постоянно обновляются течением: вода переносит кислород, питательные вещества и наносы. Русло и пойма связывают реку с сушей и соседними водоёмами, поддерживая миграции организмов.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64175" y="2445813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озёрах вода часто разделяется на слои, а весной и осенью происходит перемешивание. На дне накапливаются органические остатки, поэтому донные сообщества играют важную роль в круговороте веществ.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64175" y="3623256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отличаются переувлажнением, недостатком кислорода и нередко кислой реакцией среды. Здесь медленно разлагаются растительные остатки, накапливается торф и сохраняются редкие виды, приспособленные к таким условиям.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водной среде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факторы, которые одновременно ухудшают качество воды и нарушают пищевые связи, поэтому последствия быстро распространяются по всей экосистеме.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 эвтрофикация оказывают особенно сильное воздействие, поскольку запускают дефицит кислорода и приводят к потере чувствительных видов.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и экологии водных экосистем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стока к деградации водоёма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цепочку последствий загрязнения пресных и прибрежных вод.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675" y="1706501"/>
            <a:ext cx="154350" cy="20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473" y="1712052"/>
            <a:ext cx="194700" cy="194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473" y="3284492"/>
            <a:ext cx="194700" cy="1730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26763" y="3268126"/>
            <a:ext cx="180075" cy="2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48400" y="1722867"/>
            <a:ext cx="194700" cy="17306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водной среды для человека и хозяйства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5" name="Text 2"/>
          <p:cNvSpPr txBox="1"/>
          <p:nvPr/>
        </p:nvSpPr>
        <p:spPr>
          <a:xfrm>
            <a:off x="505500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Питьевая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источники обеспечивают население питьевой водой и санитарными потребностями. Качество этих ресурсов напрямую влияет на здоровье людей и устойчивость поселений.
</a:t>
            </a:r>
            <a:endParaRPr lang="en-US" sz="934" dirty="0"/>
          </a:p>
        </p:txBody>
      </p:sp>
      <p:sp>
        <p:nvSpPr>
          <p:cNvPr id="16" name="Text 3"/>
          <p:cNvSpPr txBox="1"/>
          <p:nvPr/>
        </p:nvSpPr>
        <p:spPr>
          <a:xfrm>
            <a:off x="3534450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Орошение, водопой и увлажнение почв делают водные ресурсы основой урожайности. Без стабильного водоснабжения резко снижается продуктивность растениеводства.
</a:t>
            </a:r>
            <a:endParaRPr lang="en-US" sz="934" dirty="0"/>
          </a:p>
        </p:txBody>
      </p:sp>
      <p:sp>
        <p:nvSpPr>
          <p:cNvPr id="17" name="Text 4"/>
          <p:cNvSpPr txBox="1"/>
          <p:nvPr/>
        </p:nvSpPr>
        <p:spPr>
          <a:xfrm>
            <a:off x="505463" y="3268126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каналы и морские пути связывают территории и удешевляют перевозки. Изменение русел, обмеление и загрязнение сразу ограничивают навигацию.
</a:t>
            </a:r>
            <a:endParaRPr lang="en-US" sz="934" dirty="0"/>
          </a:p>
        </p:txBody>
      </p:sp>
      <p:sp>
        <p:nvSpPr>
          <p:cNvPr id="18" name="Text 5"/>
          <p:cNvSpPr txBox="1"/>
          <p:nvPr/>
        </p:nvSpPr>
        <p:spPr>
          <a:xfrm>
            <a:off x="3534438" y="3268126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потоки используются для выработки электроэнергии на ГЭС. Однако плотины меняют миграции рыб, сток и режим наносов, поэтому требуют экологической оценки.
</a:t>
            </a:r>
            <a:endParaRPr lang="en-US" sz="934" dirty="0"/>
          </a:p>
        </p:txBody>
      </p:sp>
      <p:sp>
        <p:nvSpPr>
          <p:cNvPr id="19" name="Text 6"/>
          <p:cNvSpPr txBox="1"/>
          <p:nvPr/>
        </p:nvSpPr>
        <p:spPr>
          <a:xfrm>
            <a:off x="6563375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Рыбный промысел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 другие водные организмы дают пищу, рабочие места и доход многим регионам. От состояния экосистем зависит объём уловов и безопасность продуктов.
</a:t>
            </a:r>
            <a:endParaRPr lang="en-US" sz="9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сохранять водные экосистемы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Очистка, которая заметна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очистные сооружения уменьшают поступление органических загрязнителей, фосфатов и нефтепродуктов в реки и прибрежные воды. Это особенно важно для городов, где стоки быстро влияют на кислородный режим и состояние донных сообществ.
</a:t>
            </a:r>
            <a:endParaRPr lang="en-US" sz="1295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как естественный фильтр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Прибрежная растительность задерживает почву, питательные вещества и часть загрязнений, а также укрепляет берега. Восстановление таких полос помогает сохранить нерестилища, уменьшить эрозию и создать безопасные укрытия для многих видов.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Защищённые акватории и возвращение болот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охраняемые акватории снижают пресс рыболовства и дают экосистемам время на восстановление. Возврат болот и мангровых зарослей улучшает качество воды, удерживает углерод и поддерживает разнообразие водных организмов.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водных организмов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строение тела и способы жизни помогают организмам приспосабливаться к условиям водной среды.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связаны с движением, дыханием и удержанием в воде: у животных они помогают перемещаться и добывать пищу, у растений — получать свет и не тонуть.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о приспособлениях водных организмов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водной среды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711700" y="1330275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проб
</a:t>
            </a:r>
            <a:pPr algn="l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исследователи берут пробы воды и измеряют pH, солёность, прозрачность, температуру и содержание растворённого кислорода. Эти показатели быстро отражают общее состояние среды и возможные нарушения.
</a:t>
            </a:r>
            <a:endParaRPr lang="en-US" sz="1018" dirty="0"/>
          </a:p>
        </p:txBody>
      </p:sp>
      <p:sp>
        <p:nvSpPr>
          <p:cNvPr id="11" name="Text 3"/>
          <p:cNvSpPr txBox="1"/>
          <p:nvPr/>
        </p:nvSpPr>
        <p:spPr>
          <a:xfrm>
            <a:off x="4711700" y="2204826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индикаторы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оценивают виды-индикаторы и численность организмов. Присутствие чувствительных или, наоборот, устойчивых видов помогает понять, насколько водоём подвержен загрязнению и дефициту кислорода.
</a:t>
            </a:r>
            <a:endParaRPr lang="en-US" sz="1042" dirty="0"/>
          </a:p>
        </p:txBody>
      </p:sp>
      <p:sp>
        <p:nvSpPr>
          <p:cNvPr id="12" name="Text 4"/>
          <p:cNvSpPr txBox="1"/>
          <p:nvPr/>
        </p:nvSpPr>
        <p:spPr>
          <a:xfrm>
            <a:off x="4711700" y="3079377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изучают берега, донные отложения и сезонные изменения сообщества. Такой подход показывает, как течения, зарастание и хозяйственная нагрузка меняют структуру экосистемы.
</a:t>
            </a:r>
            <a:endParaRPr lang="en-US" sz="1131" dirty="0"/>
          </a:p>
        </p:txBody>
      </p:sp>
      <p:sp>
        <p:nvSpPr>
          <p:cNvPr id="13" name="Text 5"/>
          <p:cNvSpPr txBox="1"/>
          <p:nvPr/>
        </p:nvSpPr>
        <p:spPr>
          <a:xfrm>
            <a:off x="4711700" y="3953931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позволяют фиксировать «цветение» воды, мутность и перестройку береговой линии. Это особенно полезно для крупных водоёмов, где трудно вести только наземные наблюдения.
</a:t>
            </a:r>
            <a:endParaRPr lang="en-US" sz="11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соединяет климат, круговорот веществ и разнообразие живых организмов. Её сохранение — это не частная задача, а необходимое условие устойчивости биосферы и будущего человека.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удерживает равновесие жизни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2026-06-01T21:46:58Z</dcterms:created>
  <dcterms:modified xsi:type="dcterms:W3CDTF">2026-06-01T21:46:58Z</dcterms:modified>
</cp:coreProperties>
</file>