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image" Target="../media/image-10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image" Target="../media/image-14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510100" y="1272150"/>
            <a:ext cx="6132000" cy="239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527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Мексика, Бразилия, Аргентина: латиноамериканский путь развития
</a:t>
            </a:r>
            <a:pPr algn="ctr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58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страны Латинской Америки показывают разные стратегии роста: ресурсы, индустрия и роль государства.
</a:t>
            </a:r>
            <a:endParaRPr lang="en-US" sz="3527" dirty="0"/>
          </a:p>
        </p:txBody>
      </p:sp>
      <p:sp>
        <p:nvSpPr>
          <p:cNvPr id="4" name="Text 1"/>
          <p:cNvSpPr txBox="1"/>
          <p:nvPr/>
        </p:nvSpPr>
        <p:spPr>
          <a:xfrm>
            <a:off x="2567700" y="392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4050" y="1481241"/>
            <a:ext cx="3552000" cy="313921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272150"/>
            <a:ext cx="4200900" cy="355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 граничит с США и включена в североамериканские цепочки. Бразилия охватывает почти половину Южной Америки и объединяет разные природные зоны. Аргентина ориентировалась на европейский аграрный экспорт. Общими остались колониализм, неравномерное землевладение и зависимость от внешних рынков.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и исторические предпосылки развития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763330"/>
            <a:ext cx="4759500" cy="191214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трёх стран по ключевым показателям
</a:t>
            </a:r>
            <a:endParaRPr lang="en-US" sz="2716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Параметры и экспортные акценты помогают увидеть различия в масштабе, специализации и зависимости от мировых рынков.
</a:t>
            </a:r>
            <a:pPr algn="l" indent="0" marL="0">
              <a:lnSpc>
                <a:spcPct val="100000"/>
              </a:lnSpc>
              <a:buNone/>
            </a:pPr>
            <a:r>
              <a:rPr lang="en-US" sz="15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сильнее выражает ресурсно-индустриальный масштаб, Мексика — промышленную интеграцию, Аргентина — аграрную специализацию и повышенную уязвимость к кризисам.
</a:t>
            </a:r>
            <a:pPr algn="l" indent="0" marL="0">
              <a:lnSpc>
                <a:spcPct val="100000"/>
              </a:lnSpc>
              <a:buNone/>
            </a:pPr>
            <a:r>
              <a:rPr lang="en-US" sz="15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порядка величин (по данным общеизвестной статистики; точные цифры могут отличаться по источникам).
</a:t>
            </a:r>
            <a:endParaRPr lang="en-US" sz="151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Колониальное наследие и формирование хозяйства
</a:t>
            </a:r>
            <a:endParaRPr lang="en-US" sz="2563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Испанская и португальская колонизация закрепила сырьевую экономику и усилила социальное расслоение. Так возникла традиция опоры на внешний спрос вместо развития устойчивых институтов.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Мексике добыча серебра и крупные земельные владения укрепили зависимость сельского населения от помещиков. Социальная структура надолго отразилась на возможностях образования и мобильности.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796350" y="3339125"/>
            <a:ext cx="73191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Бразилии плантационная модель прошла путь от сахара к кофе и другим экспортным культурам. В Аргентине сформировался аграрный экспорт зерна и мяса в Европу, что сделало экономику зависимой от конъюнктуры.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колониального экспорта к смешанной модели развития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7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траектория экономических изменений в Латинской Америке (универсальная схема).
</a:t>
            </a:r>
            <a:endParaRPr lang="en-US" sz="147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8279" y="0"/>
            <a:ext cx="4364943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06750" y="1806016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71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североамериканскими цепочками
</a:t>
            </a:r>
            <a:pPr algn="l" indent="0" marL="0">
              <a:lnSpc>
                <a:spcPct val="100000"/>
              </a:lnSpc>
              <a:buNone/>
            </a:pPr>
            <a:r>
              <a:rPr lang="en-US" sz="1397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создания NAFTA в 1994 году и последующего перехода к USMCA Мексика стала важным звеном производственных цепочек Северной Америки. Это усилило ориентацию на экспорт и ускорило развитие индустриальных площадок.
</a:t>
            </a:r>
            <a:endParaRPr lang="en-US" sz="1571" dirty="0"/>
          </a:p>
        </p:txBody>
      </p:sp>
      <p:sp>
        <p:nvSpPr>
          <p:cNvPr id="7" name="Text 1"/>
          <p:cNvSpPr txBox="1"/>
          <p:nvPr/>
        </p:nvSpPr>
        <p:spPr>
          <a:xfrm>
            <a:off x="306750" y="311075"/>
            <a:ext cx="4200900" cy="133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Мексика: промышленная интеграция с США
</a:t>
            </a:r>
            <a:endParaRPr lang="en-US" sz="3200" dirty="0"/>
          </a:p>
        </p:txBody>
      </p:sp>
      <p:sp>
        <p:nvSpPr>
          <p:cNvPr id="8" name="Text 2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306750" y="3219598"/>
            <a:ext cx="4200900" cy="12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98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Макиладоры и промышленные узлы
</a:t>
            </a:r>
            <a:pPr algn="l" indent="0" marL="0">
              <a:lnSpc>
                <a:spcPct val="100000"/>
              </a:lnSpc>
              <a:buNone/>
            </a:pPr>
            <a:r>
              <a:rPr lang="en-US" sz="142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приграничных районах работают макиладоры — предприятия сборки на экспорт. Крупные промышленные узлы формируются вокруг Мехико, Монтеррея, Гвадалахары и северных зон у границы, где транспорт особенно тесно связан с производством.
</a:t>
            </a:r>
            <a:endParaRPr lang="en-US" sz="1598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экспорта: промышленность и сырьё
</a:t>
            </a:r>
            <a:endParaRPr lang="en-US" sz="2834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Мексике ключевую роль играет промышленное производство для внешних рынков, а в Бразилии и Аргентине сильнее заметны ресурсные и аграрные компоненты.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Разница в структуре показывает, почему Мексика чаще выигрывает от международной кооперации, а Бразилия и Аргентина — от сырьевой конъюнктуры, но с большей волатильностью.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сопоставление по товарным группам экспорта (без точных процентов; доли зависят от года и методики расчёта).
</a:t>
            </a:r>
            <a:endParaRPr lang="en-US" sz="143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Бразилия: масштаб страны, ресурсы и промышленное ядро
</a:t>
            </a:r>
            <a:endParaRPr lang="en-US" sz="2563" dirty="0"/>
          </a:p>
        </p:txBody>
      </p:sp>
      <p:sp>
        <p:nvSpPr>
          <p:cNvPr id="5" name="Text 2"/>
          <p:cNvSpPr txBox="1"/>
          <p:nvPr/>
        </p:nvSpPr>
        <p:spPr>
          <a:xfrm>
            <a:off x="306750" y="13732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— крупнейшее государство Южной Америки и один из экономических центров региона: её хозяйство опирается на внутренний рынок, сельское хозяйство, добычу сырья и промышленность.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306750" y="3059650"/>
            <a:ext cx="39249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Связи между отраслями заметны через крупные компании: Petrobras поддерживает нефтяной сектор, Vale — добычу железной руды, Embraer — авиастроение и технологичные производства.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700050" y="13732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Индустриальный и финансовый «каркас» формируют штаты юго-востока, прежде всего Сан-Паулу и Рио-де-Жанейро: там сосредоточены предприятия, сервисы и транспортные узлы.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4700050" y="3059650"/>
            <a:ext cx="4112400" cy="13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Амазония одновременно даёт природные ресурсы и создаёт сложные экологические и территориальные конфликты, влияющие на баланс между ростом и сохранением лесов.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34688" y="1324100"/>
            <a:ext cx="4370289" cy="2790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Социальные различия и уровень неравенства
</a:t>
            </a:r>
            <a:endParaRPr lang="en-US" sz="2888" dirty="0"/>
          </a:p>
        </p:txBody>
      </p:sp>
      <p:sp>
        <p:nvSpPr>
          <p:cNvPr id="9" name="Text 2"/>
          <p:cNvSpPr txBox="1"/>
          <p:nvPr/>
        </p:nvSpPr>
        <p:spPr>
          <a:xfrm>
            <a:off x="306750" y="1478300"/>
            <a:ext cx="3225900" cy="248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ключевых социальных факторов показывает, как экономические успехи распределяются неравномерно.
</a:t>
            </a:r>
            <a:pPr algn="l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трёх странах рост часто сопровождается «разрывами»: благополучные районы мегаполисов развиваются быстрее, чем окраины и периферийные территории.
</a:t>
            </a:r>
            <a:pPr algn="l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2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Набор типовых индикаторов (коэффициент Джини, доля городского населения, бедность, доступ к образованию и здравоохранению) по общеизвестным статистическим обзорам; точные значения зависят от года.
</a:t>
            </a:r>
            <a:endParaRPr lang="en-US" sz="122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Аргентина: от экономического подъёма к циклам кризисов
</a:t>
            </a:r>
            <a:endParaRPr lang="en-US" sz="2563" dirty="0"/>
          </a:p>
        </p:txBody>
      </p:sp>
      <p:sp>
        <p:nvSpPr>
          <p:cNvPr id="13" name="Text 2"/>
          <p:cNvSpPr txBox="1"/>
          <p:nvPr/>
        </p:nvSpPr>
        <p:spPr>
          <a:xfrm>
            <a:off x="6064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3442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Аргентина входила в число наиболее богатых стран мира. Экспорт зерна, мяса и шерсти, а также тесные связи с европейским рынком поддерживали доходы и инвестиции.
</a:t>
            </a:r>
            <a:endParaRPr lang="en-US" sz="1150" dirty="0"/>
          </a:p>
        </p:txBody>
      </p:sp>
      <p:sp>
        <p:nvSpPr>
          <p:cNvPr id="15" name="Text 4"/>
          <p:cNvSpPr txBox="1"/>
          <p:nvPr/>
        </p:nvSpPr>
        <p:spPr>
          <a:xfrm>
            <a:off x="28458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Позднее — политические повороты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25836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усилились частые военные режимы и смена экономических курсов. Возникли долговые проблемы, а высокая инфляция стала регулярной частью экономической жизни.
</a:t>
            </a:r>
            <a:endParaRPr lang="en-US" sz="1095" dirty="0"/>
          </a:p>
        </p:txBody>
      </p:sp>
      <p:sp>
        <p:nvSpPr>
          <p:cNvPr id="17" name="Text 6"/>
          <p:cNvSpPr txBox="1"/>
          <p:nvPr/>
        </p:nvSpPr>
        <p:spPr>
          <a:xfrm>
            <a:off x="50852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Кризис 2001 года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8230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Дефолт 2001 года стал одним из самых известных потрясений в истории страны. После него сохранялись последствия для бюджетов, валюты и доверия к экономической политике.
</a:t>
            </a:r>
            <a:endParaRPr lang="en-US" sz="1080" dirty="0"/>
          </a:p>
        </p:txBody>
      </p:sp>
      <p:sp>
        <p:nvSpPr>
          <p:cNvPr id="19" name="Text 8"/>
          <p:cNvSpPr txBox="1"/>
          <p:nvPr/>
        </p:nvSpPr>
        <p:spPr>
          <a:xfrm>
            <a:off x="7324671" y="2077625"/>
            <a:ext cx="1679700" cy="63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2000-х: новая комбинация факторов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7062451" y="2944223"/>
            <a:ext cx="1622700" cy="12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Современная модель сочетает агроэкспорт, промышленность и добычу лития, но остаётся зависимой от внешнего финансирования. Это подчёркивает значение устойчивости институтов.
</a:t>
            </a:r>
            <a:endParaRPr lang="en-US" sz="107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Инфляция и валютная нестабильность в Аргентине
</a:t>
            </a:r>
            <a:endParaRPr lang="en-US" sz="2588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показаны ключевые «узлы» ценового давления и девальвации песо: кризисы 1989, 2001, 2018–2019 и 2023 годов сильнее всего били по кошельку населения.
</a:t>
            </a:r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пики подтверждают общий вывод: когда бюджет и валютная политика становятся непредсказуемыми, инфляция быстро подрывает доверие к национальной валюте и растит бедность.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ключевым кризисным периодам; точные значения для линейного ряда в задании не предоставлены, поэтому показан условный индекс (масштаб для сопоставления).
</a:t>
            </a:r>
            <a:endParaRPr lang="en-US" sz="132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301067"/>
            <a:ext cx="9144000" cy="18395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как центры развития и социального контраста
</a:t>
            </a:r>
            <a:endParaRPr lang="en-US" sz="2563" dirty="0"/>
          </a:p>
        </p:txBody>
      </p:sp>
      <p:sp>
        <p:nvSpPr>
          <p:cNvPr id="9" name="Text 2"/>
          <p:cNvSpPr txBox="1"/>
          <p:nvPr/>
        </p:nvSpPr>
        <p:spPr>
          <a:xfrm>
            <a:off x="796350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89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Мехико, Сан-Паулу и Буэнос-Айрес концентрируют население, университеты, финансы, транспорт и культурную жизнь. Именно отсюда чаще всего расходятся рабочие места, инвестиции и сервисы, связывающие страны с глобальными рынками.
</a:t>
            </a:r>
            <a:endParaRPr lang="en-US" sz="1489" dirty="0"/>
          </a:p>
        </p:txBody>
      </p:sp>
      <p:sp>
        <p:nvSpPr>
          <p:cNvPr id="10" name="Text 3"/>
          <p:cNvSpPr txBox="1"/>
          <p:nvPr/>
        </p:nvSpPr>
        <p:spPr>
          <a:xfrm>
            <a:off x="5142838" y="13865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крупные города усиливают и разрывы: в Бразилии заметны районы с фавелами, в Мексике — периферийные зоны и неформальная застройка, в Аргентине — различия, зависящие от доходов и ценовой нестабильности. Урбанизация в регионе превышает 80%.
</a:t>
            </a:r>
            <a:endParaRPr lang="en-US" sz="146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1500" y="1578899"/>
            <a:ext cx="8301000" cy="2725701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Политические решения и экономические последствия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068287"/>
            <a:ext cx="8530500" cy="35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Типовая цепочка (наблюдалась особенно ярко в Аргентине, но с отдельными элементами — и в других странах региона).
</a:t>
            </a:r>
            <a:endParaRPr lang="en-US" sz="140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37394" y="4186700"/>
            <a:ext cx="502800" cy="502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273881" y="4186700"/>
            <a:ext cx="50280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200906" y="4229420"/>
            <a:ext cx="521700" cy="41736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  <p:sp>
        <p:nvSpPr>
          <p:cNvPr id="13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Региональная интеграция и внешние связи
</a:t>
            </a:r>
            <a:endParaRPr lang="en-US" sz="3103" dirty="0"/>
          </a:p>
        </p:txBody>
      </p:sp>
      <p:sp>
        <p:nvSpPr>
          <p:cNvPr id="14" name="Text 2"/>
          <p:cNvSpPr txBox="1"/>
          <p:nvPr/>
        </p:nvSpPr>
        <p:spPr>
          <a:xfrm>
            <a:off x="401068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44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 глубоко включена в цепочки поставок Северной Америки и торгует главным образом с США и Канадой. Это поддерживает промышленную загрузку, но делает экономику чувствительной к их спросу.
</a:t>
            </a:r>
            <a:pPr algn="ctr" indent="0" marL="0">
              <a:lnSpc>
                <a:spcPct val="100000"/>
              </a:lnSpc>
              <a:buNone/>
            </a:pPr>
            <a:r>
              <a:rPr lang="en-US" sz="1444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кооперация Мексики
</a:t>
            </a:r>
            <a:endParaRPr lang="en-US" sz="1444" dirty="0"/>
          </a:p>
        </p:txBody>
      </p:sp>
      <p:sp>
        <p:nvSpPr>
          <p:cNvPr id="15" name="Text 3"/>
          <p:cNvSpPr txBox="1"/>
          <p:nvPr/>
        </p:nvSpPr>
        <p:spPr>
          <a:xfrm>
            <a:off x="3337555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02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является ядром Mercosur и активно развивает торговлю с Китаем, прежде всего по сырью и агропродукции. Внешняя конъюнктура влияет на доходы государства и темпы роста промышленности.
</a:t>
            </a:r>
            <a:pPr algn="ctr" indent="0" marL="0">
              <a:lnSpc>
                <a:spcPct val="100000"/>
              </a:lnSpc>
              <a:buNone/>
            </a:pPr>
            <a:r>
              <a:rPr lang="en-US" sz="1502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Mercosur и экспорт Бразилии
</a:t>
            </a:r>
            <a:endParaRPr lang="en-US" sz="1502" dirty="0"/>
          </a:p>
        </p:txBody>
      </p:sp>
      <p:sp>
        <p:nvSpPr>
          <p:cNvPr id="16" name="Text 4"/>
          <p:cNvSpPr txBox="1"/>
          <p:nvPr/>
        </p:nvSpPr>
        <p:spPr>
          <a:xfrm>
            <a:off x="6274030" y="1587500"/>
            <a:ext cx="2385000" cy="209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Аргентина сочетает участие в региональных объединениях с переговорами о поддержке и кредитах международных организаций. Условия финансирования и цены на экспорт определяют устойчивость валюты и инвестиционные возможности.
</a:t>
            </a:r>
            <a:pPr algn="ctr" indent="0" marL="0">
              <a:lnSpc>
                <a:spcPct val="100000"/>
              </a:lnSpc>
              <a:buNone/>
            </a:pPr>
            <a:r>
              <a:rPr lang="en-US" sz="13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Финансовые переговоры Аргентины
</a:t>
            </a:r>
            <a:endParaRPr lang="en-US" sz="135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40083" y="1325853"/>
            <a:ext cx="4759500" cy="278709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Темпы роста и кризисные спады в разных десятилетиях
</a:t>
            </a:r>
            <a:endParaRPr lang="en-US" sz="2563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Столбцы показывают не «точные проценты», а общий ритм: экономика Мексики реагирует на внешние колебания мягче, Бразилии — через сырьевые циклы, Аргентины — через валютно-долговые кризисы.
</a:t>
            </a:r>
            <a:pPr algn="l" indent="0" marL="0">
              <a:lnSpc>
                <a:spcPct val="100000"/>
              </a:lnSpc>
              <a:buNone/>
            </a:pPr>
            <a:r>
              <a:rPr lang="en-US" sz="12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подчёркивает закономерность: чем слабее макроэкономическая устойчивость, тем сильнее разрыв между траекториями роста и реальностью для населения в кризисные десятилетия.
</a:t>
            </a:r>
            <a:pPr algn="l" indent="0" marL="0">
              <a:lnSpc>
                <a:spcPct val="100000"/>
              </a:lnSpc>
              <a:buNone/>
            </a:pPr>
            <a:r>
              <a:rPr lang="en-US" sz="12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Сопоставительная визуализация по описанным в задании закономерностям; точные ряды данных не предоставлены, поэтому используется условный индекс для сравнения направлений.
</a:t>
            </a:r>
            <a:endParaRPr lang="en-US" sz="128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63435" y="1324100"/>
            <a:ext cx="3712795" cy="27906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отрасли и конкурентные преимущества
</a:t>
            </a:r>
            <a:endParaRPr lang="en-US" sz="275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1167500"/>
            <a:ext cx="3271800" cy="310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страны опираются на разные «точки силы»: производственные цепочки у Мексики, ресурсно-рыночная комбинация у Бразилии и агроэкспорт с отдельными сырьевыми преимуществами у Аргентины.
</a:t>
            </a:r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«конкурентоспособность» в регионе возникает из комбинации факторов: интеграции, масштаба рынка и ресурсной базы, а устойчивость усиливается или ослабляется действиями государства.
</a:t>
            </a:r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содержанию предоставленного outline; конкретные статистические источники не указаны.
</a:t>
            </a:r>
            <a:endParaRPr lang="en-US" sz="135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675" y="1587500"/>
            <a:ext cx="439950" cy="502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80262" y="1587500"/>
            <a:ext cx="345675" cy="502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70575" y="1587500"/>
            <a:ext cx="439950" cy="50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5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проблемы и устойчивое развитие
</a:t>
            </a:r>
            <a:endParaRPr lang="en-US" sz="2725" dirty="0"/>
          </a:p>
        </p:txBody>
      </p:sp>
      <p:sp>
        <p:nvSpPr>
          <p:cNvPr id="12" name="Text 2"/>
          <p:cNvSpPr txBox="1"/>
          <p:nvPr/>
        </p:nvSpPr>
        <p:spPr>
          <a:xfrm>
            <a:off x="1100174" y="1587500"/>
            <a:ext cx="17889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73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почвы и биоразнообразие
</a:t>
            </a:r>
            <a:pPr algn="l" indent="0" marL="0">
              <a:lnSpc>
                <a:spcPct val="100000"/>
              </a:lnSpc>
              <a:buNone/>
            </a:pPr>
            <a:r>
              <a:rPr lang="en-US" sz="1373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Вырубка Амазонии и деградация почв напрямую сталкивают сельское хозяйство и природные экосистемы. Для устойчивого развития требуется баланс между расширением производства и сохранением лесов и плодородия.
</a:t>
            </a:r>
            <a:endParaRPr lang="en-US" sz="1373" dirty="0"/>
          </a:p>
        </p:txBody>
      </p:sp>
      <p:sp>
        <p:nvSpPr>
          <p:cNvPr id="13" name="Text 3"/>
          <p:cNvSpPr txBox="1"/>
          <p:nvPr/>
        </p:nvSpPr>
        <p:spPr>
          <a:xfrm>
            <a:off x="4037624" y="1587500"/>
            <a:ext cx="17889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8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загрязнение в городах и промышленности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288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 испытывает нагрузку на водные ресурсы, а приграничные промышленные районы усиливают риски загрязнения окружающей среды. Усилия по очистке и рациональному использованию воды становятся социально значимыми.
</a:t>
            </a:r>
            <a:endParaRPr lang="en-US" sz="1288" dirty="0"/>
          </a:p>
        </p:txBody>
      </p:sp>
      <p:sp>
        <p:nvSpPr>
          <p:cNvPr id="14" name="Text 4"/>
          <p:cNvSpPr txBox="1"/>
          <p:nvPr/>
        </p:nvSpPr>
        <p:spPr>
          <a:xfrm>
            <a:off x="6975074" y="1587500"/>
            <a:ext cx="1788900" cy="26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30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Литий и конкуренция за территории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33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Аргентина наращивает добычу лития на фоне растущего спроса на сырьё для аккумуляторов. Это повышает конкуренцию за воду и природные территории и требует экологических стандартов и контроля воздействия.
</a:t>
            </a:r>
            <a:endParaRPr lang="en-US" sz="133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6750" y="1171841"/>
            <a:ext cx="2466283" cy="19508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0950" y="1171966"/>
            <a:ext cx="2466283" cy="195086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75150" y="1171966"/>
            <a:ext cx="2466283" cy="195086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6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идентичность и образ стран в мире
</a:t>
            </a:r>
            <a:endParaRPr lang="en-US" sz="2816" dirty="0"/>
          </a:p>
        </p:txBody>
      </p:sp>
      <p:sp>
        <p:nvSpPr>
          <p:cNvPr id="11" name="Text 2"/>
          <p:cNvSpPr txBox="1"/>
          <p:nvPr/>
        </p:nvSpPr>
        <p:spPr>
          <a:xfrm>
            <a:off x="307321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мёртвых и «видимая память» Мексики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Дня мёртвых превращает скорбь в яркий городской ритуал, где старые традиции соседствуют с современными улицами. Образ Мексики становится узнаваемым: не только майя и ацтеки, но и живая культура, музыка и семейные истории.
</a:t>
            </a:r>
            <a:endParaRPr lang="en-US" sz="1047" dirty="0"/>
          </a:p>
        </p:txBody>
      </p:sp>
      <p:sp>
        <p:nvSpPr>
          <p:cNvPr id="12" name="Text 3"/>
          <p:cNvSpPr txBox="1"/>
          <p:nvPr/>
        </p:nvSpPr>
        <p:spPr>
          <a:xfrm>
            <a:off x="32915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Рио как сцена музыки, ритма и разнообразия
</a:t>
            </a:r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Самба, карнавал в Рио-де-Жанейро и футбольная страсть формируют международный «плакат» Бразилии. Внутри этого образа заметно многонациональное общество, а ритм праздников превращается в двигатель туризма и креативных индустрий.
</a:t>
            </a:r>
            <a:endParaRPr lang="en-US" sz="1047" dirty="0"/>
          </a:p>
        </p:txBody>
      </p:sp>
      <p:sp>
        <p:nvSpPr>
          <p:cNvPr id="13" name="Text 4"/>
          <p:cNvSpPr txBox="1"/>
          <p:nvPr/>
        </p:nvSpPr>
        <p:spPr>
          <a:xfrm>
            <a:off x="6275709" y="3209026"/>
            <a:ext cx="2466283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1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Танго, литература и город, который «говорит сценой»
</a:t>
            </a:r>
            <a:pPr algn="ctr" indent="0" marL="0">
              <a:lnSpc>
                <a:spcPct val="100000"/>
              </a:lnSpc>
              <a:buNone/>
            </a:pPr>
            <a:r>
              <a:rPr lang="en-US" sz="97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Буэнос-Айрес часто воспринимают через танго: движение, поэзия и эмоциональная интонация. Добавьте литературную традицию и сильную футбольную культуру — и получите пример того, как городская сцена поддерживает национальную идентичность и привлекает гостей.
</a:t>
            </a:r>
            <a:endParaRPr lang="en-US" sz="97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6103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294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5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для Мексики, Бразилии и Аргентины — колониальное прошлое, зависимость от внешнего спроса, заметное социальное неравенство, высокая урбанизация и повторяющиеся кризисы. Это делает регион похожим по уязвимостям.
</a:t>
            </a:r>
            <a:endParaRPr lang="en-US" sz="1556" dirty="0"/>
          </a:p>
        </p:txBody>
      </p:sp>
      <p:sp>
        <p:nvSpPr>
          <p:cNvPr id="6" name="Text 2"/>
          <p:cNvSpPr txBox="1"/>
          <p:nvPr/>
        </p:nvSpPr>
        <p:spPr>
          <a:xfrm>
            <a:off x="306750" y="311075"/>
            <a:ext cx="8530500" cy="65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9" b="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Сходства и различия трёх траекторий развития
</a:t>
            </a:r>
            <a:endParaRPr lang="en-US" sz="2819" dirty="0"/>
          </a:p>
        </p:txBody>
      </p:sp>
      <p:sp>
        <p:nvSpPr>
          <p:cNvPr id="7" name="Text 3"/>
          <p:cNvSpPr txBox="1"/>
          <p:nvPr/>
        </p:nvSpPr>
        <p:spPr>
          <a:xfrm>
            <a:off x="8294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81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связаны с масштабом внутреннего рынка и тем, что именно страна продаёт миру: Мексика встроилась в промышленную кооперацию, Бразилия сочетает ресурсную базу и индустрию, а Аргентина сильнее зависит от устойчивости экономики и валютной системы.
</a:t>
            </a:r>
            <a:endParaRPr lang="en-US" sz="1381" dirty="0"/>
          </a:p>
        </p:txBody>
      </p:sp>
      <p:sp>
        <p:nvSpPr>
          <p:cNvPr id="8" name="Text 4"/>
          <p:cNvSpPr txBox="1"/>
          <p:nvPr/>
        </p:nvSpPr>
        <p:spPr>
          <a:xfrm>
            <a:off x="4572000" y="1317425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Мексика, как правило, получает больше устойчивости благодаря близости к рынку США и производственным цепочкам: здесь ниже «амплитуда» шоков, хотя чувствительность к внешней конъюнктуре остаётся.
</a:t>
            </a:r>
            <a:endParaRPr lang="en-US" sz="1600" dirty="0"/>
          </a:p>
        </p:txBody>
      </p:sp>
      <p:sp>
        <p:nvSpPr>
          <p:cNvPr id="9" name="Text 5"/>
          <p:cNvSpPr txBox="1"/>
          <p:nvPr/>
        </p:nvSpPr>
        <p:spPr>
          <a:xfrm>
            <a:off x="4572000" y="3134708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6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Бразилия чаще колеблется вместе с ценами на сырьё и политическими решениями, а Аргентина особенно уязвима к инфляции, долговым кризисам и политической нестабильности. Итог — макрорегион не равен одной траектории.
</a:t>
            </a:r>
            <a:endParaRPr lang="en-US" sz="1536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15975" y="1323600"/>
            <a:ext cx="6298800" cy="260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55" b="1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страны — три модели развития Латинской Америки
</a:t>
            </a:r>
            <a:pPr algn="l" indent="0" marL="0">
              <a:lnSpc>
                <a:spcPct val="100000"/>
              </a:lnSpc>
              <a:buNone/>
            </a:pPr>
            <a:r>
              <a:rPr lang="en-US" sz="151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0" dirty="0">
                <a:solidFill>
                  <a:srgbClr val="F1F1F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Мексика, Бразилия и Аргентина показывают: Латинская Америка не развивается по единому сценарию. На траекторию влияют география, ресурсы, колониальное наследие, экспорт, институты и способность модернизироваться. Природа даёт шанс, но устойчивость решают институты, дисциплина и социальная стабильность.
</a:t>
            </a:r>
            <a:endParaRPr lang="en-US" sz="3355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2026-05-13T06:03:06Z</dcterms:created>
  <dcterms:modified xsi:type="dcterms:W3CDTF">2026-05-13T06:03:06Z</dcterms:modified>
</cp:coreProperties>
</file>