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image" Target="../media/image-6-5.jpeg"/><Relationship Id="rId6" Type="http://schemas.openxmlformats.org/officeDocument/2006/relationships/image" Target="../media/image-6-6.png"/><Relationship Id="rId7" Type="http://schemas.openxmlformats.org/officeDocument/2006/relationships/image" Target="../media/image-6-7.jpeg"/><Relationship Id="rId8" Type="http://schemas.openxmlformats.org/officeDocument/2006/relationships/image" Target="../media/image-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image" Target="../media/image-14-6.jpe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77025" y="2476113"/>
            <a:ext cx="4815900" cy="31792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73045" y="1392068"/>
            <a:ext cx="8445909" cy="18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Плауны, хвощи и папоротники: удивительное семейство споровых растений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1873045" y="3389672"/>
            <a:ext cx="4073440" cy="14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высшие споровые растения с важной ролью для природы и человека.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1873045" y="5451988"/>
            <a:ext cx="4260339" cy="169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4040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44719" y="2225169"/>
            <a:ext cx="6522721" cy="36053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8413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сосудистых растений к земной жизни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695342" y="2491632"/>
            <a:ext cx="3733200" cy="31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420 миллионов лет назад появились первые сосудистые растения, освоившие сушу благодаря развитым тканям для транспорта воды и питательных веществ. Споровые растения стали первопроходцами сухопутных экосистем.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74783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Высшие растения: основные черты и классификация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83967" y="2617500"/>
            <a:ext cx="2686800" cy="31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Высшие растения имеют специализированные органы — корни, стебли и листья, а также развитую сосудистую систему, что позволяет эффективно транспортировать воду и питательные вещества.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37100" y="2619346"/>
            <a:ext cx="2686800" cy="31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этой группе относятся споровые и семенные растения. Споровые размножаются спорами, семенные — с помощью семян.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362759" y="2618943"/>
            <a:ext cx="2686800" cy="31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отличие — способ размножения: споры дают плауны, хвощи и папоротники, а семена — голосеменные и покрытосеменные растения.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9431" y="2225041"/>
            <a:ext cx="3355591" cy="36055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675136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признаки споровых растений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4547427" y="2400301"/>
            <a:ext cx="3282300" cy="3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и жизненный цикл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Споровые растения размножаются с помощью спор, не образуют цветков и семян. Основной этап цикла — спорофит, который является зеленым и доминирующим растением.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8372671" y="2400301"/>
            <a:ext cx="3282300" cy="3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Сосудистая система и структура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имеют сосудистую систему с ксилемой и флоэмой, что обеспечивает транспорт воды и питательных веществ, позволяя им расти в различных условиях.
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75589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Плауны: строение и места распространения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683359" y="2942039"/>
            <a:ext cx="2751600" cy="27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Плауны — небольшие растения с чешуевидными листьями, расположенными в спиральном порядке вокруг стебля, который может быть прямостоячий или стелиться по поверхности.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528190" y="2939393"/>
            <a:ext cx="2751600" cy="27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концах побегов образуются стробилы — специальные структуры, где формируются споры для размножения.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8363366" y="2939393"/>
            <a:ext cx="2751674" cy="27756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Плауны предпочитают влажные тени хвойных и смешанных лесов северного полушария, где почва богата органикой и хорошо удерживает влагу.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5325" y="2176246"/>
            <a:ext cx="3440100" cy="179395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06900" y="2167296"/>
            <a:ext cx="3440100" cy="179395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118475" y="2167296"/>
            <a:ext cx="3440100" cy="179395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11" name="Text 1"/>
          <p:cNvSpPr txBox="1"/>
          <p:nvPr/>
        </p:nvSpPr>
        <p:spPr>
          <a:xfrm>
            <a:off x="890525" y="4339200"/>
            <a:ext cx="30000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плаунов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13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всему миру насчитывается около 400 видов плаунов, сохранивших древние черты и приспособленных к разным климатам, от тундры до умеренных лесов.
</a:t>
            </a:r>
            <a:endParaRPr lang="en-US" sz="1500" dirty="0"/>
          </a:p>
        </p:txBody>
      </p:sp>
      <p:sp>
        <p:nvSpPr>
          <p:cNvPr id="12" name="Text 2"/>
          <p:cNvSpPr txBox="1"/>
          <p:nvPr/>
        </p:nvSpPr>
        <p:spPr>
          <a:xfrm>
            <a:off x="4602200" y="4339200"/>
            <a:ext cx="30000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Каменноугольные гиганты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13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эпоху каменноугольного периода плауны достигали 30 метров в высоту, формируя густые леса, которые сейчас дают угольные месторождения.
</a:t>
            </a:r>
            <a:endParaRPr lang="en-US" sz="1500" dirty="0"/>
          </a:p>
        </p:txBody>
      </p:sp>
      <p:sp>
        <p:nvSpPr>
          <p:cNvPr id="13" name="Text 3"/>
          <p:cNvSpPr txBox="1"/>
          <p:nvPr/>
        </p:nvSpPr>
        <p:spPr>
          <a:xfrm>
            <a:off x="8301475" y="4339200"/>
            <a:ext cx="30000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94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и плауны
</a:t>
            </a:r>
            <a:pPr algn="l" indent="0" marL="0">
              <a:lnSpc>
                <a:spcPct val="100000"/>
              </a:lnSpc>
              <a:buNone/>
            </a:pPr>
            <a:r>
              <a:rPr lang="en-US" sz="14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7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Плауны использовались в декоративном искусстве и традиционной медицине для создания композиций и лечебных средств на протяжении многих столетий.
</a:t>
            </a:r>
            <a:endParaRPr lang="en-US" sz="1494" dirty="0"/>
          </a:p>
        </p:txBody>
      </p:sp>
      <p:sp>
        <p:nvSpPr>
          <p:cNvPr id="14" name="Text 4"/>
          <p:cNvSpPr txBox="1"/>
          <p:nvPr/>
        </p:nvSpPr>
        <p:spPr>
          <a:xfrm>
            <a:off x="688000" y="1027375"/>
            <a:ext cx="108633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Плауны: факты и исторические рекорды
</a:t>
            </a:r>
            <a:endParaRPr lang="en-US" sz="2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87989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Хвощи: особенности строения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717754" y="2939393"/>
            <a:ext cx="2264185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Хвощи имеют характерный членистый стебель с мутовками мелких редуцированных листьев, что придает им узнаваемый внешний вид.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529780" y="2939393"/>
            <a:ext cx="2264185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Корневища длинные и ветвистые, обеспечивают запас питательных веществ и приспосабливают растение к различным условиям.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6381135" y="2939393"/>
            <a:ext cx="2264185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Спороносные колоски хорошо развиты и расположены на верхушках побегов, играя ключевую роль в размножении.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9232490" y="2939393"/>
            <a:ext cx="2264185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осуществляется главным образом стеблем, поскольку листья у хвощей редуцированы и незначительны.
</a:t>
            </a:r>
            <a:endParaRPr lang="en-US" sz="1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E8E8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67887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8E8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роль хвощей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684882" y="2939393"/>
            <a:ext cx="2751600" cy="27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Хвощи накапливают кремний в тканях, что укрепляет их стебли и способствует обогащению почвы минеральными веществами.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540560" y="2939393"/>
            <a:ext cx="2751674" cy="27756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предотвращают эрозию почвы в сырых местах, обеспечивая ее стабильность и укрытие для мелких животных.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8363366" y="2939393"/>
            <a:ext cx="2751674" cy="27756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 хвощей служат пищей для травоядных животных, поддерживая биологическую цепочку экосистемы.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95343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Папоротники: разнообразие и адаптации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717754" y="2724801"/>
            <a:ext cx="5034117" cy="1164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Папоротники имеют крупные, сложные рассечённые листья — вайи, часто свернутые в ювенильной стадии.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717754" y="4784338"/>
            <a:ext cx="5034117" cy="1164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Преимущественно папоротники обитают во влажных и тенистых лесах, оврагах и тропических регионах с благоприятным климатом.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6096001" y="2724801"/>
            <a:ext cx="5019040" cy="1164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мире насчитывается более 10 000 видов папоротников, которые распространены на всех континентах, кроме Антарктиды.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6096001" y="4784338"/>
            <a:ext cx="5019040" cy="1164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проявляют высокую адаптивность к разным условиям, что объясняет их большое видовое разнообразие и экологическую роль.
</a:t>
            </a:r>
            <a:endParaRPr lang="en-US" sz="1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21394" y="2311552"/>
            <a:ext cx="4267200" cy="33129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74384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папоротников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695325" y="2612025"/>
            <a:ext cx="2686800" cy="30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включает две стадии: крупный спорофит — зеленое растение и малый гаметофит — заросток, на котором развиваются половые органы.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797100" y="2607674"/>
            <a:ext cx="2686800" cy="30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Спорангии расположены на нижней стороне вай, из них высвобождаются споры, необходимые для продолжения жизненного цикла и оплодотворения водной средой.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60092" y="2400298"/>
            <a:ext cx="3081487" cy="247425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59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таблица: плауны, хвощи, папоротники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17754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отражает ключевые особенности строения, число видов, ареал распространения, способы размножения и уникальные черты каждой группы споровых растений.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Папоротники отличаются значительным видовыми разнообразием; хвощи специализируются на влажных местообитаниях; плауны обладают характерным строением и историческим значением.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886631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Ботанические энциклопедии и современные исследования флоры России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797"/>
            <a:ext cx="6228408" cy="24732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1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Численность видов среди споровых растений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381970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Папоротники занимают лидирующую позицию по количеству видов, отражая их эволюционное приспособление к разным условиям среды.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подтверждают, что папоротники — самая разнообразная группа споровых растений, тогда как количество видов хвощей остаётся минимальным.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717755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Флористические базы данных, актуальные на 2023 год.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74783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споровых растений в природе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83967" y="2617500"/>
            <a:ext cx="2686800" cy="31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Споровые растения формируют густой подлесок и создают среду обитания для многочисленных насекомых и мелких животных, поддерживая биологическое разнообразие.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37100" y="2619346"/>
            <a:ext cx="2686800" cy="31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аккумулируют органическое вещество, способствуя плодородию почв и удержанию влаги в экосистемах лесов, влияя на стабильность климата.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362759" y="2618943"/>
            <a:ext cx="2686800" cy="31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виды служат индикаторами экологического состояния окружающей среды, помогая учёным мониторить качество и изменения экосистем.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1475" y="2078428"/>
            <a:ext cx="3397500" cy="27372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01200" y="2078378"/>
            <a:ext cx="3397500" cy="273724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049800" y="2078378"/>
            <a:ext cx="3397500" cy="2737244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695350" y="1027375"/>
            <a:ext cx="107982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споровых растений человеком
</a:t>
            </a:r>
            <a:endParaRPr lang="en-US" sz="2800" dirty="0"/>
          </a:p>
        </p:txBody>
      </p:sp>
      <p:sp>
        <p:nvSpPr>
          <p:cNvPr id="11" name="Text 2"/>
          <p:cNvSpPr txBox="1"/>
          <p:nvPr/>
        </p:nvSpPr>
        <p:spPr>
          <a:xfrm>
            <a:off x="797900" y="5030850"/>
            <a:ext cx="3296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1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Плауны и порошки для медицины
</a:t>
            </a:r>
            <a:pPr algn="l" indent="0" marL="0">
              <a:lnSpc>
                <a:spcPct val="100000"/>
              </a:lnSpc>
              <a:buNone/>
            </a:pPr>
            <a:r>
              <a:rPr lang="en-US" sz="10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Плауны долгие века применялись для приготовления целительных порошков и сурика, обладающего антисептическими свойствами. Эти препараты использовались в народной медицине для заживления ран.
</a:t>
            </a:r>
            <a:endParaRPr lang="en-US" sz="1061" dirty="0"/>
          </a:p>
        </p:txBody>
      </p:sp>
      <p:sp>
        <p:nvSpPr>
          <p:cNvPr id="12" name="Text 3"/>
          <p:cNvSpPr txBox="1"/>
          <p:nvPr/>
        </p:nvSpPr>
        <p:spPr>
          <a:xfrm>
            <a:off x="4446175" y="5030863"/>
            <a:ext cx="3296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7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Хвощи как природный абразив
</a:t>
            </a:r>
            <a:pPr algn="l" indent="0" marL="0">
              <a:lnSpc>
                <a:spcPct val="100000"/>
              </a:lnSpc>
              <a:buNone/>
            </a:pPr>
            <a:r>
              <a:rPr lang="en-US" sz="10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высоким концентрациям кремния в тканях хвощи служат эффективным натуральным абразивом. Их использовали для полировки металлов и посуды задолго до появления синтетических материалов.
</a:t>
            </a:r>
            <a:endParaRPr lang="en-US" sz="1097" dirty="0"/>
          </a:p>
        </p:txBody>
      </p:sp>
      <p:sp>
        <p:nvSpPr>
          <p:cNvPr id="13" name="Text 4"/>
          <p:cNvSpPr txBox="1"/>
          <p:nvPr/>
        </p:nvSpPr>
        <p:spPr>
          <a:xfrm>
            <a:off x="8094450" y="5030850"/>
            <a:ext cx="3296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7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Папоротники в декоре и питании
</a:t>
            </a:r>
            <a:pPr algn="l" indent="0" marL="0">
              <a:lnSpc>
                <a:spcPct val="100000"/>
              </a:lnSpc>
              <a:buNone/>
            </a:pPr>
            <a:r>
              <a:rPr lang="en-US" sz="10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Папоротники широко применяются в ландшафтном дизайне благодаря привлекательным вайям. Отдельные виды, например орляк, используют в пищу в некоторых культурах после специальной обработки.
</a:t>
            </a:r>
            <a:endParaRPr lang="en-US" sz="1097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04926" y="1268183"/>
            <a:ext cx="3984830" cy="8896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4377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360–300 млн лет назад
</a:t>
            </a:r>
            <a:endParaRPr lang="en-US" sz="4377" dirty="0"/>
          </a:p>
        </p:txBody>
      </p:sp>
      <p:sp>
        <p:nvSpPr>
          <p:cNvPr id="4" name="Text 1"/>
          <p:cNvSpPr txBox="1"/>
          <p:nvPr/>
        </p:nvSpPr>
        <p:spPr>
          <a:xfrm>
            <a:off x="1304926" y="2162433"/>
            <a:ext cx="3375231" cy="32940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является временем формирования обширных лесов, благодаря которым образовались залежи каменного угля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Палеоботанические исследования и анализ геологических слоёв.
</a:t>
            </a:r>
            <a:endParaRPr lang="en-US" sz="2000" dirty="0"/>
          </a:p>
        </p:txBody>
      </p:sp>
      <p:sp>
        <p:nvSpPr>
          <p:cNvPr id="5" name="Text 2"/>
          <p:cNvSpPr txBox="1"/>
          <p:nvPr/>
        </p:nvSpPr>
        <p:spPr>
          <a:xfrm>
            <a:off x="7580675" y="2420949"/>
            <a:ext cx="3523800" cy="303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 характеризуется преобладанием плауновидных, хвощевидных и древних папоротников, достигавших огромных размеров, создавая массивные лесные массивы.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6096000" y="6108622"/>
            <a:ext cx="5400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75589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Индикаторные свойства споровых растений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683359" y="2942039"/>
            <a:ext cx="2751600" cy="27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хвощи и плауны преимущественно обитают на кислых, влажных или загрязнённых почвах, ясно отражая состояние данных экосистем.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528190" y="2939393"/>
            <a:ext cx="2751600" cy="27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в численности этих растений сигнализируют о вырубке лесов, истощении почв или изменениях климата, что важно для мониторинга.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8363366" y="2939393"/>
            <a:ext cx="2751674" cy="27756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Учёные используют данные растения для оценки качества среды, применяя их как биоиндикаторы для сохранения природных территорий.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21394" y="2311552"/>
            <a:ext cx="4267200" cy="33129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74384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и исчезающие виды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695325" y="2612025"/>
            <a:ext cx="2686800" cy="30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Красной книге России значатся редкие представители споровых растений, такие как плаун годичный и папоротник Орляк, что свидетельствует об угрозе их существованию.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797100" y="2607674"/>
            <a:ext cx="2686800" cy="30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причины снижения численности связаны с антропогенным воздействием — вырубкой лесов, распахиванием земель и сбором для народной медицины.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491"/>
            <a:ext cx="10775744" cy="34299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25" y="1027375"/>
            <a:ext cx="107757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споровых растений
</a:t>
            </a:r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25252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развития от спорофита до нового спорофита с обязательной водой для оплодотворения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87989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изучения споровых растений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717754" y="2939393"/>
            <a:ext cx="2264185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споровых растений помогает понять ключевые этапы эволюции растительного мира и адаптацию к жизни на суше.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529780" y="2939393"/>
            <a:ext cx="2264185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Полученные знания способствуют разработке новых лекарственных средств на основе природных соединений.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6381135" y="2939393"/>
            <a:ext cx="2264185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важны для сохранения редких видов и восстановления нарушенных экосистем лесов и болот.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9232490" y="2939393"/>
            <a:ext cx="2264185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Познавательный процесс формирует у школьников экологическое мышление и интерес к биологическим наукам.
</a:t>
            </a:r>
            <a:endParaRPr lang="en-US" sz="1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96650" y="4537943"/>
            <a:ext cx="6696900" cy="18442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57850" y="1339350"/>
            <a:ext cx="6595200" cy="17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значимость древних споровых растений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2757850" y="3393826"/>
            <a:ext cx="6595200" cy="10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Плауны, хвощи и папоротники — важные составляющие растительного мира, сохраняющие биоразнообразие и влияющие на жизнь человека через экосистемные функции и практическое применение.
</a:t>
            </a:r>
            <a:endParaRPr lang="en-US" sz="1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2026-05-08T11:48:17Z</dcterms:created>
  <dcterms:modified xsi:type="dcterms:W3CDTF">2026-05-08T11:48:17Z</dcterms:modified>
</cp:coreProperties>
</file>