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и политическое развитие
</a:t>
            </a:r>
            <a:endParaRPr lang="en-US" sz="3134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экономика и политика формируют развитие стран?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показывает: страны растут по-разному не случайно. На результат влияют институты, конфликты, качество решений и то, насколько власть умеет создавать условия для жизни и работы.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 понимания развития
</a:t>
            </a:r>
            <a:endParaRPr lang="en-US" sz="249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на старт урока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1235150" y="1365925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выбор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748162" y="1845975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Подумайте, что сильнее влияет на повседневную жизнь: уровень производства, качество управления или их сочетание. От ответа зависит, как мы объясняем успехи и кризисы стран.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связь двусторонняя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 последствия здесь не линейны: слабая экономика ослабляет власть, а неэффективная власть ухудшает экономические результаты. Поэтому анализировать нужно обе сферы вместе.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10538" y="1375288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стороны развития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923550" y="1855338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определяет рабочие места, доходы и доступ к товарам, а политика задаёт правила, распределяет полномочия и влияет на общественные решения. Эти процессы постоянно взаимодействуют.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1235150" y="319280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 тему
</a:t>
            </a:r>
            <a:endParaRPr lang="en-US" sz="1300" dirty="0"/>
          </a:p>
        </p:txBody>
      </p:sp>
      <p:sp>
        <p:nvSpPr>
          <p:cNvPr id="19" name="Text 9"/>
          <p:cNvSpPr txBox="1"/>
          <p:nvPr/>
        </p:nvSpPr>
        <p:spPr>
          <a:xfrm>
            <a:off x="748162" y="367285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страны включает рынки, выборы, законы, налоги и общественные блага. Каждая из этих сфер может ускорять прогресс или, наоборот, тормозить его при плохом управлении.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понятия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6462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развитие означает не просто рост ВВП, а расширение производства, доходов и возможностей людей жить лучше, учиться дольше и получать более качественные услуги.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6462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развитие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329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развитие связано с тем, насколько устойчиво работают институты, как принимаются решения и насколько граждане могут участвовать в управлении и контролировать власть.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27329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развитие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196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траектории часто идут параллельно, но не всегда с одинаковой скоростью: экономика может расти быстрее политики, а иногда реформы власти опережают хозяйственный рост.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48196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скорость изменений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69063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анализа важно смотреть шире одного показателя: высокие доходы не гарантируют справедливости, а формальные институты не всегда означают реальную эффективность.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69063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комплексный взгляд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525" y="1319190"/>
            <a:ext cx="348900" cy="2791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9200" y="1310700"/>
            <a:ext cx="296100" cy="296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1925" y="3227677"/>
            <a:ext cx="296100" cy="296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542800" y="3236167"/>
            <a:ext cx="348900" cy="2791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46475" y="3227677"/>
            <a:ext cx="296100" cy="2961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4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различий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436500" y="1907075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Институты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Стабильные законы, работающие суды и защита прав собственности снижают неопределённость. Тогда компании охотнее вкладывают деньги, а люди планируют будущее на долгий срок.
</a:t>
            </a:r>
            <a:endParaRPr lang="en-US" sz="1073" dirty="0"/>
          </a:p>
        </p:txBody>
      </p:sp>
      <p:sp>
        <p:nvSpPr>
          <p:cNvPr id="16" name="Text 3"/>
          <p:cNvSpPr txBox="1"/>
          <p:nvPr/>
        </p:nvSpPr>
        <p:spPr>
          <a:xfrm>
            <a:off x="3213775" y="1907075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богатства могут ускорять рост, но без прозрачного управления они нередко становятся источником зависимости, коррупции и конфликтов вокруг распределения доходов.
</a:t>
            </a:r>
            <a:endParaRPr lang="en-US" sz="1073" dirty="0"/>
          </a:p>
        </p:txBody>
      </p:sp>
      <p:sp>
        <p:nvSpPr>
          <p:cNvPr id="17" name="Text 4"/>
          <p:cNvSpPr txBox="1"/>
          <p:nvPr/>
        </p:nvSpPr>
        <p:spPr>
          <a:xfrm>
            <a:off x="436500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повышают производительность труда, сокращают издержки и открывают новые отрасли. Страны, которые быстрее внедряют инновации, обычно легче переходят к более сложной экономике.
</a:t>
            </a:r>
            <a:endParaRPr lang="en-US" sz="1073" dirty="0"/>
          </a:p>
        </p:txBody>
      </p:sp>
      <p:sp>
        <p:nvSpPr>
          <p:cNvPr id="18" name="Text 5"/>
          <p:cNvSpPr txBox="1"/>
          <p:nvPr/>
        </p:nvSpPr>
        <p:spPr>
          <a:xfrm>
            <a:off x="3213775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населения влияет на рынок труда, нагрузку на бюджет и темпы потребления. Молодое население даёт потенциал, но требует рабочих мест и образования.
</a:t>
            </a:r>
            <a:endParaRPr lang="en-US" sz="1073" dirty="0"/>
          </a:p>
        </p:txBody>
      </p:sp>
      <p:sp>
        <p:nvSpPr>
          <p:cNvPr id="19" name="Text 6"/>
          <p:cNvSpPr txBox="1"/>
          <p:nvPr/>
        </p:nvSpPr>
        <p:spPr>
          <a:xfrm>
            <a:off x="5991050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и мир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и безопасность создают условия для торговли, инвестиций и реформ, а войны разрушают инфраструктуру, отвлекают ресурсы и надолго ухудшают перспективы развития.
</a:t>
            </a:r>
            <a:endParaRPr lang="en-US" sz="107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8595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121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раннем этапе страны переходят от низкой производительности к промышленному росту. Появляются фабрики, транспорт и массовое производство, а доходы начинают расти быстрее, чем раньше.
</a:t>
            </a:r>
            <a:endParaRPr lang="en-US" sz="1123" dirty="0"/>
          </a:p>
        </p:txBody>
      </p:sp>
      <p:sp>
        <p:nvSpPr>
          <p:cNvPr id="8" name="Text 2"/>
          <p:cNvSpPr txBox="1"/>
          <p:nvPr/>
        </p:nvSpPr>
        <p:spPr>
          <a:xfrm>
            <a:off x="6346575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и 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ведущую роль получают услуги, наука, цифровые технологии и сложные цепочки добавленной стоимости. Экономика становится более гибкой, но требует квалифицированных кадров.
</a:t>
            </a:r>
            <a:endParaRPr lang="en-US" sz="1168" dirty="0"/>
          </a:p>
        </p:txBody>
      </p:sp>
      <p:sp>
        <p:nvSpPr>
          <p:cNvPr id="9" name="Text 3"/>
          <p:cNvSpPr txBox="1"/>
          <p:nvPr/>
        </p:nvSpPr>
        <p:spPr>
          <a:xfrm>
            <a:off x="356370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производительности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ключевым источником роста становится производительность: лучшее оборудование, навыки и организация труда позволяют выпускать больше продукции на одного работника.
</a:t>
            </a:r>
            <a:endParaRPr lang="en-US" sz="1168" dirty="0"/>
          </a:p>
        </p:txBody>
      </p:sp>
      <p:sp>
        <p:nvSpPr>
          <p:cNvPr id="10" name="Text 4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экономического роста
</a:t>
            </a:r>
            <a:endParaRPr lang="en-US" sz="2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для инвестиций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52603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правила понятны и не меняются произвольно, инвесторы оценивают риски ниже. Это особенно важно для долгих проектов, где прибыль появляется не сразу.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852603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Предсказуемость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966723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защита собственности делает вложения безопаснее: предприниматель уверен, что результаты его труда и капитала не будут потеряны из-за произвола или слабого суда.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966723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собственности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5080464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Исполнимые контракты помогают банкам выдавать кредиты, а фирмам — заключать долгосрочные сделки. Это расширяет рынок, ускоряет обмен и снижает скрытые издержки бизнеса.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5080464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Договорные обязательства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7194583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Честная конкуренция поощряет новые идеи и не позволяет отдельным игрокам захватывать рынок. В результате ресурсы распределяются эффективнее, а экономика развивается устойчивее.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7194583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дохода важны, но они не объясняют всё: одинаковый ВВП может сопровождаться разным уровнем бедности и неравенства.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в доходах между странами огромен, но высокий средний доход сам по себе ещё не гарантирует низкую бедность или равные возможности.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World Development Indicators, GDP per capita (current US$), 2022 (округлено).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измеряют развитие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 как инструмент развития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166111" y="219113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наполняют бюджет и позволяют государству финансировать общие задачи. Вопрос не только в размере сборов, но и в том, насколько справедливо и эффективно они администрируются.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1166111" y="191624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бюджета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76736" y="219113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Расходы на дороги, школы, больницы и поддержку доходов могут усиливать спрос и повышать качество жизни. Однако слабый контроль превращает большие траты в низкий результат.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5076736" y="191624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Приоритеты расходов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1166111" y="348228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бюджета оправдан во время спада, когда нужно поддержать занятость и экономическую активность. Но хронический дефицит увеличивает долговую нагрузку и ограничивает свободу будущих решений.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1166111" y="320739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допустим дефицит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076736" y="348228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Ответственная фискальная политика ищет баланс между текущими потребностями и долгосрочной устойчивостью. Для этого важны прозрачность бюджета, оценка эффективности программ и доверие общества.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5076736" y="320739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и доверие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2%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инфляция близка к этому ориентиру, сбережения сохраняют ценность, а бизнесу легче планировать.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ориентир ценовой стабильности для многих центральных банков.
</a:t>
            </a:r>
            <a:endParaRPr lang="en-US" sz="1488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0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Целевые ориентиры инфляции центральных банков; общий международный ориентир.
</a:t>
            </a:r>
            <a:endParaRPr lang="en-US" sz="608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ключевые функции помогают отличить сильное государство от слабого: порядок, налоги и исполнение законов. Именно они создают основу для долгосрочного развития.
</a:t>
            </a:r>
            <a:endParaRPr lang="en-US" sz="123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функции особенно важны для политического развития государства.
</a:t>
            </a:r>
            <a:endParaRPr lang="en-US" sz="1285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9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типология функций государства и политического развития
</a:t>
            </a:r>
            <a:endParaRPr lang="en-US" sz="792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базовых режима помогают сравнивать политические системы: демократия, авторитаризм и смешанные формы. Такая схема показывает, как меняются участие граждан и контроль над властью.
</a:t>
            </a:r>
            <a:endParaRPr lang="en-US" sz="123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типа режимов выделяют в школьной политологии.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политических режимов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Выборы → законность → доверие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связи между выборами, законностью и доверием в политической системе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08097"/>
            <a:ext cx="8363700" cy="180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500" y="464800"/>
            <a:ext cx="73875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блага и развитие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43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повышает квалификацию людей, расширяет их возможности и со временем увеличивает производительность труда. Для страны это означает больше специалистов, сильнее рынок труда и выше качество человеческого капитала.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43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627448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Здравоохранение сохраняет трудоспособность населения и снижает потери, связанные с болезнями и преждевременной смертностью. Чем доступнее медицина, тем стабильнее занятость и тем меньше нагрузка на семьи и бюджет.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627448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Здравоохранение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11452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связь и базовая инфраструктура уменьшают издержки бизнеса и связывают регионы в единое экономическое пространство. Это облегчает торговлю, ускоряет доставку и делает инвестиции более привлекательными.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711452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6795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общественный порядок создают предсказуемую среду, без которой сложно развивать предпринимательство и социальное доверие. Когда правила работают, люди охотнее учатся, открывают дела и планируют будущее.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6795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 политика: круг взаимного влияния
</a:t>
            </a:r>
            <a:endParaRPr lang="en-US" sz="2397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обратной связи между экономическими результатами, общественными ожиданиями и политическими решениями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6550" y="1691200"/>
            <a:ext cx="438000" cy="350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8925" y="1652950"/>
            <a:ext cx="426900" cy="42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61150" y="1671733"/>
            <a:ext cx="438000" cy="389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95681" y="1652950"/>
            <a:ext cx="373538" cy="426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565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доходов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доходы растут слишком неравномерно, усиливается ощущение несправедливости. Люди сравнивают свои возможности с другими и чаще сомневаются, что правила работают одинаково для всех.
</a:t>
            </a:r>
            <a:endParaRPr lang="en-US" sz="1129" dirty="0"/>
          </a:p>
        </p:txBody>
      </p:sp>
      <p:sp>
        <p:nvSpPr>
          <p:cNvPr id="9" name="Text 2"/>
          <p:cNvSpPr txBox="1"/>
          <p:nvPr/>
        </p:nvSpPr>
        <p:spPr>
          <a:xfrm>
            <a:off x="2793367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к институтам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к судам, полиции и органам власти снижает вероятность конфликта. Если институты воспринимаются как честные, общество легче принимает непопулярные, но необходимые решения.
</a:t>
            </a:r>
            <a:endParaRPr lang="en-US" sz="1129" dirty="0"/>
          </a:p>
        </p:txBody>
      </p:sp>
      <p:sp>
        <p:nvSpPr>
          <p:cNvPr id="10" name="Text 3"/>
          <p:cNvSpPr txBox="1"/>
          <p:nvPr/>
        </p:nvSpPr>
        <p:spPr>
          <a:xfrm>
            <a:off x="4878408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Работа, жильё, образование и медицина формируют повседневное чувство защищённости. Когда базовые условия жизни улучшаются, напряжённость обычно снижается, а готовность поддерживать реформы растёт.
</a:t>
            </a:r>
            <a:endParaRPr lang="en-US" sz="1135" dirty="0"/>
          </a:p>
        </p:txBody>
      </p:sp>
      <p:sp>
        <p:nvSpPr>
          <p:cNvPr id="11" name="Text 4"/>
          <p:cNvSpPr txBox="1"/>
          <p:nvPr/>
        </p:nvSpPr>
        <p:spPr>
          <a:xfrm>
            <a:off x="69634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Молодёжная занятость
</a:t>
            </a:r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Безработица среди молодёжи особенно опасна, потому что затрагивает людей в период выбора жизненного пути. Отсутствие перспектив повышает риск протеста, миграции и социального разрыва.
</a:t>
            </a:r>
            <a:endParaRPr lang="en-US" sz="1052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общества
</a:t>
            </a:r>
            <a:endParaRPr lang="en-US" sz="296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Мини-кейс: реформы и риски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1235150" y="1365925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Быстрый эффект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748162" y="1845975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реформа может ускорить рост, если снимает барьеры для бизнеса, улучшает управление и привлекает инвестиции. Но на первых этапах часть людей часто сталкивается с издержками и неопределённостью.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Условия успеха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зависит от компенсаций, прозрачности решений и умеренного темпа изменений. Чем понятнее правила перехода, тем выше шанс сохранить доверие и довести реформу до результата.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10538" y="1375288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Неравномерные выгоды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923550" y="1855338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проявляется вопрос распределения выгод: одни группы выигрывают быстрее, другие — позже или почти не выигрывают. Если разрыв слишком велик, поддержка реформ начинает снижаться.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1235150" y="319280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Социальная цена
</a:t>
            </a:r>
            <a:endParaRPr lang="en-US" sz="1300" dirty="0"/>
          </a:p>
        </p:txBody>
      </p:sp>
      <p:sp>
        <p:nvSpPr>
          <p:cNvPr id="19" name="Text 9"/>
          <p:cNvSpPr txBox="1"/>
          <p:nvPr/>
        </p:nvSpPr>
        <p:spPr>
          <a:xfrm>
            <a:off x="748162" y="367285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одновременно усиливаются коррупция, рост цен или безработица, общественное терпение быстро исчерпывается. Люди судят о реформе не только по целям, но и по повседневным последствиям.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0615" y="2477750"/>
            <a:ext cx="4395871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модели развития по-разному распределяют роль рынка и государства. Сравнение показывает, где выше гибкость, где сильнее координация и почему смешанные подходы требуют особого баланса.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модели зависит от задач страны: быстрый рост, социальная устойчивость или сочетание обоих целей.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подход в экономике и политологии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моделей развития
</a:t>
            </a:r>
            <a:endParaRPr lang="en-US" sz="2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без защиты не бывает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открывает новые рынки и получает доступ к технологиям, когда торговля остаётся свободной. Но любая внешняя волна — падение спроса, санкции или рост цен на сырьё — быстро отражается на рабочих местах и доходах семей.
</a:t>
            </a:r>
            <a:endParaRPr lang="en-US" sz="995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с условиями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 могут помогать кредитами, правилами и экспертной поддержкой, особенно после кризисов. Однако их требования часто заставляют власти выбирать между быстрыми реформами и социальной стабильностью, что делает политику более сложной.
</a:t>
            </a:r>
            <a:endParaRPr lang="en-US" sz="894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Шок приходит извне
</a:t>
            </a:r>
            <a:pPr algn="l" indent="0" marL="0">
              <a:lnSpc>
                <a:spcPct val="100000"/>
              </a:lnSpc>
              <a:buNone/>
            </a:pPr>
            <a:r>
              <a:rPr lang="en-US" sz="79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кризисы показывают, насколько взаимосвязаны экономики разных стран. Когда слабеет мировая конъюнктура, даже относительно устойчивые государства сталкиваются с замедлением роста, давлением на бюджет и тревогой на рынке труда.
</a:t>
            </a:r>
            <a:endParaRPr lang="en-US" sz="928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среда и ограничения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 политика: один результат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 политика развиваются устойчиво только тогда, когда правила понятны, институты надёжны, а государство умеет сочетать рост с доверием общества. В этом и состоит главный вывод урока.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2026-07-26T02:31:55Z</dcterms:created>
  <dcterms:modified xsi:type="dcterms:W3CDTF">2026-07-26T02:31:55Z</dcterms:modified>
</cp:coreProperties>
</file>