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об этнических и расовых группах на английском без обид
</a:t>
            </a:r>
            <a:endParaRPr lang="en-US" sz="2506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лексика помогает говорить точно, уважительно и без лишних неловкостей.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 в 9 классе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встречаются в учебниках, фильмах, статьях и переписке. Один и тот же термин может звучать нейтрально или обидно — всё зависит от контекста и выбора слов.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Race, ethnicity и nationality: три разные категории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14725" y="189199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Race — внешний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связано с тем, как людей исторически классифицировали по внешности. В современном английском его используют осторожно, потому что оно зависит от социального и культурного контекста.
</a:t>
            </a:r>
            <a:endParaRPr lang="en-US" sz="1086" dirty="0"/>
          </a:p>
        </p:txBody>
      </p:sp>
      <p:sp>
        <p:nvSpPr>
          <p:cNvPr id="9" name="Text 2"/>
          <p:cNvSpPr txBox="1"/>
          <p:nvPr/>
        </p:nvSpPr>
        <p:spPr>
          <a:xfrm>
            <a:off x="4313752" y="29516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Ethnicity — происхождение и 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Ethnicity относится к языку, традициям, обычаям и общей истории группы. Один человек может принадлежать к одной ethnicity, даже если живёт в другой стране и имеет другое гражданство.
</a:t>
            </a:r>
            <a:endParaRPr lang="en-US" sz="1088" dirty="0"/>
          </a:p>
        </p:txBody>
      </p:sp>
      <p:sp>
        <p:nvSpPr>
          <p:cNvPr id="10" name="Text 3"/>
          <p:cNvSpPr txBox="1"/>
          <p:nvPr/>
        </p:nvSpPr>
        <p:spPr>
          <a:xfrm>
            <a:off x="513377" y="40422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Nationality — гражданство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Nationality показывает юридическую связь человека со страной: Brazilian, Japanese, Canadian. Она не обязана совпадать с этнической принадлежностью, поэтому эти три понятия нельзя путать.
</a:t>
            </a:r>
            <a:endParaRPr lang="en-US" sz="108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и уважительные слова в современном английском
</a:t>
            </a:r>
            <a:endParaRPr lang="en-US" sz="1991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обобщения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ethnic group, community, background, heritage и ancestry обычно звучат спокойно и нейтрально. Они помогают говорить о людях без лишних ярлыков и оценок.
</a:t>
            </a:r>
            <a:endParaRPr lang="en-US" sz="1108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названия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Black, White, Asian, Latino, Indigenous часто пишутся с заглавной буквы, когда обозначают людей. Это показывает уважение и соответствует распространённой современной норме.
</a:t>
            </a:r>
            <a:endParaRPr lang="en-US" sz="1108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обобщение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people of color встречается в современном английском, но не подходит для любой ситуации. Его лучше использовать только тогда, когда контекст действительно требует такого обобщения.
</a:t>
            </a:r>
            <a:endParaRPr lang="en-US" sz="1108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важнее догадки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конкретная группа или самоназвание, лучше выбрать именно его. Так речь становится яснее, вежливее и не создаёт ненужных предположений о человеке.
</a:t>
            </a:r>
            <a:endParaRPr lang="en-US" sz="110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91525"/>
            <a:ext cx="4000500" cy="15825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английском языке отличаются не только значением, но и степенью уместности в речи о людях.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Нейтральные, осторожные и устаревшие слова
</a:t>
            </a:r>
            <a:endParaRPr lang="en-US" sz="2792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и нейтральнее слово, тем меньше риск обидеть человека или исказить смысл.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современная учебная норма английского языка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правильное слово в разговоре или тексте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нейтральной лексики для школьного английского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стереотипы и обобщения звучат обидно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242950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не одинаковы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человека описывают через одну черту, исчезают его личные качества, интересы и опыт. Такое упрощение делает высказывание несправедливым и часто звучит грубо.
</a:t>
            </a:r>
            <a:endParaRPr lang="en-US" sz="1062" dirty="0"/>
          </a:p>
        </p:txBody>
      </p:sp>
      <p:sp>
        <p:nvSpPr>
          <p:cNvPr id="12" name="Text 3"/>
          <p:cNvSpPr txBox="1"/>
          <p:nvPr/>
        </p:nvSpPr>
        <p:spPr>
          <a:xfrm>
            <a:off x="302250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 слова «все» и «всегда»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all people from… или they are always… создают ложное впечатление, будто целая группа ведёт себя одинаково. Это почти всегда неверно и обидно.
</a:t>
            </a:r>
            <a:endParaRPr lang="en-US" sz="1062" dirty="0"/>
          </a:p>
        </p:txBody>
      </p:sp>
      <p:sp>
        <p:nvSpPr>
          <p:cNvPr id="13" name="Text 4"/>
          <p:cNvSpPr txBox="1"/>
          <p:nvPr/>
        </p:nvSpPr>
        <p:spPr>
          <a:xfrm>
            <a:off x="480206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Шаблоны заменяют факты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удобны, потому что звучат быстро, но они не помогают понять человека. Уважительная речь опирается на конкретные факты, а не на чужие предположения.
</a:t>
            </a:r>
            <a:endParaRPr lang="en-US" sz="1062" dirty="0"/>
          </a:p>
        </p:txBody>
      </p:sp>
      <p:sp>
        <p:nvSpPr>
          <p:cNvPr id="14" name="Text 5"/>
          <p:cNvSpPr txBox="1"/>
          <p:nvPr/>
        </p:nvSpPr>
        <p:spPr>
          <a:xfrm>
            <a:off x="6581631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меняет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нейтральное слово может прозвучать резко, если оно используется как ярлык. Поэтому важно следить не только за словом, но и за тоном фразы.
</a:t>
            </a:r>
            <a:endParaRPr lang="en-US" sz="106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проблема возникает из-за неосторожных слов, а не из-за плохих намерений. Проверка значения и нейтральная формулировка обычно помогают избежать ошибки.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вызывает неловкость в английской речи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риск связан с неправильными названиями групп. Чем меньше догадок и шуток, тем безопаснее общение.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ошибок в речи школьников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задавать вопросы о происхождении вежливо
</a:t>
            </a:r>
            <a:endParaRPr lang="en-US" sz="22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61" y="2032220"/>
            <a:ext cx="4097813" cy="11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is your family from? и What language does your family speak? звучат нейтрально и дают человеку право ответить кратко или не отвечать подробно.
</a:t>
            </a:r>
            <a:endParaRPr lang="en-US" sz="1162" dirty="0"/>
          </a:p>
        </p:txBody>
      </p:sp>
      <p:sp>
        <p:nvSpPr>
          <p:cNvPr id="10" name="Text 3"/>
          <p:cNvSpPr txBox="1"/>
          <p:nvPr/>
        </p:nvSpPr>
        <p:spPr>
          <a:xfrm>
            <a:off x="417961" y="3458364"/>
            <a:ext cx="4097813" cy="11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лучше избегать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What are you? и Are you really from here? могут звучать слишком прямо и даже недружелюбно. Они ставят человека в неловкое положение без необходимости.
</a:t>
            </a:r>
            <a:endParaRPr lang="en-US" sz="116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100" y="2057775"/>
            <a:ext cx="295050" cy="33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19476" y="2342426"/>
            <a:ext cx="295050" cy="33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28274"/>
            <a:ext cx="322200" cy="32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английском важны заглавные буквы в названиях групп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людям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Black, Asian, Indigenous и похожие названия часто пишутся с заглавной буквы, когда речь идёт о людях. Так подчёркивается, что это не просто признак, а сообщество.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норма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и общественных текстах такая запись стала очень распространённой. Она помогает писать по современным правилам и звучать более корректно в нейтральной английской речи.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Следуй стилю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могут немного различаться в разных странах и стилях письма, поэтому полезно смотреть на контекст. Если есть сомнение, выбирай форму, которая выглядит уважительно и последовательно.
</a:t>
            </a:r>
            <a:endParaRPr lang="en-US" sz="106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633764"/>
            <a:ext cx="4039800" cy="12891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нейтральные и устаревшие формулировки: точные слова помогают говорить о людях уважительно и без лишних ярлыков.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Уважительные и неуважительные примеры фраз
</a:t>
            </a:r>
            <a:endParaRPr lang="en-US" sz="2692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и нейтральные выражения звучат уважительнее, чем обобщающие или устаревшие ярлыки.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нормы употребления английской лексики и школьные рекомендации по вежливой речи.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1701" y="1503975"/>
            <a:ext cx="3640200" cy="25381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человека и нейтральное обращение важнее догадок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68287" y="1901077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имени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знаете имя собеседника, используйте его. Это самый безопасный способ показать уважение и избежать лишних предположений о расе, этничности или происхождении человека.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68287" y="2607018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задавайте лишнего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тема разговора не требует личных деталей, не стоит спрашивать о происхождении. Нейтральный вопрос или обычное обращение звучат естественнее и помогают сохранить комфортную атмосферу.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68287" y="3312959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школы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классе, в чате с одноклассниками и в письме учителю имя человека почти всегда лучше любых догадок. Так вы говорите вежливо и не ставите собеседника в неловкое положение.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68287" y="4018900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сомневаетесь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простую формулировку без ярлыков: имя, нейтральное обращение или общую тему разговора. Такой подход особенно полезен при знакомстве с новыми людьми.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англоязычных странах нормы меняются не одинаково: одно слово может восприниматься как обычное в одном регионе и как устаревшее в другом.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 и то же слово меняет оттенок в разных странах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 уместность слова зависят от региона, поэтому безопаснее проверять актуальную норму в конкретном контексте.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современных словарных и стилистических рекомендаций по англоязычному употреблению.
</a:t>
            </a:r>
            <a:endParaRPr lang="en-US" sz="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 слово было выбрано неправильно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14725" y="1911975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признайте ошибку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сказали не то слово, не начинайте длинное объяснение. Достаточно коротко признать ошибку: Sorry, I mean… — так разговор быстро возвращается в спокойное русло.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17175" y="2987150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замените выражение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извинения используйте более точную и уважительную формулировку. Чем быстрее вы исправитесь, тем меньше неловкости останется у собеседника и у вас самого.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73150" y="4068925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Продолжайте нейтрально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повторяйте ошибочное слово и не оправдывайтесь. Лучше перейти к теме разговора спокойно и без лишнего внимания к промаху: это показывает уважение и уверенность.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фразы перед разговором или письмом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вопросов помогает выбрать нейтральную и уважительную формулировку до того, как вы её скажете или напишете.
</a:t>
            </a:r>
            <a:endParaRPr lang="en-US" sz="82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544485"/>
            <a:ext cx="4000500" cy="12766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замены делают речь яснее, современнее и вежливее. Часто достаточно выбрать более конкретное название группы или нейтральное описание.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замены спорных слов и выражений
</a:t>
            </a:r>
            <a:endParaRPr lang="en-US" sz="2859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замены либо точнее называют группу, либо убирают устаревший и обидный оттенок.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рекомендации по английской лексике и уважительному обозначению групп людей.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Уважительная речь в школе, чате и соцсетях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отправки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сообщением или постом проверьте, не содержит ли текст шутку, ярлык или слишком личный вопрос. В интернете такие фразы быстро распространяются и могут задеть многих людей.
</a:t>
            </a:r>
            <a:endParaRPr lang="en-US" sz="986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видите чужую грубость, не поддерживайте её мемом, цитатой или пересылкой. Лучше выбрать нейтральный ответ или сменить тему, чем усиливать неприятный тон разговора.
</a:t>
            </a:r>
            <a:endParaRPr lang="en-US" sz="986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уже отправили неудачную фразу, исправьте её сразу и спокойно. В школьном сообществе важно не только говорить вежливо, но и быстро исправлять неточности.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условия работают вместе: одно без другого помогает меньше. Точность, тон и внимание к человеку особенно важны в переписке и в устной речи.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строить уважительный диалог на английском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Уважительный диалог строится на сочетании языковой точности и внимательности к собеседнику.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правил вежливой речи на английском языке.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безопасных фраз для школьного общения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17" y="194207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языке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language do you speak at home? — вежливый вопрос, если тема разговора действительно связана с языком. Он звучит мягче, чем прямые вопросы о происхождении.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926717" y="2644807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интерес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Your family background is interesting подходит, если вы говорите о семье в общем и без лишних подробностей. Такая фраза не требует от человека раскрывать личные данные.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26717" y="334754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уточнение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not sure which term is best, so I’ll use your preferred name показывает уважение и готовность говорить так, как удобно собеседнику. Это особенно полезно в классе и переписке.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926717" y="4050279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сомневаетесь, лучше выбрать имя человека, общую тему или нейтральную формулировку. Для школьного английского это самый надежный способ избежать неловкости и ошибок.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говорить точно, выбирать нейтральные слова и уважать самоназвание человека, английская речь звучит вежливо и уверенно. Это помогает избегать обид и чувствовать себя спокойнее в любой ситуации.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Точность, уважение и осторожность со словами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2026-05-31T12:53:05Z</dcterms:created>
  <dcterms:modified xsi:type="dcterms:W3CDTF">2026-05-31T12:53:05Z</dcterms:modified>
</cp:coreProperties>
</file>