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 в межвоенный период: 1919–1939 годы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войны: новые границы, кризисы и путь к новому конфликту.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1918 года: перестройка и надежды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изменила карту мира и судьбы государств. Одни страны усилились, другие потеряли территории и влияние. На этом фоне росли социальные конфликты, недоверие к демократии и стремление пересмотреть итоги войны.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и новые границы Европы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385933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ограничил германскую армию, запретил многие виды вооружений и лишил страну части важных территорий. Это вызвало чувство унижения и стало почвой для будущих требований реванша.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условия для Германии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12137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закрепили появление новых государств в Центральной и Восточной Европе. Границы проводились быстро, поэтому они не всегда совпадали с расселением народов и историческими интересами соседей.
</a:t>
            </a:r>
            <a:endParaRPr lang="en-US" sz="807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15830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континента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838342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остались нерешённые пограничные споры. Это особенно касалось районов с смешанным населением, где разные страны считали себя вправе претендовать на одну и ту же землю.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642034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564546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государствах жили крупные группы людей другой национальности, языка и веры. Их права нередко ограничивались, а это усиливало напряжение внутри стран и между соседями.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368239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290751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не сняла все противоречия после войны. Она создала новый порядок, но одновременно оставила много недовольных, что сделало Европу менее устойчивой к новым кризисам.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094443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мир
</a:t>
            </a:r>
            <a:endParaRPr lang="en-US" sz="9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Великой депрессии в крупнейших странах мира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ударил по промышленности, торговле и доходам семей. Сильнее всего пострадали страны, тесно связанные с мировым рынком и кредитами.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охватил почти все развитые государства и усилил социальную нестабильность.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уровня безработицы в 1933 году; обобщённые данные по Великой депрессии
</a:t>
            </a:r>
            <a:endParaRPr lang="en-US" sz="6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1920–1930-е годы: от процветания к «Новому курсу»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США стали крупнейшей индустриальной державой и главным кредитором мира. Массовый выпуск автомобилей, бытовой техники и других товаров сделал страну символом экономического роста.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60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1929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фондового рынка в октябре 1929 года стал началом Великой депрессии. Банки закрывались, предприятия сокращали выпуск продукции, а миллионы людей теряли работу и сбережения.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7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Безработица, бедность и очереди за помощью стали частью повседневной жизни. Кризис затронул не только заводы и фермы, но и доверие людей к прежним экономическим правилам.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8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Рузвельта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1933 года Франклин Рузвельт начал «Новый курс». Государство поддерживало банки, организовывало общественные работы и помогало безработным, чтобы смягчить последствия кризиса.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3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курс» не убрал все трудности сразу, но снизил остроту бедствия. Он показал, что в тяжёлый период государство может активно помогать обществу и экономике.
</a:t>
            </a:r>
            <a:endParaRPr lang="en-US" sz="11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Веймарская республика и приход нацистов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республика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республика возникла после войны, но с самого начала столкнулась с нестабильностью. Парламентские партии спорили между собой, а радикальные движения подрывали доверие к власти.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Версальское недовольство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немцы считали условия мирного договора несправедливыми. Ограничения армии, территориальные потери и необходимость выплат воспринимались как национальное унижение.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безработица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1923 году страну потрясла гиперинфляция, а мировой экономический кризис резко увеличил число безработных. В таких условиях всё больше людей искали «сильную власть».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 год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Адольф Гитлер стал канцлером в 1933 году, после чего нацисты быстро уничтожили политическую конкуренцию. В Германии установилась диктатура, основанная на страхе и пропаганде.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993349"/>
            <a:ext cx="4491900" cy="18165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режимы в ведущих странах в 1930-е годы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развивались государства Европы и Азии в 1930-е годы.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1930-е годы демократии сохранились не везде: в ряде стран усилилась жёсткая власть и контроль государства.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политической истории 1930-х годов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путь к фашистской диктатуре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итогами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многие итальянцы считали победу неполной. Страна не получила всех обещанных территорий, и это чувство назвали «урезанной победой».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060436" y="2352563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страх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забастовки и боязнь революции ослабляли доверие к обычным партиям. На этом фоне радикальные лозунги звучали для части общества особенно убедительно.
</a:t>
            </a:r>
            <a:endParaRPr lang="en-US" sz="1106" dirty="0"/>
          </a:p>
        </p:txBody>
      </p:sp>
      <p:sp>
        <p:nvSpPr>
          <p:cNvPr id="13" name="Text 4"/>
          <p:cNvSpPr txBox="1"/>
          <p:nvPr/>
        </p:nvSpPr>
        <p:spPr>
          <a:xfrm>
            <a:off x="3760871" y="2352575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Муссолини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Бенито Муссолини пришёл к власти и постепенно установил фашистский режим. Политическая свобода была ограничена, а противники власти подвергались преследованию.
</a:t>
            </a:r>
            <a:endParaRPr lang="en-US" sz="1106" dirty="0"/>
          </a:p>
        </p:txBody>
      </p:sp>
      <p:sp>
        <p:nvSpPr>
          <p:cNvPr id="14" name="Text 5"/>
          <p:cNvSpPr txBox="1"/>
          <p:nvPr/>
        </p:nvSpPr>
        <p:spPr>
          <a:xfrm>
            <a:off x="5461307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режима были характерны культ лидера, цензура и жёсткий контроль над обществом. Государство подчиняло себе общественные организации и добивалось единства через давление и пропаганду.
</a:t>
            </a:r>
            <a:endParaRPr lang="en-US" sz="1106" dirty="0"/>
          </a:p>
        </p:txBody>
      </p:sp>
      <p:sp>
        <p:nvSpPr>
          <p:cNvPr id="15" name="Text 6"/>
          <p:cNvSpPr txBox="1"/>
          <p:nvPr/>
        </p:nvSpPr>
        <p:spPr>
          <a:xfrm>
            <a:off x="7161753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экспансия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Фашистская Италия стремилась показать силу за пределами страны. Это делало её всё более агрессивной и усиливало напряжённость в международных отношениях.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 1920–1930-е годы: индустриализация и коллективизация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1920-х годов Советский Союз начал ускоренное промышленное развитие. Государство делало ставку на заводы, шахты, электростанции и крупные стройки по всей стране.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центры тяжёлой промышленности и железнодорожные линии. Это помогало быстрее развивать производство, но требовало огромных усилий и строгой дисциплины.
</a:t>
            </a:r>
            <a:endParaRPr lang="en-US" sz="1199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хозяйства объединяли в колхозы, а государство усиливало контроль над зерном. Для деревни это стало большим переломом и вызвало серьёзные трудности.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сопровождался дефицитом товаров, тяжёлыми бытовыми условиями и репрессиями. Люди жили в напряжении, а государство всё сильнее контролировало общество.
</a:t>
            </a:r>
            <a:endParaRPr lang="en-US" sz="12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Лига Наций не смогла сохранить мир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слабость международного контроля привела к росту агрессии в 1930-е годы.
</a:t>
            </a:r>
            <a:endParaRPr lang="en-US" sz="9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милитаризм и расширение в Азии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60447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экономика нуждалась в сырье и рынках сбыта, поэтому военные круги поддерживали расширение на материк. Контроль над территориями рассматривался как путь к укреплению промышленности и армии.
</a:t>
            </a:r>
            <a:endParaRPr lang="en-US" sz="9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8725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ресурсов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65442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1931 году японские войска захватили Маньчжурию и создали зависимое государство Маньчжоу-го. Этот шаг показал, что Токио готов нарушать международные договоры ради усиления своего влияния.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623721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Маньчжурский кризис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970428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1930-е годы влияние армии в политике постоянно росло. Гражданские министры теряли реальную власть, а решения всё чаще принимались под давлением генералов, которые настаивали на дальнейшей экспансии.
</a:t>
            </a:r>
            <a:endParaRPr lang="en-US" sz="989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728707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военных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Франция между войной и новым кризисом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наследие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2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обе страны столкнулись с потерями, долгами и необходимостью восстанавливать хозяйство. Общество хотело стабильности, а не новых жертв, поэтому правительства осторожно относились к любым рискованным шагам.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мощь
</a:t>
            </a:r>
            <a:pPr algn="l" indent="0" marL="0">
              <a:lnSpc>
                <a:spcPct val="115000"/>
              </a:lnSpc>
              <a:buNone/>
            </a:pPr>
            <a:r>
              <a:rPr lang="en-US" sz="12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Великобритания и Франция сохраняли огромные колониальные владения. Они оставались важной частью их экономической силы и международного влияния, хотя не решали внутренних проблем метрополий.
</a:t>
            </a:r>
            <a:endParaRPr lang="en-US" sz="109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умиротворения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новой войны, лидеры часто шли на уступки агрессивным режимам. Такой курс давал временную передышку, но поощрял тех, кто проверял границы допустимого всё дальше.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3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1930-х годов стало ясно, что уступки не остановили агрессию Германии, Италии и Японии. Слабая реакция демократий только усилила международную напряжённость и чувство неуверенности в Европе.
</a:t>
            </a:r>
            <a:endParaRPr lang="en-US" sz="11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авторитарных режимов в Европе в 1930-е годы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политическая карта Европы заметно изменилась: парламентские системы сохранялись не везде, а многие страны усиливали власть одного лидера или узкой группы.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авторитарные режимы стали преобладать над демократическими моделями, особенно в государствах, переживших кризис и политическую нестабильность.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реконструкция по политической карте Европы конца 1930-х годов
</a:t>
            </a:r>
            <a:endParaRPr lang="en-US" sz="8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республика, раскол общества и гражданская война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 — провозглашение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была свергнута, и Испания выбрала республиканский путь. Однако новые власти сразу столкнулись с ожиданиями быстрых реформ и сильным сопротивлением со стороны традиционных элит.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1931–1936 — нарастающий раскол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земле, роли церкви, положении армии и правах рабочих углубляли конфликт между левыми и правыми силами. Политическая жизнь становилась всё более напряжённой и нестабильной.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 — 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мятеж перерос в гражданскую войну. Страна оказалась разделена на сторонников республики и националистов, а боевые действия быстро охватили большую часть территории.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Франко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Националисты Франсиско Франко получили помощь Германии и Италии, что сделало испанскую войну международным конфликтом. Она стала важным предупреждением для всей Европы о приближении большой войны.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 Восточная Европа: новые государства и старые проблемы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2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 восстановленные государства региона нередко спорили о границах, доставшихся после распада империй. Это создавало постоянное напряжение между соседями и мешало укреплению доверия.
</a:t>
            </a:r>
            <a:endParaRPr lang="en-US" sz="1106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7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жили крупные группы других народов, которые не всегда чувствовали себя защищёнными. Вопросы языка, школы и политических прав становились источником конфликтов внутри государств.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кредитов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сильно опиралась на западные займы и торговлю. Когда начался мировой кризис, многие страны быстро столкнулись с падением доходов, безработицей и финансовой неустойчивостью.
</a:t>
            </a:r>
            <a:endParaRPr lang="en-US" sz="1167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авторитаризму
</a:t>
            </a:r>
            <a:pPr algn="l" indent="0" marL="0">
              <a:lnSpc>
                <a:spcPct val="115000"/>
              </a:lnSpc>
              <a:buNone/>
            </a:pPr>
            <a:r>
              <a:rPr lang="en-US" sz="29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нестабильность, страх перед кризисом и разочарование в парламентских партиях усиливали позиции сильных лидеров и военных. Во многих странах демократия стала заметно слабее.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межвоенного периода: хронология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по нарастающей: экономический кризис, приход диктатур и агрессия государств постепенно разрушили послевоенную систему безопасности.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 от послевоенного мира 1919 года Европа и Азия постепенно пришли к новому глобальному конфликту.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межвоенного периода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160" y="1408123"/>
            <a:ext cx="237300" cy="27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3160" y="2070848"/>
            <a:ext cx="237300" cy="27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3160" y="2756273"/>
            <a:ext cx="237300" cy="27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43385" y="3441698"/>
            <a:ext cx="237300" cy="271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3160" y="4127123"/>
            <a:ext cx="237300" cy="271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культура и повседневная жизнь в межвоенный период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Радиопередачи быстро вошли в быт миллионов людей. Они позволяли узнавать новости почти сразу, объединяли слушателей и становились важным инструментом политики, рекламы и массовой культуры.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Кинотеатры стали популярным местом досуга в городах. Фильмы развлекали зрителей, создавали новые звёзды и помогали распространять идеи, вкусы и образ жизни по всей стране.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 реклама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плакаты становились всё доступнее. Массовая печать и реклама влияли на моду, покупки и общественное мнение, особенно в крупных городах.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нового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литературе, архитектуре и живописи развивались модернизм и авангард. Художники искали новые формы выражения, отражая быстрые перемены, тревогу эпохи и интерес к современности.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ходили в кафе, на спортивные соревнования и в кино. Но рядом с новыми удобствами оставались бедность, безработица, цензура и чувство неуверенности в будущем.
</a:t>
            </a:r>
            <a:endParaRPr lang="en-US" sz="8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международных конфликтов в 1920–1930-е годы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кризисы проявлялись там, где экономические трудности сочетались с обещаниями реванша и военной силы. Это особенно заметно в Германии, Италии и Японии.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опасной оказалась не одна причина, а их сочетание: внутренние проблемы стран превращались во внешнюю агрессию при слабой международной реакции.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межвоенного периода
</a:t>
            </a:r>
            <a:endParaRPr lang="en-US" sz="8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1938–1939 годы: окончательный крах системы мира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Австрии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1938 года Германия присоединила Австрию. Это показало, что ограничения послевоенных договоров больше не действуют, а агрессор почти не встречает сопротивления.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60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1938 года часть Чехословакии была передана Германии. Решение приняли без участия самой страны, и оно стало символом бессилия политики уступок.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7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Чехословакии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1939 году Германия нарушила обещания и полностью заняла Чехию, а Словакия оказалась под её контролем. Это окончательно убедило многих, что договоры не гарантируют мира.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8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Молотова—Риббентропа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1939 года СССР и Германия подписали договор о ненападении. Он временно изменил баланс сил в Европе и вызвал тревогу у соседних государств.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3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 1939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Германии на Польшу стало началом Второй мировой войны. Межвоенный период завершился, потому что послевоенная система безопасности окончательно рухнула.
</a:t>
            </a:r>
            <a:endParaRPr lang="en-US" sz="11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мир оказался слишком хрупким
</a:t>
            </a:r>
            <a:endParaRPr lang="en-US" sz="198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1919–1939 годов показывает, что мир нельзя удержать одними договорами. Без доверия, сотрудничества и готовности решать споры мирным путём международная система быстро рушится.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2026-06-01T04:54:17Z</dcterms:created>
  <dcterms:modified xsi:type="dcterms:W3CDTF">2026-06-01T04:54:17Z</dcterms:modified>
</cp:coreProperties>
</file>