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российской культуры в начале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5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соединил традицию и художественный поиск.
</a:t>
            </a:r>
            <a:endParaRPr lang="en-US" sz="380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1900–1917 годах российская культура сохраняла классические основы, но стремительно искала новые формы.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 пороге культурного перелома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модернизации к культурному обновлению
</a:t>
            </a:r>
            <a:endParaRPr lang="en-US" sz="2865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городов, грамотности и печати создал более широкую аудиторию для литературы, театра и искусства. Культура стала заметно публичнее и динамичнее.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1900-е: ускорение жизни
</a:t>
            </a:r>
            <a:endParaRPr lang="en-US" sz="1563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 Москва оставались главными центрами, однако культурная активность быстро распространялась в губернские города. Издательства, выставки и журналы усиливали общероссийский обмен идеями.
</a:t>
            </a:r>
            <a:endParaRPr lang="en-US" sz="1255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культурной географии
</a:t>
            </a:r>
            <a:endParaRPr lang="en-US" sz="1377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художественные течения и предреволюционное напряжение подталкивали к обновлению языка искусства. На этом фоне возникали модернистские поиски и новые объединения.
</a:t>
            </a:r>
            <a:endParaRPr lang="en-US" sz="1292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периода: запрос на обновление
</a:t>
            </a:r>
            <a:endParaRPr lang="en-US" sz="139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Среда, в которой рождалось новое искусство
</a:t>
            </a:r>
            <a:endParaRPr lang="en-US" sz="2854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Меценаты поддерживали издательства, выставки, театры и художественные кружки, создавая условия для смелых проектов. Частная инициатива во многом определяла темп культурной жизни.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Салоны, театры и выставочные залы становились местом встреч, обсуждений и премьер. Именно там формировалась репутация авторов и возникал живой культурный диалог.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 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одновременно развивало просвещение и усиливало контроль над словом и изображением. Цензура не остановила культурный подъём, но заметно влияла на его границы.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печати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Журналы, альманахи и критика связывали между собой писателей, художников и читателей. Через печать быстро распространялись программы новых направлений и художественные споры.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 рубеже веков
</a:t>
            </a:r>
            <a:endParaRPr lang="en-US" sz="2725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традиция продолжала жить в прозе и драматургии, сохраняя внимание к внутреннему миру человека и общественным конфликтам. Л. Н. Толстой и А. П. Чехов оставались нравственными ориентирами эпохи.
</a:t>
            </a:r>
            <a:endParaRPr lang="en-US" sz="1005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реализма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Модернистская литература отходила от прямого изображения действительности и искала скрытые смыслы, символы и мифологические образы. В центре внимания оказывались душевный разлад и ощущение перемен.
</a:t>
            </a:r>
            <a:endParaRPr lang="en-US" sz="1068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новых смыслов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жизнь, тревога времени и чувство исторического перелома стали важными сюжетами. Писатели всё чаще показывали человека в ситуации выбора, сомнения и одиночества.
</a:t>
            </a:r>
            <a:endParaRPr lang="en-US" sz="1165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кризиса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заняла особенно заметное место в культурной жизни, потому что лучше других жанров передавала напряжение эпохи. Стихотворные сборники и публичные чтения собирали широкую аудиторию.
</a:t>
            </a:r>
            <a:endParaRPr lang="en-US" sz="1128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Ведущая роль поэзии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825" y="1512471"/>
            <a:ext cx="299025" cy="39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1607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3406" y="1512471"/>
            <a:ext cx="348862" cy="398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течения Серебряного века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сделали поэзию пространством философских и мистических переживаний. А. Блок, В. Брюсов, К. Бальмонт и А. Белый стремились выразить не внешний факт, а внутренний смысл эпохи.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Акмеисты возвращали слову точность, предметность и ясную художественную форму. А. Ахматова, Н. Гумилёв и О. Мандельштам отстаивали дисциплину поэтического языка и внимание к конкретной детали.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разрывали с привычными нормами стиха, экспериментировали со звучанием, ритмом и графикой текста. В. Маяковский, Д. Бурлюк и В. Хлебников превращали поэзию в дерзкий творческий вызов.
</a:t>
            </a:r>
            <a:endParaRPr lang="en-US" sz="1359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 формы литературной эпохи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его сомнение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всё чаще показывала человека в состоянии внутреннего кризиса. Герой эпохи сомневался, искал опору и болезненно переживал разрыв между мечтой и реальностью.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Духовные поиски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обращались к любви, вере и религиозным исканиям, пытаясь ответить на вопросы личной и национальной судьбы. Эти темы придавали литературе философскую глубину.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Журналы, альманахи и литературные кружки стали местом споров о будущем искусства. Поэтический манифест всё чаще был не дополнением, а частью самой литературной практики.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символ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города стал одним из центральных: он воспринимался и как пространство энергии, и как источник одиночества. В текстах усиливались мотивы толпы, шума, скорости и тревоги.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манера игры
</a:t>
            </a:r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Художественный театр изменил сам принцип существования спектакля. Ансамбль, психологическая точность и внимание к подтексту сделали сцену пространством тонкого анализа человеческих отношений.
</a:t>
            </a:r>
            <a:endParaRPr lang="en-US" sz="118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 новая драма
</a:t>
            </a:r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А. П. Чехова стали образцом новой драмы, где главное происходило не в действии, а в интонациях, паузах и несбывшихся ожиданиях героев. Такой театр требовал от зрителя вдумчивого чтения смысла.
</a:t>
            </a:r>
            <a:endParaRPr lang="en-US" sz="1206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как эксперимент
</a:t>
            </a:r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 Э. Мейерхольд пошёл в противоположную сторону — к условности, стилю и эксперименту. Его поиски расширили границы сцены и подготовили почву для театрального авангарда.
</a:t>
            </a:r>
            <a:endParaRPr lang="en-US" sz="1206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Сцена, которая искала новый язык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визуальная среда начала века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для широкой публики
</a:t>
            </a:r>
            <a:pPr algn="l" indent="0" marL="0">
              <a:lnSpc>
                <a:spcPct val="100000"/>
              </a:lnSpc>
              <a:buNone/>
            </a:pPr>
            <a:r>
              <a:rPr lang="en-US" sz="4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в 1900-х годах быстро стало популярным городским зрелищем. Кинотеатры, прокат фильмов и интерес публики росли, а экран начал соперничать с театром и ярмарочными представлениями.
</a:t>
            </a:r>
            <a:endParaRPr lang="en-US" sz="1677" dirty="0"/>
          </a:p>
        </p:txBody>
      </p:sp>
      <p:sp>
        <p:nvSpPr>
          <p:cNvPr id="10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национального экрана
</a:t>
            </a:r>
            <a:pPr algn="l" indent="0" marL="0">
              <a:lnSpc>
                <a:spcPct val="100000"/>
              </a:lnSpc>
              <a:buNone/>
            </a:pPr>
            <a:r>
              <a:rPr lang="en-US" sz="4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отечественные фильмы, а сама кинематографическая индустрия постепенно оформлялась как самостоятельная сфера культуры. Зрителя привлекали и хроника, и игровые сюжеты, и эффект новизны.
</a:t>
            </a:r>
            <a:endParaRPr lang="en-US" sz="1614" dirty="0"/>
          </a:p>
        </p:txBody>
      </p:sp>
      <p:sp>
        <p:nvSpPr>
          <p:cNvPr id="11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как свидетель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4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расширяла представление о реальности, фиксируя город, войну, труд и повседневную жизнь. Она становилась не только документом, но и важной частью визуальной памяти общества.
</a:t>
            </a:r>
            <a:endParaRPr lang="en-US" sz="161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балета «Жар-птица» закрепила за Стравинским репутацию композитора нового музыкального языка и европейского масштаба.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год парижской премьеры «Жар-птицы», ставшей символом музыкального новаторства.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балета И. Ф. Стравинского «Жар-птица» в Париже, 1910 год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крупнейших композитора эпохи определили разные направления музыкального обновления.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 особенно ярко обозначили переход от позднеромантической традиции к музыкальному модернизму.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русской музыки начала XX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узнаваемого к новому
</a:t>
            </a:r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залах выставок рядом оказывались полотна, где ещё чувствовалась школа реалистической живописи, и работы, в которых форма уже почти распадалась на цветовые пятна. Такой контраст помогал зрителю увидеть, как быстро менялся художественный язык.
</a:t>
            </a:r>
            <a:endParaRPr lang="en-US" sz="1163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 переживание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объединения «Голубая роза» искали не внешний сюжет, а настроение, сновидение и тонкую эмоциональную атмосферу. Их картины передавали мир как хрупкое, почти музыкальное впечатление, а не как точную сцену из жизни.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Бунт формы и цвета
</a:t>
            </a:r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«Бубнового валета» и авангардистов цвет становился самостоятельной силой, а линия — смелым вызовом академической норме. Работы Малевича, Гончаровой и Ларионова показывали, что картина может спорить с привычным взглядом на предмет.
</a:t>
            </a:r>
            <a:endParaRPr lang="en-US" sz="116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художественные истории эпохи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52500" y="241125"/>
            <a:ext cx="21879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выставочная жизнь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454450" y="19246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1905–1910: формирование групп
</a:t>
            </a:r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десятилетия художественные объединения вырабатывают собственный стиль и манифесты. Искусство всё теснее связывается с городской культурой, фольклором, лубком и европейским авангардом.
</a:t>
            </a:r>
            <a:endParaRPr lang="en-US" sz="1214" dirty="0"/>
          </a:p>
        </p:txBody>
      </p:sp>
      <p:sp>
        <p:nvSpPr>
          <p:cNvPr id="10" name="Text 3"/>
          <p:cNvSpPr txBox="1"/>
          <p:nvPr/>
        </p:nvSpPr>
        <p:spPr>
          <a:xfrm>
            <a:off x="3270825" y="3462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1900-е: первые столкновения
</a:t>
            </a:r>
            <a:pPr algn="r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1900-х выставки и журналы стали главной площадкой спора о том, какой должна быть новая живопись. Публика впервые массово столкнулась с отказом от академической нормы.
</a:t>
            </a:r>
            <a:endParaRPr lang="en-US" sz="1321" dirty="0"/>
          </a:p>
        </p:txBody>
      </p:sp>
      <p:sp>
        <p:nvSpPr>
          <p:cNvPr id="11" name="Text 4"/>
          <p:cNvSpPr txBox="1"/>
          <p:nvPr/>
        </p:nvSpPr>
        <p:spPr>
          <a:xfrm>
            <a:off x="3270825" y="35030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1913–1917: радикальное обновление
</a:t>
            </a:r>
            <a:pPr algn="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1913–1917 годам выставки превращаются в пространство открытого эксперимента. Новые имена уже не просто спорят с традицией, а стремятся полностью переопределить язык искусства.
</a:t>
            </a:r>
            <a:endParaRPr lang="en-US" sz="11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формы художественной культуры
</a:t>
            </a:r>
            <a:endParaRPr lang="en-US" sz="2818" dirty="0"/>
          </a:p>
        </p:txBody>
      </p:sp>
      <p:sp>
        <p:nvSpPr>
          <p:cNvPr id="9" name="Text 2"/>
          <p:cNvSpPr txBox="1"/>
          <p:nvPr/>
        </p:nvSpPr>
        <p:spPr>
          <a:xfrm>
            <a:off x="420500" y="1449493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Каталоги выставок и журнальные репродукции расширяли круг зрителей далеко за пределы столиц. Искусство стало доступным тем, кто не мог регулярно посещать салоны и музеи.
</a:t>
            </a:r>
            <a:endParaRPr lang="en-US" sz="1286" dirty="0"/>
          </a:p>
        </p:txBody>
      </p:sp>
      <p:sp>
        <p:nvSpPr>
          <p:cNvPr id="10" name="Text 3"/>
          <p:cNvSpPr txBox="1"/>
          <p:nvPr/>
        </p:nvSpPr>
        <p:spPr>
          <a:xfrm>
            <a:off x="420500" y="1044474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через печать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2585667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Афиши, обложки и рекламная графика формировали узнаваемый стиль эпохи. Художник всё чаще работал не только в мастерской, но и в сфере городской визуальной коммуникации.
</a:t>
            </a:r>
            <a:endParaRPr lang="en-US" sz="1277" dirty="0"/>
          </a:p>
        </p:txBody>
      </p:sp>
      <p:sp>
        <p:nvSpPr>
          <p:cNvPr id="12" name="Text 5"/>
          <p:cNvSpPr txBox="1"/>
          <p:nvPr/>
        </p:nvSpPr>
        <p:spPr>
          <a:xfrm>
            <a:off x="420150" y="2180648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на улицах
</a:t>
            </a:r>
            <a:endParaRPr lang="en-US" sz="1800" dirty="0"/>
          </a:p>
        </p:txBody>
      </p:sp>
      <p:sp>
        <p:nvSpPr>
          <p:cNvPr id="13" name="Text 6"/>
          <p:cNvSpPr txBox="1"/>
          <p:nvPr/>
        </p:nvSpPr>
        <p:spPr>
          <a:xfrm>
            <a:off x="420150" y="3721748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Сценография, книжное оформление и декоративные панно показывали, что художник начала века мыслит пространством целиком. Картина, сцена и книга всё чаще составляли единую творческую систему.
</a:t>
            </a:r>
            <a:endParaRPr lang="en-US" sz="1277" dirty="0"/>
          </a:p>
        </p:txBody>
      </p:sp>
      <p:sp>
        <p:nvSpPr>
          <p:cNvPr id="14" name="Text 7"/>
          <p:cNvSpPr txBox="1"/>
          <p:nvPr/>
        </p:nvSpPr>
        <p:spPr>
          <a:xfrm>
            <a:off x="420150" y="3316729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искусств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этапа архитектурного обновления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094450" y="10398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Эстетика модерна
</a:t>
            </a:r>
            <a:pPr algn="l" indent="0" marL="0">
              <a:lnSpc>
                <a:spcPct val="100000"/>
              </a:lnSpc>
              <a:buNone/>
            </a:pPr>
            <a:r>
              <a:rPr lang="en-US" sz="3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 в архитектуре стремился уйти от строгой симметрии: здания получали плавные линии, растительный орнамент и выразительные фасады. Внутреннее пространство тоже становилось частью художественного замысла.
</a:t>
            </a:r>
            <a:endParaRPr lang="en-US" sz="1324" dirty="0"/>
          </a:p>
        </p:txBody>
      </p:sp>
      <p:sp>
        <p:nvSpPr>
          <p:cNvPr id="10" name="Text 3"/>
          <p:cNvSpPr txBox="1"/>
          <p:nvPr/>
        </p:nvSpPr>
        <p:spPr>
          <a:xfrm>
            <a:off x="1094450" y="20685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облик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3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Москве особенно заметны работы Фёдора Шехтеля и доходные дома нового типа. Архитекторы активно использовали металл, стекло и кирпич, соединяя красоту с удобством городской жизни.
</a:t>
            </a:r>
            <a:endParaRPr lang="en-US" sz="1404" dirty="0"/>
          </a:p>
        </p:txBody>
      </p:sp>
      <p:sp>
        <p:nvSpPr>
          <p:cNvPr id="11" name="Text 4"/>
          <p:cNvSpPr txBox="1"/>
          <p:nvPr/>
        </p:nvSpPr>
        <p:spPr>
          <a:xfrm>
            <a:off x="1094450" y="30972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рациональности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1910-м годам декоративность уступала место более строгим решениям. В архитектуре усиливались рациональность, ясность объёмов и интерес к функциональности, что предвосхищало новые стилистические поиски.
</a:t>
            </a:r>
            <a:endParaRPr lang="en-US" sz="129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00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275" y="1222603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94" y="1205853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51869" y="1205853"/>
            <a:ext cx="473813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просветительской среды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становились не только научными, но и культурными центрами. Вокруг них формировалась среда, где лекции, диспуты и студенческие кружки приобщали молодёжь к современным идеям.
</a:t>
            </a:r>
            <a:endParaRPr lang="en-US" sz="1220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для широкой аудитории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чтения и публичные лекции переносили знания за пределы академии. Для горожан это был способ узнать о науке, истории и общественных вопросах без специальной подготовки.
</a:t>
            </a:r>
            <a:endParaRPr lang="en-US" sz="1208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знаниям
</a:t>
            </a:r>
            <a:pPr algn="l" indent="0" marL="0">
              <a:lnSpc>
                <a:spcPct val="100000"/>
              </a:lnSpc>
              <a:buNone/>
            </a:pPr>
            <a:r>
              <a:rPr lang="en-US" sz="14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и читальни расширяли доступ к книгам и периодике. Они становились важной частью повседневной культуры, особенно для учащихся, учителей и служащих.
</a:t>
            </a:r>
            <a:endParaRPr lang="en-US" sz="1416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 печати
</a:t>
            </a:r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Научно-популярные журналы делали открытия понятными и интересными для неспециалистов. Через них наука входила в городской быт и формировала уважение к рациональному мышлению.
</a:t>
            </a:r>
            <a:endParaRPr lang="en-US" sz="12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город менял повседневную культуру
</a:t>
            </a:r>
            <a:endParaRPr lang="en-US" sz="191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 иллюстрированные журналы задавали общий информационный ритм города. Они не только сообщали новости, но и формировали вкусы, привычки чтения и представления о современности.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Газетный ритм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Кафе, кинотеатры и прогулочные улицы становились местами общения, где смешивались разные социальные группы. Повседневная жизнь крупных городов приобретала более быстрый и открытый характер.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городские пространства
</a:t>
            </a:r>
            <a:endParaRPr lang="en-US" sz="1547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 коммерческая графика заметно меняли визуальную среду. Афиши, вывески и упаковка учили горожан воспринимать изображение как часть повседневного выбора и потребления.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язык потребления
</a:t>
            </a:r>
            <a:endParaRPr lang="en-US" sz="1547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читатель теперь влиял на культуру не меньше образованной элиты. Издатели, художники и редакторы всё чаще ориентировались на широкий спрос и понятные образы.
</a:t>
            </a:r>
            <a:endParaRPr lang="en-US" sz="1173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массового спроса
</a:t>
            </a:r>
            <a:endParaRPr lang="en-US" sz="156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длилась 4 года и стала для культуры временем тревоги, дефицита и цензурных ограничений. Художники и писатели всё острее ощущали надлом эпохи.
</a:t>
            </a:r>
            <a:endParaRPr lang="en-US" sz="1538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года потребовалось войне, чтобы радикально изменить тон литературы и искусства.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война, 1914–1918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 1917 год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37867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прежний художественный эксперимент не исчез, а был переосмыслен в новых институтах. Авангард и сценические новации получили шанс влиять на массовую культурную политику.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97042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институтов
</a:t>
            </a:r>
            <a:pPr algn="l" indent="0" marL="0">
              <a:lnSpc>
                <a:spcPct val="100000"/>
              </a:lnSpc>
              <a:buNone/>
            </a:pPr>
            <a:r>
              <a:rPr lang="en-US" sz="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Театр, музыка и изобразительное искусство получили иные формы организации. Художнику приходилось работать в условиях обновлённой системы заказов, комиссий и культурного управления.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3786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печати
</a:t>
            </a:r>
            <a:pPr algn="l" indent="0" marL="0">
              <a:lnSpc>
                <a:spcPct val="100000"/>
              </a:lnSpc>
              <a:buNone/>
            </a:pPr>
            <a:r>
              <a:rPr lang="en-US" sz="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печать и издательские практики продолжили расширять аудиторию культуры. Однако теперь они всё теснее связывались с задачами нового государства и его идеологией.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704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новой эпохе
</a:t>
            </a:r>
            <a:pPr algn="l" indent="0" marL="0">
              <a:lnSpc>
                <a:spcPct val="100000"/>
              </a:lnSpc>
              <a:buNone/>
            </a:pPr>
            <a:r>
              <a:rPr lang="en-US" sz="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 не обнулил достижения Серебряного века, а изменил их смысл. Многие открытия начала века стали основой культуры следующего периода, но уже в другой политической реальности.
</a:t>
            </a:r>
            <a:endParaRPr lang="en-US" sz="12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9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Перелом, который изменил культуру
</a:t>
            </a:r>
            <a:pPr algn="l" indent="0" marL="0">
              <a:lnSpc>
                <a:spcPct val="100000"/>
              </a:lnSpc>
              <a:buNone/>
            </a:pPr>
            <a:r>
              <a:rPr lang="en-US" sz="15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стало рубежом, потому что именно тогда русская культура научилась соединять традицию, массовую аудиторию и смелый эксперимент. Эти открытия определили лицо искусства последующих десятилетий.
</a:t>
            </a:r>
            <a:endParaRPr lang="en-US" sz="389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2026-07-26T09:12:45Z</dcterms:created>
  <dcterms:modified xsi:type="dcterms:W3CDTF">2026-07-26T09:12:45Z</dcterms:modified>
</cp:coreProperties>
</file>