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066" y="1069925"/>
            <a:ext cx="3155218" cy="3170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60200" y="370725"/>
            <a:ext cx="40905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960200" y="1156500"/>
            <a:ext cx="4090500" cy="28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43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Геологическая история и строение территории России
</a:t>
            </a:r>
            <a:pPr algn="l" indent="0" marL="0">
              <a:lnSpc>
                <a:spcPct val="100000"/>
              </a:lnSpc>
              <a:buNone/>
            </a:pPr>
            <a:r>
              <a:rPr lang="en-US" sz="145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менялась Земля под территорией России: от древних платформ до вулканов.
</a:t>
            </a:r>
            <a:endParaRPr lang="en-US" sz="3643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0150" y="1213600"/>
            <a:ext cx="4829100" cy="23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протянулась через Европу и Азию, поэтому здесь соседствуют очень древние платформы, молодые горы, осадочные бассейны и вулканические районы. Такое сочетание определило богатство рельефа, пород и полезных ископаемых страны.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недра России так разнообразны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Древнейшие участки земной коры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101325" y="1069650"/>
            <a:ext cx="2038800" cy="29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древний фундамент
</a:t>
            </a:r>
            <a:pPr algn="l" indent="0" marL="0">
              <a:lnSpc>
                <a:spcPct val="100000"/>
              </a:lnSpc>
              <a:buNone/>
            </a:pPr>
            <a:r>
              <a:rPr lang="en-US" sz="49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9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Кристаллическое основание Восточно-Европейской и Сибирской платформ сложено породами архея и протерозоя. Их возраст достигает 1,5–3 миллиардов лет и даже больше, поэтому это самые старые участки страны.
</a:t>
            </a:r>
            <a:endParaRPr lang="en-US" sz="1793" dirty="0"/>
          </a:p>
        </p:txBody>
      </p:sp>
      <p:sp>
        <p:nvSpPr>
          <p:cNvPr id="10" name="Text 3"/>
          <p:cNvSpPr txBox="1"/>
          <p:nvPr/>
        </p:nvSpPr>
        <p:spPr>
          <a:xfrm>
            <a:off x="3893188" y="1069650"/>
            <a:ext cx="2038800" cy="29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это породы
</a:t>
            </a:r>
            <a:pPr algn="l" indent="0" marL="0">
              <a:lnSpc>
                <a:spcPct val="100000"/>
              </a:lnSpc>
              <a:buNone/>
            </a:pPr>
            <a:r>
              <a:rPr lang="en-US" sz="44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2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глубине этих платформ преобладают магматические и метаморфические породы: граниты, гнейсы, кристаллические сланцы. Они образовались в условиях сильного давления и высоких температур, а затем были подняты и частично разрушены.
</a:t>
            </a:r>
            <a:endParaRPr lang="en-US" sz="1607" dirty="0"/>
          </a:p>
        </p:txBody>
      </p:sp>
      <p:sp>
        <p:nvSpPr>
          <p:cNvPr id="11" name="Text 4"/>
          <p:cNvSpPr txBox="1"/>
          <p:nvPr/>
        </p:nvSpPr>
        <p:spPr>
          <a:xfrm>
            <a:off x="6685062" y="1069650"/>
            <a:ext cx="2038800" cy="29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5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они встречаются
</a:t>
            </a:r>
            <a:pPr algn="l" indent="0" marL="0">
              <a:lnSpc>
                <a:spcPct val="100000"/>
              </a:lnSpc>
              <a:buNone/>
            </a:pPr>
            <a:r>
              <a:rPr lang="en-US" sz="48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5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породы хорошо известны в Карелии, на Кольском полуострове, в Приангарье и Якутии. Именно они создают основу устойчивых и сравнительно ровных территорий, на которых позже сформировались большие равнины.
</a:t>
            </a:r>
            <a:endParaRPr lang="en-US" sz="175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5" y="0"/>
            <a:ext cx="37973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99747" y="342050"/>
            <a:ext cx="4923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Щиты и выходы древних пород на поверхность
</a:t>
            </a:r>
            <a:endParaRPr lang="en-US" sz="2104" dirty="0"/>
          </a:p>
        </p:txBody>
      </p:sp>
      <p:sp>
        <p:nvSpPr>
          <p:cNvPr id="10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3799442" y="1657685"/>
            <a:ext cx="2366919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древний фундамент выходит на поверхность и образует скалистые участки, которые особенно хорошо видны в Карелии и на Кольском полуострове. Такие породы помогают увидеть самую древнюю основу земной коры.
</a:t>
            </a:r>
            <a:endParaRPr lang="en-US" sz="1121" dirty="0"/>
          </a:p>
        </p:txBody>
      </p:sp>
      <p:sp>
        <p:nvSpPr>
          <p:cNvPr id="12" name="Text 3"/>
          <p:cNvSpPr txBox="1"/>
          <p:nvPr/>
        </p:nvSpPr>
        <p:spPr>
          <a:xfrm>
            <a:off x="3799442" y="1044462"/>
            <a:ext cx="2366919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Балтийский щит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3799274" y="3371252"/>
            <a:ext cx="2366919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Якутии расположен другой крупный участок выхода древних пород. Он показывает, что даже очень старые кристаллические толщи могут сохраняться почти без изменений и долго противостоять разрушению.
</a:t>
            </a:r>
            <a:endParaRPr lang="en-US" sz="1159" dirty="0"/>
          </a:p>
        </p:txBody>
      </p:sp>
      <p:sp>
        <p:nvSpPr>
          <p:cNvPr id="14" name="Text 5"/>
          <p:cNvSpPr txBox="1"/>
          <p:nvPr/>
        </p:nvSpPr>
        <p:spPr>
          <a:xfrm>
            <a:off x="3799274" y="2758029"/>
            <a:ext cx="2366919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Анабарский массив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6356296" y="1657685"/>
            <a:ext cx="2366919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таких территориях встречаются граниты, гнейсы, кварциты и кристаллические сланцы. Это прочные породы, по которым можно судить о глубинных процессах, происходивших в далёком прошлом.
</a:t>
            </a:r>
            <a:endParaRPr lang="en-US" sz="1142" dirty="0"/>
          </a:p>
        </p:txBody>
      </p:sp>
      <p:sp>
        <p:nvSpPr>
          <p:cNvPr id="16" name="Text 7"/>
          <p:cNvSpPr txBox="1"/>
          <p:nvPr/>
        </p:nvSpPr>
        <p:spPr>
          <a:xfrm>
            <a:off x="6356296" y="1044462"/>
            <a:ext cx="2366919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Породы-«свидетели»
</a:t>
            </a:r>
            <a:endParaRPr lang="en-US" sz="1600" dirty="0"/>
          </a:p>
        </p:txBody>
      </p:sp>
      <p:sp>
        <p:nvSpPr>
          <p:cNvPr id="17" name="Text 8"/>
          <p:cNvSpPr txBox="1"/>
          <p:nvPr/>
        </p:nvSpPr>
        <p:spPr>
          <a:xfrm>
            <a:off x="6356128" y="3371252"/>
            <a:ext cx="2366919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Поверхности щитов часто сглажены ледником, а в ландшафте заметны трещины, валуны и обнажения скал. Эти признаки делают древние районы особенно наглядными для изучения истории Земли.
</a:t>
            </a:r>
            <a:endParaRPr lang="en-US" sz="1159" dirty="0"/>
          </a:p>
        </p:txBody>
      </p:sp>
      <p:sp>
        <p:nvSpPr>
          <p:cNvPr id="18" name="Text 9"/>
          <p:cNvSpPr txBox="1"/>
          <p:nvPr/>
        </p:nvSpPr>
        <p:spPr>
          <a:xfrm>
            <a:off x="6356128" y="2758029"/>
            <a:ext cx="2366919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ледника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9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не точные даты, а наглядная схема последовательности: каждый этап оставил свой след в породах, рельефе и месторождениях.
</a:t>
            </a:r>
            <a:pPr algn="l" indent="0" marL="0">
              <a:lnSpc>
                <a:spcPct val="100000"/>
              </a:lnSpc>
              <a:buNone/>
            </a:pPr>
            <a:r>
              <a:rPr lang="en-US" sz="159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9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мере смены эпох возрастала роль горообразования, осадконакопления и ледниковых процессов, которые вместе сформировали современный облик России.
</a:t>
            </a:r>
            <a:endParaRPr lang="en-US" sz="1598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школьной геохронологической схеме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95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геологической истории России
</a:t>
            </a:r>
            <a:endParaRPr lang="en-US" sz="269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Палеозой: моря, осадки и первые горы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1216475" y="1069650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моря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палеозое значительная часть территории будущей России была покрыта морями. На их дне накапливались пески, глины и остатки организмов, которые позже превратились в осадочные породы.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460150" y="1069650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Рождение гор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 это время начали формироваться Урал и части Алтае-Саянской области. Горные процессы шли вместе со сжатием земной коры, складчатостью и изменением уже существовавших пород.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5460150" y="2662125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ископаемые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осадки стали источником соли, гипса, известняков и некоторых рудных месторождений. Поэтому палеозойские толщи важны не только для истории Земли, но и для хозяйства.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1216475" y="2662125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Породы из осадков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древних морских отложений сформировались песчаники, глины, известняки и доломиты. Эти породы широко распространены и сегодня, потому что многие из них образовались в огромных морских бассейнах.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458403"/>
            <a:ext cx="4151400" cy="21306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148225"/>
            <a:ext cx="3925500" cy="27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показано, что разные части страны отличаются не только возрастом, но и строением, рельефом и природными ресурсами.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платформы чаще связаны с равнинами и устойчивыми участками, а молодые пояса — с горами, вулканизмом и сейсмической активностью.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тектонические области России
</a:t>
            </a:r>
            <a:endParaRPr lang="en-US" sz="3000" dirty="0"/>
          </a:p>
        </p:txBody>
      </p:sp>
      <p:sp>
        <p:nvSpPr>
          <p:cNvPr id="8" name="Text 3"/>
          <p:cNvSpPr txBox="1"/>
          <p:nvPr/>
        </p:nvSpPr>
        <p:spPr>
          <a:xfrm>
            <a:off x="4572000" y="4033250"/>
            <a:ext cx="41514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тектоническая схема России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34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Мезозойские бассейны и образование нефти и газа
</a:t>
            </a:r>
            <a:endParaRPr lang="en-US" sz="2534" dirty="0"/>
          </a:p>
        </p:txBody>
      </p:sp>
      <p:sp>
        <p:nvSpPr>
          <p:cNvPr id="9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1216475" y="1069650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Мощные осадки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мезозое в Западной Сибири, Прикаспии и на Сахалине накапливались огромные толщи песчаников, глин и известняков. Именно они создали основу будущих нефтегазоносных бассейнов.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5460150" y="1069650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Ловушки для нефти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Толстые слои горных пород создавали природные ловушки, где углеводороды задерживались и накапливались. Без таких ловушек нефть и газ не могли бы сохраниться в больших количествах.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5460150" y="2662125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Сибирь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Западно-Сибирский нефтегазоносный бассейн считается одним из крупнейших в мире. Поэтому мезозойские бассейны имеют для России особое значение и в геологии, и в экономике.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1216475" y="2662125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образуются углеводороды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Органическое вещество, погребённое под слоями осадков, постепенно изменялось под давлением и теплом. Так образовывались нефть и газ, которые затем мигрировали в пористые породы.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месторождению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геологические процессы постепенно приводят к образованию и раскрытию месторождений.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2621" y="1203795"/>
            <a:ext cx="1729200" cy="16532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0504" y="1203795"/>
            <a:ext cx="1729200" cy="165321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8379" y="1203795"/>
            <a:ext cx="1729200" cy="16532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019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Горы, которые помнят столкновение
</a:t>
            </a:r>
            <a:pPr algn="ctr" indent="0" marL="0">
              <a:lnSpc>
                <a:spcPct val="100000"/>
              </a:lnSpc>
              <a:buNone/>
            </a:pPr>
            <a:r>
              <a:rPr lang="en-US" sz="114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9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Урал возник в позднем палеозое, когда столкнулись древние материковые плиты. В его строении сохранились складчатые, метаморфические и магматические породы, поэтому горы стали своеобразным «архивом» древних земных процессов.
</a:t>
            </a:r>
            <a:endParaRPr lang="en-US" sz="1142" dirty="0"/>
          </a:p>
        </p:txBody>
      </p:sp>
      <p:sp>
        <p:nvSpPr>
          <p:cNvPr id="9" name="Text 2"/>
          <p:cNvSpPr txBox="1"/>
          <p:nvPr/>
        </p:nvSpPr>
        <p:spPr>
          <a:xfrm>
            <a:off x="3443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Богатство недр
</a:t>
            </a:r>
            <a:pPr algn="ctr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Уральские горы известны месторождениями железных, медных, никелевых и золотых руд. Это связано с тем, что в глубине и на поверхности здесь происходили сложные магматические и тектонические процессы.
</a:t>
            </a:r>
            <a:endParaRPr lang="en-US" sz="1273" dirty="0"/>
          </a:p>
        </p:txBody>
      </p:sp>
      <p:sp>
        <p:nvSpPr>
          <p:cNvPr id="10" name="Text 3"/>
          <p:cNvSpPr txBox="1"/>
          <p:nvPr/>
        </p:nvSpPr>
        <p:spPr>
          <a:xfrm>
            <a:off x="5867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3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Горный ландшафт и люди
</a:t>
            </a:r>
            <a:pPr algn="ctr" indent="0" marL="0">
              <a:lnSpc>
                <a:spcPct val="100000"/>
              </a:lnSpc>
              <a:buNone/>
            </a:pPr>
            <a:r>
              <a:rPr lang="en-US" sz="123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Урала характерны вытянутые хребты, каменные гряды и перевалы. Не случайно здесь много горнодобывающих районов: рельеф и строение пород напрямую связаны с тем, где удобнее искать и добывать полезные ископаемые.
</a:t>
            </a:r>
            <a:endParaRPr lang="en-US" sz="1233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Урал: горы, руды и древний шов Земли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Топливные ресурсы преобладают по значению, но распределены неравномерно: сырьевые районы тянутся к крупным осадочным бассейнам и древним платформам.
</a:t>
            </a:r>
            <a:pPr algn="l" indent="0" marL="0">
              <a:lnSpc>
                <a:spcPct val="100000"/>
              </a:lnSpc>
              <a:buNone/>
            </a:pPr>
            <a:r>
              <a:rPr lang="en-US" sz="148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8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 России связаны с разными геологическими зонами: осадочные бассейны дают топливо, а древние и складчатые области — руды и строительное сырьё.
</a:t>
            </a:r>
            <a:endParaRPr lang="en-US" sz="1488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 материалам школьного курса географии России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3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сосредоточены главные полезные ископаемые России
</a:t>
            </a:r>
            <a:endParaRPr lang="en-US" sz="220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1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Четвертичный период и ледниковые формы рельефа
</a:t>
            </a:r>
            <a:endParaRPr lang="en-US" sz="2411" dirty="0"/>
          </a:p>
        </p:txBody>
      </p:sp>
      <p:sp>
        <p:nvSpPr>
          <p:cNvPr id="9" name="Text 2"/>
          <p:cNvSpPr txBox="1"/>
          <p:nvPr/>
        </p:nvSpPr>
        <p:spPr>
          <a:xfrm>
            <a:off x="501275" y="2122800"/>
            <a:ext cx="1981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севере России климат становился холоднее, и огромные массы льда начали многократно продвигаться на сушу, меняя поверхность территории.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1276" y="1526925"/>
            <a:ext cx="19812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похолоданий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3052450" y="2122800"/>
            <a:ext cx="1981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 срезал неровности, шлифовал скалы, переносил камни, песок и глину, а также накапливал морены и валуны по краям и внизу.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3052451" y="1526925"/>
            <a:ext cx="19812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ледника
</a:t>
            </a:r>
            <a:endParaRPr lang="en-US" sz="1600" dirty="0"/>
          </a:p>
        </p:txBody>
      </p:sp>
      <p:sp>
        <p:nvSpPr>
          <p:cNvPr id="13" name="Text 6"/>
          <p:cNvSpPr txBox="1"/>
          <p:nvPr/>
        </p:nvSpPr>
        <p:spPr>
          <a:xfrm>
            <a:off x="5603625" y="2122800"/>
            <a:ext cx="1981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таяния льда остались озёра, песчано-глинистые отложения и сглаженные возвышенности. Особенно хорошо такие формы видны в Карелии и на Кольском полуострове.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5603626" y="1526925"/>
            <a:ext cx="19812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следы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8691" y="1068000"/>
            <a:ext cx="4941919" cy="196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15900" y="3198677"/>
            <a:ext cx="6907500" cy="108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разные породы связаны с процессами в недрах Земли или на её поверхности.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41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1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России распространены породы разного происхождения: магматические, осадочные, метаморфические и органические. Это объясняет разнообразие полезных ископаемых и ландшафтов.
</a:t>
            </a:r>
            <a:endParaRPr lang="en-US" sz="1417" dirty="0"/>
          </a:p>
        </p:txBody>
      </p:sp>
      <p:sp>
        <p:nvSpPr>
          <p:cNvPr id="7" name="Text 2"/>
          <p:cNvSpPr txBox="1"/>
          <p:nvPr/>
        </p:nvSpPr>
        <p:spPr>
          <a:xfrm>
            <a:off x="1815900" y="342050"/>
            <a:ext cx="69075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71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Породы России и их происхождение
</a:t>
            </a:r>
            <a:endParaRPr lang="en-US" sz="2971" dirty="0"/>
          </a:p>
        </p:txBody>
      </p:sp>
      <p:sp>
        <p:nvSpPr>
          <p:cNvPr id="8" name="Text 3"/>
          <p:cNvSpPr txBox="1"/>
          <p:nvPr/>
        </p:nvSpPr>
        <p:spPr>
          <a:xfrm>
            <a:off x="1815900" y="4433975"/>
            <a:ext cx="60570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школьному курсу географии России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9906" y="1512471"/>
            <a:ext cx="348862" cy="398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35338" y="1537821"/>
            <a:ext cx="391500" cy="34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92088" y="1516071"/>
            <a:ext cx="391500" cy="391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черты восточного вулканизма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12" name="Text 2"/>
          <p:cNvSpPr txBox="1"/>
          <p:nvPr/>
        </p:nvSpPr>
        <p:spPr>
          <a:xfrm>
            <a:off x="581349" y="2260600"/>
            <a:ext cx="2267700" cy="19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Камчатка и Курильские острова входят в зону, где плиты сталкиваются и одна из них погружается под другую. Поэтому здесь продолжаются извержения и подземные толчки.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1498601" y="1291325"/>
            <a:ext cx="13503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Действующие вулканы
</a:t>
            </a:r>
            <a:endParaRPr lang="en-US" sz="1600" dirty="0"/>
          </a:p>
        </p:txBody>
      </p:sp>
      <p:sp>
        <p:nvSpPr>
          <p:cNvPr id="14" name="Text 4"/>
          <p:cNvSpPr txBox="1"/>
          <p:nvPr/>
        </p:nvSpPr>
        <p:spPr>
          <a:xfrm>
            <a:off x="3438099" y="2260600"/>
            <a:ext cx="2267700" cy="19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районах вулканизма подземные воды нагреваются внутренним теплом Земли. Они выходят на поверхность в виде горячих источников и гейзеров, создавая необычные природные места.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4355351" y="1291325"/>
            <a:ext cx="13503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Горячие источники
</a:t>
            </a:r>
            <a:endParaRPr lang="en-US" sz="1600" dirty="0"/>
          </a:p>
        </p:txBody>
      </p:sp>
      <p:sp>
        <p:nvSpPr>
          <p:cNvPr id="16" name="Text 6"/>
          <p:cNvSpPr txBox="1"/>
          <p:nvPr/>
        </p:nvSpPr>
        <p:spPr>
          <a:xfrm>
            <a:off x="6294849" y="2260600"/>
            <a:ext cx="2267700" cy="19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Лавовые потоки, конусы, шлаковые поля и застывшие породы формируют особый рельеф. Он хорошо показывает, как внутренняя энергия Земли меняет поверхность островов и полуостровов.
</a:t>
            </a:r>
            <a:endParaRPr lang="en-US" sz="1400" dirty="0"/>
          </a:p>
        </p:txBody>
      </p:sp>
      <p:sp>
        <p:nvSpPr>
          <p:cNvPr id="17" name="Text 7"/>
          <p:cNvSpPr txBox="1"/>
          <p:nvPr/>
        </p:nvSpPr>
        <p:spPr>
          <a:xfrm>
            <a:off x="7212101" y="1291325"/>
            <a:ext cx="13503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Вулканический рельеф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Платформы обычно устойчивы и долго сохраняют ровные поверхности. Складчатые области, напротив, чаще поднимаются, разрушаются и продолжают испытывать внутренние движения.
</a:t>
            </a:r>
            <a:pPr algn="l" indent="0" marL="0">
              <a:lnSpc>
                <a:spcPct val="100000"/>
              </a:lnSpc>
              <a:buNone/>
            </a:pPr>
            <a:r>
              <a:rPr lang="en-US" sz="148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8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моложе и активнее область, тем выше её рельеф и заметнее сейсмическая и вулканическая активность. Поэтому Кавказ и Камчатка резко отличаются от равнин.
</a:t>
            </a:r>
            <a:endParaRPr lang="en-US" sz="1488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сравнение по обобщённым признакам тектонических областей России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древних платформ и молодых складчатых областей
</a:t>
            </a:r>
            <a:endParaRPr lang="en-US" sz="210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геология влияет на рельеф России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1101325" y="1069650"/>
            <a:ext cx="2038800" cy="16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Платформы и равнины
</a:t>
            </a:r>
            <a:pPr algn="l" indent="0" marL="0">
              <a:lnSpc>
                <a:spcPct val="100000"/>
              </a:lnSpc>
              <a:buNone/>
            </a:pPr>
            <a:r>
              <a:rPr lang="en-US" sz="26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древних платформах фундамент перекрыт осадочным чехлом, поэтому поверхность обычно ровная и широкая. Так образуются большие равнины, удобные для рек, дорог и расселения людей.
</a:t>
            </a:r>
            <a:endParaRPr lang="en-US" sz="1403" dirty="0"/>
          </a:p>
        </p:txBody>
      </p:sp>
      <p:sp>
        <p:nvSpPr>
          <p:cNvPr id="11" name="Text 3"/>
          <p:cNvSpPr txBox="1"/>
          <p:nvPr/>
        </p:nvSpPr>
        <p:spPr>
          <a:xfrm>
            <a:off x="3893193" y="1069650"/>
            <a:ext cx="2038800" cy="16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Складчатые зоны и горы
</a:t>
            </a:r>
            <a:pPr algn="l" indent="0" marL="0">
              <a:lnSpc>
                <a:spcPct val="100000"/>
              </a:lnSpc>
              <a:buNone/>
            </a:pPr>
            <a:r>
              <a:rPr lang="en-US" sz="26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местах столкновения плит и поднятия земной коры формируются горы. Здесь породы сминаются в складки, разрушаются быстрее и создают хребты, перевалы и крутые склоны.
</a:t>
            </a:r>
            <a:endParaRPr lang="en-US" sz="1427" dirty="0"/>
          </a:p>
        </p:txBody>
      </p:sp>
      <p:sp>
        <p:nvSpPr>
          <p:cNvPr id="12" name="Text 4"/>
          <p:cNvSpPr txBox="1"/>
          <p:nvPr/>
        </p:nvSpPr>
        <p:spPr>
          <a:xfrm>
            <a:off x="6685074" y="1069650"/>
            <a:ext cx="2038800" cy="16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рек
</a:t>
            </a:r>
            <a:pPr algn="l" indent="0" marL="0">
              <a:lnSpc>
                <a:spcPct val="100000"/>
              </a:lnSpc>
              <a:buNone/>
            </a:pPr>
            <a:r>
              <a:rPr lang="en-US" sz="26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вырабатывают долины, террасы и местами каньоны. Они размывают мягкие породы, переносят обломки и постепенно меняют очертания поверхности, особенно в горных и предгорных районах.
</a:t>
            </a:r>
            <a:endParaRPr lang="en-US" sz="1423" dirty="0"/>
          </a:p>
        </p:txBody>
      </p:sp>
      <p:sp>
        <p:nvSpPr>
          <p:cNvPr id="13" name="Text 5"/>
          <p:cNvSpPr txBox="1"/>
          <p:nvPr/>
        </p:nvSpPr>
        <p:spPr>
          <a:xfrm>
            <a:off x="3893200" y="2779014"/>
            <a:ext cx="2038800" cy="16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ледников
</a:t>
            </a:r>
            <a:pPr algn="l" indent="0" marL="0">
              <a:lnSpc>
                <a:spcPct val="100000"/>
              </a:lnSpc>
              <a:buNone/>
            </a:pPr>
            <a:r>
              <a:rPr lang="en-US" sz="2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7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Ледники оставляют морены, валуны, озёра и сглаженные скалы. Такие формы особенно заметны на севере страны, где ледяные покровы неоднократно покрывали сушу.
</a:t>
            </a:r>
            <a:endParaRPr lang="en-US" sz="1575" dirty="0"/>
          </a:p>
        </p:txBody>
      </p:sp>
      <p:sp>
        <p:nvSpPr>
          <p:cNvPr id="14" name="Text 6"/>
          <p:cNvSpPr txBox="1"/>
          <p:nvPr/>
        </p:nvSpPr>
        <p:spPr>
          <a:xfrm>
            <a:off x="6685068" y="2779014"/>
            <a:ext cx="2038800" cy="16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Выветривание и карст
</a:t>
            </a:r>
            <a:pPr algn="l" indent="0" marL="0">
              <a:lnSpc>
                <a:spcPct val="100000"/>
              </a:lnSpc>
              <a:buNone/>
            </a:pPr>
            <a:r>
              <a:rPr lang="en-US" sz="26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Вода, ветер и перепады температур медленно разрушают породы. В известняках и гипсах возникают карстовые воронки, пещеры и подземные пустоты, меняющие привычный рельеф.
</a:t>
            </a:r>
            <a:endParaRPr lang="en-US" sz="142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строения недр к жизни людей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геологическое строение влияет на природу, хозяйство и безопасность человека.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825" y="1101289"/>
            <a:ext cx="2916900" cy="8488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825" y="1997089"/>
            <a:ext cx="2916900" cy="8488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825" y="2892889"/>
            <a:ext cx="2916900" cy="84886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8825" y="3788689"/>
            <a:ext cx="2916900" cy="84886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3483425" y="1140454"/>
            <a:ext cx="4136700" cy="7723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Плато, рождённое вулканами
</a:t>
            </a:r>
            <a:pPr algn="l" indent="0" marL="0">
              <a:lnSpc>
                <a:spcPct val="100000"/>
              </a:lnSpc>
              <a:buNone/>
            </a:pPr>
            <a:r>
              <a:rPr lang="en-US" sz="9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Плато Путорана поражает огромными ступенями базальтовых пород и глубокими долинами. Когда-то здесь действовал древний вулканизм, а теперь рельеф напоминает о мощных извержениях далёкого прошлого. Это место помогает представить, как огненная лава может превратиться в каменную «лестницу».
</a:t>
            </a:r>
            <a:endParaRPr lang="en-US" sz="977" dirty="0"/>
          </a:p>
        </p:txBody>
      </p:sp>
      <p:sp>
        <p:nvSpPr>
          <p:cNvPr id="10" name="Text 2"/>
          <p:cNvSpPr txBox="1"/>
          <p:nvPr/>
        </p:nvSpPr>
        <p:spPr>
          <a:xfrm>
            <a:off x="3483425" y="2036254"/>
            <a:ext cx="4136700" cy="7723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Каменные столбы над Леной
</a:t>
            </a:r>
            <a:pPr algn="l" indent="0" marL="0">
              <a:lnSpc>
                <a:spcPct val="100000"/>
              </a:lnSpc>
              <a:buNone/>
            </a:pPr>
            <a:r>
              <a:rPr lang="en-US" sz="108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Ленские столбы — это высокие скалы, сложенные древними осадочными породами. Река Лена веками размывала берега, и теперь над водой поднимаются причудливые каменные башни, словно застывшие башни крепости. Они наглядно показывают силу воды и времени.
</a:t>
            </a:r>
            <a:endParaRPr lang="en-US" sz="1080" dirty="0"/>
          </a:p>
        </p:txBody>
      </p:sp>
      <p:sp>
        <p:nvSpPr>
          <p:cNvPr id="11" name="Text 3"/>
          <p:cNvSpPr txBox="1"/>
          <p:nvPr/>
        </p:nvSpPr>
        <p:spPr>
          <a:xfrm>
            <a:off x="3483425" y="2932054"/>
            <a:ext cx="4136700" cy="7723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Подземный мир Кунгура
</a:t>
            </a:r>
            <a:pPr algn="l" indent="0" marL="0">
              <a:lnSpc>
                <a:spcPct val="100000"/>
              </a:lnSpc>
              <a:buNone/>
            </a:pPr>
            <a:r>
              <a:rPr lang="en-US" sz="110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Кунгурская ледяная пещера открывает другой мир — мир карста, пустот и подземных ходов. Вода растворяла известняк очень долго, создавая залы, узкие проходы и ледяные образования. Это пример того, как обычные породы могут превращаться в необычный ландшафт.
</a:t>
            </a:r>
            <a:endParaRPr lang="en-US" sz="1103" dirty="0"/>
          </a:p>
        </p:txBody>
      </p:sp>
      <p:sp>
        <p:nvSpPr>
          <p:cNvPr id="12" name="Text 4"/>
          <p:cNvSpPr txBox="1"/>
          <p:nvPr/>
        </p:nvSpPr>
        <p:spPr>
          <a:xfrm>
            <a:off x="3483425" y="3827854"/>
            <a:ext cx="4136700" cy="7723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Огненная Камчатка
</a:t>
            </a:r>
            <a:pPr algn="l" indent="0" marL="0">
              <a:lnSpc>
                <a:spcPct val="100000"/>
              </a:lnSpc>
              <a:buNone/>
            </a:pPr>
            <a:r>
              <a:rPr lang="en-US" sz="110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Камчатские вулканы — это живой пример современного вулканизма. Здесь можно увидеть конусы, лавовые потоки, паровые выходы и горячие источники. Такие памятники особенно ценны тем, что показывают Землю в действии, а не только её следы в прошлом.
</a:t>
            </a:r>
            <a:endParaRPr lang="en-US" sz="1105" dirty="0"/>
          </a:p>
        </p:txBody>
      </p:sp>
      <p:sp>
        <p:nvSpPr>
          <p:cNvPr id="13" name="Text 5"/>
          <p:cNvSpPr txBox="1"/>
          <p:nvPr/>
        </p:nvSpPr>
        <p:spPr>
          <a:xfrm>
            <a:off x="420150" y="342050"/>
            <a:ext cx="72000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Геологические памятники России
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83490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2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о геологическом строении России
</a:t>
            </a:r>
            <a:endParaRPr lang="en-US" sz="2520" dirty="0"/>
          </a:p>
        </p:txBody>
      </p:sp>
      <p:sp>
        <p:nvSpPr>
          <p:cNvPr id="9" name="Text 2"/>
          <p:cNvSpPr txBox="1"/>
          <p:nvPr/>
        </p:nvSpPr>
        <p:spPr>
          <a:xfrm>
            <a:off x="420316" y="1613935"/>
            <a:ext cx="4082054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территории страны встречаются очень древние кристаллические основания и молодые вулканические районы. Именно поэтому геологическая история России охватывает огромный промежуток времени.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20316" y="1044452"/>
            <a:ext cx="4082054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Разный возраст пород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20026" y="3324508"/>
            <a:ext cx="4082054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платформы обычно соответствуют равнинам и устойчивым участкам, а молодые складчатые области связаны с горами, разломами и более активными движениями земной коры.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20026" y="2755024"/>
            <a:ext cx="4082054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Платформы и горы
</a:t>
            </a:r>
            <a:endParaRPr lang="en-US" sz="1600" dirty="0"/>
          </a:p>
        </p:txBody>
      </p:sp>
      <p:sp>
        <p:nvSpPr>
          <p:cNvPr id="13" name="Text 6"/>
          <p:cNvSpPr txBox="1"/>
          <p:nvPr/>
        </p:nvSpPr>
        <p:spPr>
          <a:xfrm>
            <a:off x="4686441" y="1613935"/>
            <a:ext cx="4082054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Месторождения нефти, газа, угля, руд и строительных материалов распределены не случайно. Их размещение связано с тем, как образовывались породы, моря и горные системы.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4686441" y="1044452"/>
            <a:ext cx="4082054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Богатство недр
</a:t>
            </a:r>
            <a:endParaRPr lang="en-US" sz="1600" dirty="0"/>
          </a:p>
        </p:txBody>
      </p:sp>
      <p:sp>
        <p:nvSpPr>
          <p:cNvPr id="15" name="Text 8"/>
          <p:cNvSpPr txBox="1"/>
          <p:nvPr/>
        </p:nvSpPr>
        <p:spPr>
          <a:xfrm>
            <a:off x="4686151" y="3324508"/>
            <a:ext cx="4082054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Геологическое строение влияет на рельеф, реки, почвы, дороги, города и опасные процессы. Поэтому изучение недр помогает лучше понимать природу и планировать жизнь человека.
</a:t>
            </a:r>
            <a:endParaRPr lang="en-US" sz="1400" dirty="0"/>
          </a:p>
        </p:txBody>
      </p:sp>
      <p:sp>
        <p:nvSpPr>
          <p:cNvPr id="16" name="Text 9"/>
          <p:cNvSpPr txBox="1"/>
          <p:nvPr/>
        </p:nvSpPr>
        <p:spPr>
          <a:xfrm>
            <a:off x="4686151" y="2755024"/>
            <a:ext cx="4082054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 люди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09275" y="1252600"/>
            <a:ext cx="5767200" cy="260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496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Геология объясняет облик России
</a:t>
            </a:r>
            <a:pPr algn="ctr" indent="0" marL="0">
              <a:lnSpc>
                <a:spcPct val="100000"/>
              </a:lnSpc>
              <a:buNone/>
            </a:pPr>
            <a:r>
              <a:rPr lang="en-US" sz="179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9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Горы, равнины, полезные ископаемые и следы ледников — это страницы долгой истории Земли. Изучая их, мы лучше понимаем природу России, её ресурсы и особенности разных регионов.
</a:t>
            </a:r>
            <a:endParaRPr lang="en-US" sz="449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2026-06-02T20:00:14Z</dcterms:created>
  <dcterms:modified xsi:type="dcterms:W3CDTF">2026-06-02T20:00:14Z</dcterms:modified>
</cp:coreProperties>
</file>