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image" Target="../media/image-5-7.jpe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3423" y="2263"/>
            <a:ext cx="5470577" cy="515003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6697" y="1275736"/>
            <a:ext cx="3502742" cy="22786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Василий Шукшин и Александр Вампилов: сложность современного быта в русской литературе XX века
</a:t>
            </a:r>
            <a:pPr algn="l" indent="0" marL="0">
              <a:lnSpc>
                <a:spcPct val="100000"/>
              </a:lnSpc>
              <a:buNone/>
            </a:pPr>
            <a:r>
              <a:rPr lang="en-US" sz="5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 у Шукшина и Вампилова становится испытанием характера, совести и человечности.
</a:t>
            </a:r>
            <a:endParaRPr lang="en-US" sz="2493" dirty="0"/>
          </a:p>
        </p:txBody>
      </p:sp>
      <p:sp>
        <p:nvSpPr>
          <p:cNvPr id="5" name="Text 1"/>
          <p:cNvSpPr txBox="1"/>
          <p:nvPr/>
        </p:nvSpPr>
        <p:spPr>
          <a:xfrm>
            <a:off x="486697" y="4011560"/>
            <a:ext cx="3038168" cy="5235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2008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1" y="0"/>
            <a:ext cx="4666288" cy="51545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67300" y="728250"/>
            <a:ext cx="3624749" cy="36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1960–1970-х: повседневность как главный сюжет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этот период советская литература особенно внимательно всматривается в частную жизнь, семейные отношения и нравственный смысл обычного дня. Шукшин и Вампилов по-разному показывают, как в повседневности проявляются одиночество, напряжение и потребность в понимании.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5112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тесное жилье, нехватка денег, усталость и зависимость от близких, соседей, случайных обстоятельств. Повседневность давит не только материально, но и психологически.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318294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Мелкая реплика, визит или семейный разговор у обоих авторов быстро превращаются в нравственное испытание. Обыденная ситуация обнажает стыд, раздражение, обиду и желание быть понятым.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значит «сложность современного быта»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171062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Бытовая среда у Шукшина и Вампилова не нейтральна: она усиливает внутренний кризис героя. Через повседневные детали раскрываются достоинство, уязвимость и способность к состраданию.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762" y="2012504"/>
            <a:ext cx="514451" cy="58794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81525" y="2038309"/>
            <a:ext cx="603375" cy="5363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3016" y="3718345"/>
            <a:ext cx="587944" cy="58794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81525" y="3770967"/>
            <a:ext cx="603375" cy="4827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Василий Шукшин: человек из народа перед лицом рутины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1225077" y="1835606"/>
            <a:ext cx="2742279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Живой, неидеальный герой
</a:t>
            </a:r>
            <a:pPr algn="l" indent="0" marL="0">
              <a:lnSpc>
                <a:spcPct val="100000"/>
              </a:lnSpc>
              <a:buNone/>
            </a:pPr>
            <a:r>
              <a:rPr lang="en-US" sz="10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Шукшин показывает людей резких, неловких, порой смешных, но внутренне честных. Их простота не отменяет глубины переживаний и остроты нравственного чувства.
</a:t>
            </a:r>
            <a:endParaRPr lang="en-US" sz="1279" dirty="0"/>
          </a:p>
        </p:txBody>
      </p:sp>
      <p:sp>
        <p:nvSpPr>
          <p:cNvPr id="11" name="Text 3"/>
          <p:cNvSpPr txBox="1"/>
          <p:nvPr/>
        </p:nvSpPr>
        <p:spPr>
          <a:xfrm>
            <a:off x="5311302" y="1835606"/>
            <a:ext cx="2742279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Тяга к свободе
</a:t>
            </a:r>
            <a:pPr algn="l" indent="0" marL="0">
              <a:lnSpc>
                <a:spcPct val="100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Шукшина часто не вписываются в привычный уклад и болезненно ощущают собственную непохожесть. Столкновение с рутиной становится для них проверкой личной правды.
</a:t>
            </a:r>
            <a:endParaRPr lang="en-US" sz="1277" dirty="0"/>
          </a:p>
        </p:txBody>
      </p:sp>
      <p:sp>
        <p:nvSpPr>
          <p:cNvPr id="12" name="Text 4"/>
          <p:cNvSpPr txBox="1"/>
          <p:nvPr/>
        </p:nvSpPr>
        <p:spPr>
          <a:xfrm>
            <a:off x="1225077" y="3541448"/>
            <a:ext cx="2742279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Уязвимость под внешней грубостью
</a:t>
            </a:r>
            <a:pPr algn="l" indent="0" marL="0">
              <a:lnSpc>
                <a:spcPct val="100000"/>
              </a:lnSpc>
              <a:buNone/>
            </a:pPr>
            <a:r>
              <a:rPr lang="en-US" sz="9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прямотой и порывистостью нередко скрыты одиночество, неуверенность и потребность в признании. Именно это делает шукшинских персонажей особенно человеческими.
</a:t>
            </a:r>
            <a:endParaRPr lang="en-US" sz="1230" dirty="0"/>
          </a:p>
        </p:txBody>
      </p:sp>
      <p:sp>
        <p:nvSpPr>
          <p:cNvPr id="13" name="Text 5"/>
          <p:cNvSpPr txBox="1"/>
          <p:nvPr/>
        </p:nvSpPr>
        <p:spPr>
          <a:xfrm>
            <a:off x="5309456" y="3541448"/>
            <a:ext cx="2742279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Народная речь как характер
</a:t>
            </a:r>
            <a:pPr algn="l" indent="0" marL="0">
              <a:lnSpc>
                <a:spcPct val="100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Разговорная интонация, обрывистые фразы и бытовая образность помогают увидеть темперамент героя. Речь у Шукшина не украшает, а раскрывает внутреннее состояние.
</a:t>
            </a:r>
            <a:endParaRPr lang="en-US" sz="1277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941" y="2327342"/>
            <a:ext cx="2644996" cy="28272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56905" y="2327342"/>
            <a:ext cx="2644996" cy="28272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03588" y="2327342"/>
            <a:ext cx="2644996" cy="28272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43727" y="1544166"/>
            <a:ext cx="235542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Случайный визит и скрытая пустота
</a:t>
            </a:r>
            <a:pPr algn="l" indent="0" marL="0">
              <a:lnSpc>
                <a:spcPct val="100000"/>
              </a:lnSpc>
              <a:buNone/>
            </a:pPr>
            <a:r>
              <a:rPr lang="en-US" sz="6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Вампилов умеет превратить обычный визит в момент нравственного напряжения. За внешней вежливостью быстро проступают неловкость, самообман и тревожная потребность героя быть принятым. Бытовая сцена становится проверкой искренности и способности к доверию.
</a:t>
            </a:r>
            <a:endParaRPr lang="en-US" sz="820" dirty="0"/>
          </a:p>
        </p:txBody>
      </p:sp>
      <p:sp>
        <p:nvSpPr>
          <p:cNvPr id="11" name="Text 1"/>
          <p:cNvSpPr txBox="1"/>
          <p:nvPr/>
        </p:nvSpPr>
        <p:spPr>
          <a:xfrm>
            <a:off x="3401691" y="1544166"/>
            <a:ext cx="235542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Разговор, в котором слышно больше, чем сказано
</a:t>
            </a:r>
            <a:pPr algn="l" indent="0" marL="0">
              <a:lnSpc>
                <a:spcPct val="100000"/>
              </a:lnSpc>
              <a:buNone/>
            </a:pPr>
            <a:r>
              <a:rPr lang="en-US" sz="5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5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пьесах особенно важны паузы, недоговоренность и подтекст. Реплики часто звучат буднично, но именно между ними возникает драматическое напряжение, которое показывает скрытую боль, внутреннюю растерянность и одиночество персонажей.
</a:t>
            </a:r>
            <a:endParaRPr lang="en-US" sz="755" dirty="0"/>
          </a:p>
        </p:txBody>
      </p:sp>
      <p:sp>
        <p:nvSpPr>
          <p:cNvPr id="12" name="Text 2"/>
          <p:cNvSpPr txBox="1"/>
          <p:nvPr/>
        </p:nvSpPr>
        <p:spPr>
          <a:xfrm>
            <a:off x="6148374" y="1544166"/>
            <a:ext cx="235542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Тепло, которого не хватает
</a:t>
            </a:r>
            <a:pPr algn="l" indent="0" marL="0">
              <a:lnSpc>
                <a:spcPct val="100000"/>
              </a:lnSpc>
              <a:buNone/>
            </a:pPr>
            <a:r>
              <a:rPr lang="en-US" sz="6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Вампилова нередко живут среди семейных недоразумений, усталости и моральной неопределенности. На этом фоне даже небольшое проявление участия звучит особенно сильно и подчеркивает, насколько человек нуждается в понимании и душевной опоре.
</a:t>
            </a:r>
            <a:endParaRPr lang="en-US" sz="844" dirty="0"/>
          </a:p>
        </p:txBody>
      </p:sp>
      <p:sp>
        <p:nvSpPr>
          <p:cNvPr id="13" name="Text 3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Вампилов: бытовая сцена как источник драмы
</a:t>
            </a:r>
            <a:endParaRPr lang="en-US" sz="2400" dirty="0"/>
          </a:p>
        </p:txBody>
      </p:sp>
      <p:sp>
        <p:nvSpPr>
          <p:cNvPr id="14" name="Text 4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1778283"/>
            <a:ext cx="4750071" cy="225628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черты поэтики Шукшина и Вампилова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показывает устойчивые совпадения в теме, конфликте и художественном эффекте.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автора исходят из повседневности, но показывают ее как пространство нравственного выбора. Различаются способы подачи материала, а не главный смысл.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произведений Василия Шукшина и Александра Вампилова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1572402"/>
            <a:ext cx="4750071" cy="26680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Эмоциональная структура бытового конфликта у двух авторов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Поворот к откровенности чаще всего возникает внезапно — в ответ на слово, жест или молчание.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 развивается от мелочи к нравственному испытанию. Итог редко окончателен: важнее сам момент внутреннего прозрения.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произведениям В. Шукшина и А. Вампилова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Разговорная речь как средство раскрытия характера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707368" y="1835606"/>
            <a:ext cx="3432920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Повседневная ситуация
</a:t>
            </a:r>
            <a:pPr algn="l" indent="0" marL="0">
              <a:lnSpc>
                <a:spcPct val="100000"/>
              </a:lnSpc>
              <a:buNone/>
            </a:pPr>
            <a:r>
              <a:rPr lang="en-US" sz="11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 начинается буднично: дома, в гостях, на кухне, в дороге. Уже здесь заметны социальная среда, привычки речи и уровень внутреннего напряжения.
</a:t>
            </a:r>
            <a:endParaRPr lang="en-US" sz="1482" dirty="0"/>
          </a:p>
        </p:txBody>
      </p:sp>
      <p:sp>
        <p:nvSpPr>
          <p:cNvPr id="11" name="Text 3"/>
          <p:cNvSpPr txBox="1"/>
          <p:nvPr/>
        </p:nvSpPr>
        <p:spPr>
          <a:xfrm>
            <a:off x="4791748" y="1835606"/>
            <a:ext cx="3432920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Неловкость и сбой
</a:t>
            </a:r>
            <a:pPr algn="l" indent="0" marL="0">
              <a:lnSpc>
                <a:spcPct val="100000"/>
              </a:lnSpc>
              <a:buNone/>
            </a:pPr>
            <a:r>
              <a:rPr lang="en-US" sz="11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Обычная беседа внезапно прерывается обрывом фразы, иронией, повтором или неудачным словом. Из-за этого проявляется скрытое раздражение или обида.
</a:t>
            </a:r>
            <a:endParaRPr lang="en-US" sz="1482" dirty="0"/>
          </a:p>
        </p:txBody>
      </p:sp>
      <p:sp>
        <p:nvSpPr>
          <p:cNvPr id="12" name="Text 4"/>
          <p:cNvSpPr txBox="1"/>
          <p:nvPr/>
        </p:nvSpPr>
        <p:spPr>
          <a:xfrm>
            <a:off x="707368" y="3541448"/>
            <a:ext cx="3432920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Непонимание или сближение
</a:t>
            </a:r>
            <a:pPr algn="l" indent="0" marL="0">
              <a:lnSpc>
                <a:spcPct val="100000"/>
              </a:lnSpc>
              <a:buNone/>
            </a:pPr>
            <a:r>
              <a:rPr lang="en-US" sz="11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либо говорят мимо друг друга, либо неожиданно слышат то, что долго замалчивалось. Диалог превращается в проверку искренности и такта.
</a:t>
            </a:r>
            <a:endParaRPr lang="en-US" sz="1482" dirty="0"/>
          </a:p>
        </p:txBody>
      </p:sp>
      <p:sp>
        <p:nvSpPr>
          <p:cNvPr id="13" name="Text 5"/>
          <p:cNvSpPr txBox="1"/>
          <p:nvPr/>
        </p:nvSpPr>
        <p:spPr>
          <a:xfrm>
            <a:off x="4791748" y="3541448"/>
            <a:ext cx="3432920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Итог разговора
</a:t>
            </a:r>
            <a:pPr algn="l" indent="0" marL="0">
              <a:lnSpc>
                <a:spcPct val="100000"/>
              </a:lnSpc>
              <a:buNone/>
            </a:pPr>
            <a:r>
              <a:rPr lang="en-US" sz="11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разговора остается не только сказанное, но и недосказанное. Речь фиксирует характер героя точнее любого прямого авторского комментария.
</a:t>
            </a:r>
            <a:endParaRPr lang="en-US" sz="148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491" y="1890150"/>
            <a:ext cx="7550407" cy="2548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91561" y="265584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бытовая ситуация превращается в нравственный конфликт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у Шукшина и Вампилова бытовая деталь запускает моральное напряжение.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" y="1821425"/>
            <a:ext cx="2669113" cy="333313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Деревня и город: разные пространства, единая неустроенность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102479" y="2507793"/>
            <a:ext cx="2317247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Шукшин: сельская и малогородская повседневность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0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Шукшина пространство деревни и малого города становится средой, где особенно остро видны характер, привычки и душевная неустроенность человека. Здесь быт тесно связан с личной правдой.
</a:t>
            </a:r>
            <a:endParaRPr lang="en-US" sz="1358" dirty="0"/>
          </a:p>
        </p:txBody>
      </p:sp>
      <p:sp>
        <p:nvSpPr>
          <p:cNvPr id="7" name="Text 3"/>
          <p:cNvSpPr txBox="1"/>
          <p:nvPr/>
        </p:nvSpPr>
        <p:spPr>
          <a:xfrm>
            <a:off x="6045704" y="2507793"/>
            <a:ext cx="2317246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Вампилов: городская периферия и провинциальный быт
</a:t>
            </a:r>
            <a:pPr algn="l" indent="0" marL="0">
              <a:lnSpc>
                <a:spcPct val="100000"/>
              </a:lnSpc>
              <a:buNone/>
            </a:pPr>
            <a:r>
              <a:rPr lang="en-US" sz="10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Вампилова действие чаще связано с городской окраиной и провинцией. Но и там человек живет среди усталости, нехватки тепла и ощущения, что изменить жизнь сразу невозможно.
</a:t>
            </a:r>
            <a:endParaRPr lang="en-US" sz="1358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Соединение комического и трагического в одном эпизоде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66332" y="2019784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Смешная реплика или нелепый поступок у Шукшина и Вампилова почти сразу выявляют внутреннюю боль героя: за внешней неуклюжестью скрываются одиночество и уязвимость.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968797" y="2019784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Комизм возникает из бытовой неловкости, но не снимает напряжения; напротив, он делает заметнее страх быть отвергнутым, непонятым или ненужным близким людям.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66332" y="3696721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случайная ссора, перебивка разговора или абсурдная ситуация превращает повседневность в проверку характера, где человек неожиданно раскрывается перед собой и другими.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4968797" y="3696721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Трагикомический эффект особенно силен потому, что смешное и горькое в этих текстах существуют рядом и вместе передают правду человеческих отношений без прикрас.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9067" y="517238"/>
            <a:ext cx="376490" cy="37649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63667" y="517238"/>
            <a:ext cx="376490" cy="37649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44126" y="2713109"/>
            <a:ext cx="386371" cy="309097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658727" y="2713109"/>
            <a:ext cx="386371" cy="309097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93549" y="412954"/>
            <a:ext cx="3287692" cy="42228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Герои-«чудики» и люди на грани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13" name="Text 2"/>
          <p:cNvSpPr txBox="1"/>
          <p:nvPr/>
        </p:nvSpPr>
        <p:spPr>
          <a:xfrm>
            <a:off x="4144127" y="972814"/>
            <a:ext cx="2123323" cy="13608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Внешняя странность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кажется нелепым или неуместным, но именно эта не похожесть на других делает его заметным и заставляет внимательнее всмотреться в его поступки.
</a:t>
            </a:r>
            <a:endParaRPr lang="en-US" sz="1500" dirty="0"/>
          </a:p>
        </p:txBody>
      </p:sp>
      <p:sp>
        <p:nvSpPr>
          <p:cNvPr id="14" name="Text 3"/>
          <p:cNvSpPr txBox="1"/>
          <p:nvPr/>
        </p:nvSpPr>
        <p:spPr>
          <a:xfrm>
            <a:off x="6658727" y="972814"/>
            <a:ext cx="2123323" cy="13608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Внутренняя честность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1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Шукшинские «чудики» часто наивны и резки, однако они не теряют нравственного чувства и не подменяют живое переживание удобной маской.
</a:t>
            </a:r>
            <a:endParaRPr lang="en-US" sz="1485" dirty="0"/>
          </a:p>
        </p:txBody>
      </p:sp>
      <p:sp>
        <p:nvSpPr>
          <p:cNvPr id="15" name="Text 4"/>
          <p:cNvSpPr txBox="1"/>
          <p:nvPr/>
        </p:nvSpPr>
        <p:spPr>
          <a:xfrm>
            <a:off x="4144127" y="3134990"/>
            <a:ext cx="2123323" cy="13608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Момент выбора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Вампилова персонаж оказывается на грани ошибки или прозрения, когда любое слово и жест могут привести к разрыву, признанию вины или перемене отношения.
</a:t>
            </a:r>
            <a:endParaRPr lang="en-US" sz="1500" dirty="0"/>
          </a:p>
        </p:txBody>
      </p:sp>
      <p:sp>
        <p:nvSpPr>
          <p:cNvPr id="16" name="Text 5"/>
          <p:cNvSpPr txBox="1"/>
          <p:nvPr/>
        </p:nvSpPr>
        <p:spPr>
          <a:xfrm>
            <a:off x="6658727" y="3134990"/>
            <a:ext cx="2123323" cy="13608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Человеческая значимость
</a:t>
            </a:r>
            <a:pPr algn="l" indent="0" marL="0">
              <a:lnSpc>
                <a:spcPct val="100000"/>
              </a:lnSpc>
              <a:buNone/>
            </a:pPr>
            <a:r>
              <a:rPr lang="en-US" sz="11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смешной или неловкий, герой постепенно раскрывается как человек, которому нужны понимание, тепло и право на собственную непохожесть.
</a:t>
            </a:r>
            <a:endParaRPr lang="en-US" sz="1409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1572402"/>
            <a:ext cx="4750071" cy="26680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мотивы бытовой прозы и драматургии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мотивы чаще всего связаны с ситуациями, где внешне незначительное событие резко меняет тон общения и обнажает скрытые чувства.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обыденнее ситуация, тем сильнее проявляется психологическая нестабильность и дефицит взаимопонимания между людьми.
</a:t>
            </a:r>
            <a:pPr algn="l" indent="0" marL="0">
              <a:lnSpc>
                <a:spcPct val="100000"/>
              </a:lnSpc>
              <a:buNone/>
            </a:pPr>
            <a:r>
              <a:rPr lang="en-US" sz="10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произведений В. Шукшина и А. Вампилова, выполненное по материалам школьного литературного анализа.
</a:t>
            </a:r>
            <a:endParaRPr lang="en-US" sz="1054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606395" y="2907762"/>
            <a:ext cx="2430752" cy="14043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Повседневная неустроенность у обоих авторов показывает, насколько человек способен сохранять достоинство в тесной, напряженной и часто унижающей среде, не теряя уважения к себе и другим.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399378" y="2907763"/>
            <a:ext cx="2430752" cy="14043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Внешне простой разговор становится нравственным экзаменом: в нем проверяются терпение, честность, способность к сочувствию, а также готовность отказаться от резкости и самолюбия.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6165716" y="2907763"/>
            <a:ext cx="2430752" cy="14043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 у Шукшина и Вампилова не просто изображает условия жизни, а выявляет меру человечности героя, его способность слышать другого и отвечать за собственные слова.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Нравственный смысл повседневности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6424" y="1426907"/>
            <a:ext cx="6829976" cy="21795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произведения и бытовые ситуации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495300" y="3878826"/>
            <a:ext cx="3780171" cy="10786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показывает, как частная сцена быстро превращается в нравственный конфликт.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85205" y="3878826"/>
            <a:ext cx="3105863" cy="10786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случаях бытовая деталь запускает конфликт, который выявляет скрытые противоречия и доводит героя до нравственной границы.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В. Шукшина и А. Вампилова, указанные в теме сопоставления.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00" y="2038309"/>
            <a:ext cx="603375" cy="5363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89241" y="2012504"/>
            <a:ext cx="587944" cy="58794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3016" y="3718345"/>
            <a:ext cx="587944" cy="58794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89241" y="3718345"/>
            <a:ext cx="587944" cy="587944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эти произведения важны для старшеклассников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1225077" y="1835606"/>
            <a:ext cx="2742279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семьи
</a:t>
            </a:r>
            <a:pPr algn="l" indent="0" marL="0">
              <a:lnSpc>
                <a:spcPct val="100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Тексты помогают увидеть, как непонимание дома влияет на самооценку подростка и почему уважительный разговор в семье становится жизненно важным.
</a:t>
            </a:r>
            <a:endParaRPr lang="en-US" sz="1321" dirty="0"/>
          </a:p>
        </p:txBody>
      </p:sp>
      <p:sp>
        <p:nvSpPr>
          <p:cNvPr id="11" name="Text 3"/>
          <p:cNvSpPr txBox="1"/>
          <p:nvPr/>
        </p:nvSpPr>
        <p:spPr>
          <a:xfrm>
            <a:off x="5311302" y="1835606"/>
            <a:ext cx="2742279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Потребность быть услышанным
</a:t>
            </a:r>
            <a:pPr algn="l" indent="0" marL="0">
              <a:lnSpc>
                <a:spcPct val="100000"/>
              </a:lnSpc>
              <a:buNone/>
            </a:pPr>
            <a:r>
              <a:rPr lang="en-US" sz="10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часто не могут выразить себя прямо, поэтому их слова и поступки показывают, как трудно добиться внимания без унижения и бравады.
</a:t>
            </a:r>
            <a:endParaRPr lang="en-US" sz="1320" dirty="0"/>
          </a:p>
        </p:txBody>
      </p:sp>
      <p:sp>
        <p:nvSpPr>
          <p:cNvPr id="12" name="Text 4"/>
          <p:cNvSpPr txBox="1"/>
          <p:nvPr/>
        </p:nvSpPr>
        <p:spPr>
          <a:xfrm>
            <a:off x="1225077" y="3541448"/>
            <a:ext cx="2742279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собственного пути
</a:t>
            </a:r>
            <a:pPr algn="l" indent="0" marL="0">
              <a:lnSpc>
                <a:spcPct val="100000"/>
              </a:lnSpc>
              <a:buNone/>
            </a:pPr>
            <a:r>
              <a:rPr lang="en-US" sz="10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Шукшин и Вампилов показывают, что выбор жизненного направления начинается не с громких событий, а с повседневных сомнений, ошибок и попыток понять себя.
</a:t>
            </a:r>
            <a:endParaRPr lang="en-US" sz="1317" dirty="0"/>
          </a:p>
        </p:txBody>
      </p:sp>
      <p:sp>
        <p:nvSpPr>
          <p:cNvPr id="13" name="Text 5"/>
          <p:cNvSpPr txBox="1"/>
          <p:nvPr/>
        </p:nvSpPr>
        <p:spPr>
          <a:xfrm>
            <a:off x="5309456" y="3541448"/>
            <a:ext cx="2742279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Нравственный рост
</a:t>
            </a:r>
            <a:pPr algn="l" indent="0" marL="0">
              <a:lnSpc>
                <a:spcPct val="100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этих произведений учит замечать, как в обычной ситуации формируется характер, а вместе с ним — ответственность за собственные решения и отношение к людям.
</a:t>
            </a:r>
            <a:endParaRPr lang="en-US" sz="1277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491" y="1890150"/>
            <a:ext cx="7550407" cy="2548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91561" y="265584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 человеческого поведения у Шукшина и Вампилова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построена по повторяющейся логике бытовых конфликтов и финалов в их произведениях.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3548" y="454829"/>
            <a:ext cx="3975244" cy="17793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 художественной интонации двух авторов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4843477" y="971748"/>
            <a:ext cx="3681708" cy="11886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Шукшина повествование обычно движется резко и эмоционально: герой говорит прямо, спорит, ошибается, а затем внезапно открывает в себе правду, не скрытую длинными объяснениями.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663568" y="3080962"/>
            <a:ext cx="3681708" cy="11886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Вампилова сильнее звучат пауза, недосказанность и подтекст: смысл рождается между репликами, в неловкости разговора, где важнее не только сказанное, но и промолчавшее.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843477" y="3080962"/>
            <a:ext cx="3681708" cy="11886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Различие интонации не отменяет сходства задачи: оба автора показывают, что простая бытовая сцена способна выявить сложный внутренний конфликт и нравственную проверку человека.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95300" y="1263029"/>
            <a:ext cx="3829127" cy="32956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l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автора по-разному показывают, что быт способен выявлять характер и нравственную правду человека.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произведениям В. Шукшина и А. Вампилова, рассмотренным в презентации.
</a:t>
            </a:r>
            <a:endParaRPr lang="en-US" sz="5400" dirty="0"/>
          </a:p>
        </p:txBody>
      </p:sp>
      <p:sp>
        <p:nvSpPr>
          <p:cNvPr id="6" name="Text 2"/>
          <p:cNvSpPr txBox="1"/>
          <p:nvPr/>
        </p:nvSpPr>
        <p:spPr>
          <a:xfrm>
            <a:off x="4819727" y="1515442"/>
            <a:ext cx="4114539" cy="2790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сопоставление особенно убедительно, потому что оба писателя делают повседневность местом испытания человечности, а не нейтральным фоном.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86697" y="1029936"/>
            <a:ext cx="5255100" cy="30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Повседневность как зеркало эпохи и личности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Шукшин и Вампилов показывают, что в обычной жизни скрыты главные вопросы о достоинстве, понимании и свободе. Их герои живут в тесном, противоречивом мире, где каждый разговор становится нравственным выбором.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2026-05-23T15:37:26Z</dcterms:created>
  <dcterms:modified xsi:type="dcterms:W3CDTF">2026-05-23T15:37:26Z</dcterms:modified>
</cp:coreProperties>
</file>