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0325" y="2610184"/>
            <a:ext cx="8100000" cy="208828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826025"/>
            <a:ext cx="7943700" cy="70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неорганических веществ в клетке: ключевые темы и значение
</a:t>
            </a:r>
            <a:endParaRPr lang="en-US" sz="2612" dirty="0"/>
          </a:p>
        </p:txBody>
      </p:sp>
      <p:sp>
        <p:nvSpPr>
          <p:cNvPr id="6" name="Text 1"/>
          <p:cNvSpPr txBox="1"/>
          <p:nvPr/>
        </p:nvSpPr>
        <p:spPr>
          <a:xfrm>
            <a:off x="564100" y="483613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7" name="Text 2"/>
          <p:cNvSpPr txBox="1"/>
          <p:nvPr/>
        </p:nvSpPr>
        <p:spPr>
          <a:xfrm>
            <a:off x="564100" y="1678125"/>
            <a:ext cx="4398600" cy="7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неорганические вещества формируют базу жизни и функций клетки.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49444" y="425750"/>
            <a:ext cx="3469263" cy="4275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43707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и биологический контекст неорганических веществ клетки
</a:t>
            </a:r>
            <a:endParaRPr lang="en-US" sz="2196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564100" y="2034900"/>
            <a:ext cx="3150900" cy="15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Неорганические вещества — жизненно важные компоненты клетки, обеспечивающие её гомеостаз. Исследования XIX–XX веков заложили основы понимания их биологических функций и путей поступления из пищи, воды и воздуха.
</a:t>
            </a:r>
            <a:endParaRPr lang="en-US" sz="1057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8955" y="2612172"/>
            <a:ext cx="2623298" cy="208275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4119" y="2612172"/>
            <a:ext cx="2623298" cy="208275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53780" y="2612172"/>
            <a:ext cx="2623298" cy="208275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4100" y="483625"/>
            <a:ext cx="801570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в клетке: структура и ключевые функции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3292054" y="1203550"/>
            <a:ext cx="2557094" cy="133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 и поддержание температуры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участвует в перемещении питательных веществ и продуктов обмена. Высокая теплоёмкость обеспечивает терморегуляцию, предотвращая резкие изменения температуры клетки.
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586200" y="1203550"/>
            <a:ext cx="2557094" cy="133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Объём и значение воды в клетке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составляет до 80% массы клетки, создавая гидрофильную среду, где происходят биохимические реакции. Она обеспечивает растворимость веществ и транспорт молекул.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5986880" y="1203550"/>
            <a:ext cx="2557094" cy="133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Биохимическая роль воды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формирует цитоплазматическую вязкость, участвует в реакциях гидролиза и дегидратации, влияя на скорость и ход метаболических процессов.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7500" y="1221698"/>
            <a:ext cx="4002600" cy="114527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7500" y="2395129"/>
            <a:ext cx="4002600" cy="114527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7500" y="3548571"/>
            <a:ext cx="4002600" cy="114527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4100" y="483625"/>
            <a:ext cx="801570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Физико-химические свойства воды и их биологическое значение
</a:t>
            </a:r>
            <a:endParaRPr lang="en-US" sz="1949" dirty="0"/>
          </a:p>
        </p:txBody>
      </p:sp>
      <p:sp>
        <p:nvSpPr>
          <p:cNvPr id="8" name="Text 1"/>
          <p:cNvSpPr txBox="1"/>
          <p:nvPr/>
        </p:nvSpPr>
        <p:spPr>
          <a:xfrm>
            <a:off x="564100" y="1416575"/>
            <a:ext cx="3422400" cy="75551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Теплоёмкость и теплопроводность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Высокая теплоёмкость воды защищает клетки от резких температурных перепадов, способствуя устойчивости жизненных процессов. Теплопроводность помогает распределять тепло равномерно.
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564100" y="2590009"/>
            <a:ext cx="3422400" cy="75551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Поверхностное натяжение и когезия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Поверхностное натяжение обеспечивает формирование капель и препятствует испарению. Когезионные свойства важны для транспорта воды по клеточным структурам у растений.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564100" y="3743455"/>
            <a:ext cx="3422400" cy="75551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как универсальный растворитель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растворяет большинство биомолекул, облегчая химические взаимодействия внутри клетки и обеспечивая среду для жизненно важных реакций.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49444" y="425750"/>
            <a:ext cx="3469263" cy="4275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4100" y="483625"/>
            <a:ext cx="45189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Минеральные соли в клетке: формы существования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763850" y="2801298"/>
            <a:ext cx="34182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соли образуют нерастворимые кристаллы, которые находятся в вакуолях и тканях, обеспечивая структурную прочность и резерв элементов.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763850" y="1736773"/>
            <a:ext cx="34182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Минеральные соли присутствуют в клетке как растворённые ионы: Na+, K+, Ca2+, Mg2+, Cl–, важные для физиологических функций.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60900" y="1690170"/>
            <a:ext cx="3918900" cy="20166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4100" y="483625"/>
            <a:ext cx="80157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Диаграмма: доли основных неорганических веществ в клетке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564108" y="1767600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растительных клетках часто выше содержание воды и солей за счёт крупных вакуолей.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10" name="Text 3"/>
          <p:cNvSpPr txBox="1"/>
          <p:nvPr/>
        </p:nvSpPr>
        <p:spPr>
          <a:xfrm>
            <a:off x="564100" y="2800492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Баланс компонентов важен для поддержания клеточного гомеостаза и устойчивости к внешним воздействиям.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660900" y="3765050"/>
            <a:ext cx="3918900" cy="17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данные по биологии, 2023
</a:t>
            </a:r>
            <a:endParaRPr lang="en-US" sz="757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80157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минеральных солей на осмотические процессы и ионный баланс
</a:t>
            </a:r>
            <a:endParaRPr lang="en-US" sz="2163" dirty="0"/>
          </a:p>
        </p:txBody>
      </p:sp>
      <p:sp>
        <p:nvSpPr>
          <p:cNvPr id="6" name="Text 1"/>
          <p:cNvSpPr txBox="1"/>
          <p:nvPr/>
        </p:nvSpPr>
        <p:spPr>
          <a:xfrm>
            <a:off x="564150" y="1339700"/>
            <a:ext cx="25977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Минеральные соли регулируют приток и выход воды, предотвращая обезвоживание или чрезмерное набухание клеток.
</a:t>
            </a:r>
            <a:endParaRPr lang="en-US" sz="1057" dirty="0"/>
          </a:p>
        </p:txBody>
      </p:sp>
      <p:sp>
        <p:nvSpPr>
          <p:cNvPr id="7" name="Text 2"/>
          <p:cNvSpPr txBox="1"/>
          <p:nvPr/>
        </p:nvSpPr>
        <p:spPr>
          <a:xfrm>
            <a:off x="3273145" y="1339700"/>
            <a:ext cx="25977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Ионный баланс поддерживает мембранный потенциал, необходимый для передачи нервных импульсов и активности ферментов.
</a:t>
            </a:r>
            <a:endParaRPr lang="en-US" sz="1057" dirty="0"/>
          </a:p>
        </p:txBody>
      </p:sp>
      <p:sp>
        <p:nvSpPr>
          <p:cNvPr id="8" name="Text 3"/>
          <p:cNvSpPr txBox="1"/>
          <p:nvPr/>
        </p:nvSpPr>
        <p:spPr>
          <a:xfrm>
            <a:off x="5982141" y="1339700"/>
            <a:ext cx="25977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Заряд ионов на мембране контролирует транспорт веществ, обеспечивая правильное функционирование клеточных процессов.
</a:t>
            </a:r>
            <a:endParaRPr lang="en-US" sz="1057" dirty="0"/>
          </a:p>
        </p:txBody>
      </p:sp>
      <p:sp>
        <p:nvSpPr>
          <p:cNvPr id="9" name="Text 4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49444" y="425750"/>
            <a:ext cx="3469263" cy="4275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45189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Минеральные элементы: макро- и микроэлементы клетки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564100" y="2049500"/>
            <a:ext cx="32010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Макроэлементы: основные компоненты жизнедеятельности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Макроэлементы, такие как Na, K, Ca, Mg, обеспечивают структурную поддержку и участвуют в метаболизме. Их количество строго контролируется.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564100" y="3342175"/>
            <a:ext cx="32010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Микроэлементы: важные регуляторы и каталитические агенты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Микроэлементы, включая Fe, Zn, Cu, являются кофакторами ферментов и необходимы для дыхательных и иных клеточных процессов.
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5000" y="2580743"/>
            <a:ext cx="8094600" cy="21264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8015700" cy="71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Газы в клетке: функции кислорода, углекислого газа и азота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4773050" y="1409937"/>
            <a:ext cx="38067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Азот в биохимических процессах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Азот — ключевой элемент для синтеза аминокислот и нуклеотидов, необходимых для построения белков и ДНК.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564150" y="1409950"/>
            <a:ext cx="38067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кислорода и углекислого газа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Кислород необходим для аэробного дыхания и синтеза АТФ; углекислый газ участвует в фотосинтезе и поддержании кислотно-щелочного баланса.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46587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Ионы водорода, pH и кислотно-щелочное равновесие в клетке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564100" y="1603075"/>
            <a:ext cx="40608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pH клетки определяется соотношением водородных и гидроксид-ионов, поддерживаясь буферными системами для стабильности среды.
</a:t>
            </a:r>
            <a:endParaRPr lang="en-US" sz="1057" dirty="0"/>
          </a:p>
        </p:txBody>
      </p:sp>
      <p:sp>
        <p:nvSpPr>
          <p:cNvPr id="7" name="Text 2"/>
          <p:cNvSpPr txBox="1"/>
          <p:nvPr/>
        </p:nvSpPr>
        <p:spPr>
          <a:xfrm>
            <a:off x="564100" y="2488425"/>
            <a:ext cx="40608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Буферные системы на основе фосфатов, бикарбонатов и белков препятствуют резким сдвигам кислотности, защищая ферментативные реакции.
</a:t>
            </a:r>
            <a:endParaRPr lang="en-US" sz="1057" dirty="0"/>
          </a:p>
        </p:txBody>
      </p:sp>
      <p:sp>
        <p:nvSpPr>
          <p:cNvPr id="8" name="Text 3"/>
          <p:cNvSpPr txBox="1"/>
          <p:nvPr/>
        </p:nvSpPr>
        <p:spPr>
          <a:xfrm>
            <a:off x="564100" y="3378388"/>
            <a:ext cx="40608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Нарушение pH вызывает снижение активности ферментов и приводит к метаболическим расстройствам, нарушая работу клетки.
</a:t>
            </a:r>
            <a:endParaRPr lang="en-US" sz="1057" dirty="0"/>
          </a:p>
        </p:txBody>
      </p:sp>
      <p:sp>
        <p:nvSpPr>
          <p:cNvPr id="9" name="Text 4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4100" y="483625"/>
            <a:ext cx="80157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ионов натрия и калия в клетке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564150" y="1339700"/>
            <a:ext cx="19413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Ионы натрия (Na+) в основном сосредоточены вне клетки и поддерживают осмотическое давление, влияют на передачу нервных импульсов и регулируют объём клеточной жидкости.
</a:t>
            </a:r>
            <a:endParaRPr lang="en-US" sz="957" dirty="0"/>
          </a:p>
        </p:txBody>
      </p:sp>
      <p:sp>
        <p:nvSpPr>
          <p:cNvPr id="8" name="Text 2"/>
          <p:cNvSpPr txBox="1"/>
          <p:nvPr/>
        </p:nvSpPr>
        <p:spPr>
          <a:xfrm>
            <a:off x="2588906" y="1339700"/>
            <a:ext cx="19413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Калий (K+) находится преимущественно внутри клетки и участвует в поддержании мембранного потенциала, поляризации мембранных структур и работе мышечных волокон.
</a:t>
            </a:r>
            <a:endParaRPr lang="en-US" sz="957" dirty="0"/>
          </a:p>
        </p:txBody>
      </p:sp>
      <p:sp>
        <p:nvSpPr>
          <p:cNvPr id="9" name="Text 3"/>
          <p:cNvSpPr txBox="1"/>
          <p:nvPr/>
        </p:nvSpPr>
        <p:spPr>
          <a:xfrm>
            <a:off x="4613663" y="1339700"/>
            <a:ext cx="19413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Калий активирует множество ферментов, участвующих в метаболизме, что делает его жизненно важным для клеточного функционирования и поддержания гомеостаза.
</a:t>
            </a:r>
            <a:endParaRPr lang="en-US" sz="957" dirty="0"/>
          </a:p>
        </p:txBody>
      </p:sp>
      <p:sp>
        <p:nvSpPr>
          <p:cNvPr id="10" name="Text 4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11" name="Text 5"/>
          <p:cNvSpPr txBox="1"/>
          <p:nvPr/>
        </p:nvSpPr>
        <p:spPr>
          <a:xfrm>
            <a:off x="6638416" y="1339700"/>
            <a:ext cx="19413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Соотношение Na+/K+ тщательно регулируется натрий-калиевым насосом, который с помощью энергии АТФ переносит ионы против концентрационного градиента.
</a:t>
            </a:r>
            <a:endParaRPr lang="en-US" sz="957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4100" y="483625"/>
            <a:ext cx="8015700" cy="65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ионов кальция для клетки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564100" y="3220600"/>
            <a:ext cx="41412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Недостаток Ca2+ вызывает судороги, сбои сердечного ритма и повышенную ломкость костей, что свидетельствует о его ключевой роли в здоровье организма.
</a:t>
            </a:r>
            <a:endParaRPr lang="en-US" sz="1057" dirty="0"/>
          </a:p>
        </p:txBody>
      </p:sp>
      <p:sp>
        <p:nvSpPr>
          <p:cNvPr id="9" name="Text 3"/>
          <p:cNvSpPr txBox="1"/>
          <p:nvPr/>
        </p:nvSpPr>
        <p:spPr>
          <a:xfrm>
            <a:off x="564150" y="1339700"/>
            <a:ext cx="25977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Ионы кальция (Ca2+) сосредоточены в митохондриях и саркоплазматическом ретикулуме, обеспечивая регуляцию мышечных сокращений и передачу нервных сигналов.
</a:t>
            </a:r>
            <a:endParaRPr lang="en-US" sz="1057" dirty="0"/>
          </a:p>
        </p:txBody>
      </p:sp>
      <p:sp>
        <p:nvSpPr>
          <p:cNvPr id="10" name="Text 4"/>
          <p:cNvSpPr txBox="1"/>
          <p:nvPr/>
        </p:nvSpPr>
        <p:spPr>
          <a:xfrm>
            <a:off x="3273145" y="1339700"/>
            <a:ext cx="25977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Кальций входит в состав костной ткани, образуя вместе с фосфатами прочные минеральные комплексы, необходимые для структуры и прочности костей и зубов.
</a:t>
            </a:r>
            <a:endParaRPr lang="en-US" sz="1057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80157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Железо и магний: функции и значение для метаболизма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564150" y="1339700"/>
            <a:ext cx="25977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Железо (Fe) является составной частью гемоглобина и ферментов дыхательной цепи, обеспечивая транспорт кислорода и метаболическую энергию.
</a:t>
            </a:r>
            <a:endParaRPr lang="en-US" sz="1057" dirty="0"/>
          </a:p>
        </p:txBody>
      </p:sp>
      <p:sp>
        <p:nvSpPr>
          <p:cNvPr id="7" name="Text 2"/>
          <p:cNvSpPr txBox="1"/>
          <p:nvPr/>
        </p:nvSpPr>
        <p:spPr>
          <a:xfrm>
            <a:off x="3273145" y="1339700"/>
            <a:ext cx="25977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Магний (Mg2+) необходим для синтеза нуклеиновых кислот и участвует в активации более 300 ферментов, обеспечивая правильное протекание обменных процессов.
</a:t>
            </a:r>
            <a:endParaRPr lang="en-US" sz="1057" dirty="0"/>
          </a:p>
        </p:txBody>
      </p:sp>
      <p:sp>
        <p:nvSpPr>
          <p:cNvPr id="8" name="Text 3"/>
          <p:cNvSpPr txBox="1"/>
          <p:nvPr/>
        </p:nvSpPr>
        <p:spPr>
          <a:xfrm>
            <a:off x="5982141" y="1339700"/>
            <a:ext cx="25977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Дефицит железа ведёт к анемии, а недостаток магния вызывает мышечные и нервные расстройства, что отражает их важность для здоровья.
</a:t>
            </a:r>
            <a:endParaRPr lang="en-US" sz="1057" dirty="0"/>
          </a:p>
        </p:txBody>
      </p:sp>
      <p:sp>
        <p:nvSpPr>
          <p:cNvPr id="9" name="Text 4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46587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Хлорид-ион: осмотическое давление и клеточный транспорт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564100" y="1603075"/>
            <a:ext cx="40608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Ионы хлора (Cl–) регулируют осмотическое и ионное равновесие в клетке, сохраняя стабильность её внутренней среды.
</a:t>
            </a:r>
            <a:endParaRPr lang="en-US" sz="1057" dirty="0"/>
          </a:p>
        </p:txBody>
      </p:sp>
      <p:sp>
        <p:nvSpPr>
          <p:cNvPr id="7" name="Text 2"/>
          <p:cNvSpPr txBox="1"/>
          <p:nvPr/>
        </p:nvSpPr>
        <p:spPr>
          <a:xfrm>
            <a:off x="564100" y="2488425"/>
            <a:ext cx="40608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Хлориды участвуют в формировании желудочного сока (HCl), что важно для пищеварения, а также играют роль в передаче нервных импульсов.
</a:t>
            </a:r>
            <a:endParaRPr lang="en-US" sz="1057" dirty="0"/>
          </a:p>
        </p:txBody>
      </p:sp>
      <p:sp>
        <p:nvSpPr>
          <p:cNvPr id="8" name="Text 3"/>
          <p:cNvSpPr txBox="1"/>
          <p:nvPr/>
        </p:nvSpPr>
        <p:spPr>
          <a:xfrm>
            <a:off x="564100" y="3378388"/>
            <a:ext cx="40608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Недостаток Cl– проявляется слабостью мышц и нарушениями пищеварения, подчёркивая их значение в физиологических процессах.
</a:t>
            </a:r>
            <a:endParaRPr lang="en-US" sz="1057" dirty="0"/>
          </a:p>
        </p:txBody>
      </p:sp>
      <p:sp>
        <p:nvSpPr>
          <p:cNvPr id="9" name="Text 4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82851" y="1467950"/>
            <a:ext cx="4178297" cy="18618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4100" y="483625"/>
            <a:ext cx="80157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концентрация минеральных ионов в клетке и межклеточной жидкости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564150" y="3818475"/>
            <a:ext cx="3918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уровни основных ионов в цитоплазме и межклеточной жидкости, демонстрируя важность градиентов для мембранного потенциала.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9" name="Text 3"/>
          <p:cNvSpPr txBox="1"/>
          <p:nvPr/>
        </p:nvSpPr>
        <p:spPr>
          <a:xfrm>
            <a:off x="4660942" y="3818475"/>
            <a:ext cx="3918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концентраций ионов создают мембранный потенциал, важный для передачи сигналов и клеточной гомеостазы.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564100" y="3429200"/>
            <a:ext cx="3918900" cy="17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по биологии, 10 класс
</a:t>
            </a:r>
            <a:endParaRPr lang="en-US" sz="757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4100" y="483625"/>
            <a:ext cx="47823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Минеральные вещества как структурные компоненты клетки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564100" y="1530900"/>
            <a:ext cx="4228200" cy="6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Кальций и фосфаты образуют гидроксиапатит, придающий прочность костям и эмали зубов, составляя основу их минеральной структуры.
</a:t>
            </a:r>
            <a:endParaRPr lang="en-US" sz="957" dirty="0"/>
          </a:p>
        </p:txBody>
      </p:sp>
      <p:sp>
        <p:nvSpPr>
          <p:cNvPr id="8" name="Text 2"/>
          <p:cNvSpPr txBox="1"/>
          <p:nvPr/>
        </p:nvSpPr>
        <p:spPr>
          <a:xfrm>
            <a:off x="564100" y="2240370"/>
            <a:ext cx="4228200" cy="6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Магний участвует в укреплении клеточных стенок, обеспечивая структурную стабильность и целостность клеточных оболочек.
</a:t>
            </a:r>
            <a:endParaRPr lang="en-US" sz="957" dirty="0"/>
          </a:p>
        </p:txBody>
      </p:sp>
      <p:sp>
        <p:nvSpPr>
          <p:cNvPr id="9" name="Text 3"/>
          <p:cNvSpPr txBox="1"/>
          <p:nvPr/>
        </p:nvSpPr>
        <p:spPr>
          <a:xfrm>
            <a:off x="564100" y="2953537"/>
            <a:ext cx="4228200" cy="6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Калий и натрий распределены между цитоплазмой и межклеточной жидкостью, поддерживая баланс и стабильность внутри клетки.
</a:t>
            </a:r>
            <a:endParaRPr lang="en-US" sz="957" dirty="0"/>
          </a:p>
        </p:txBody>
      </p:sp>
      <p:sp>
        <p:nvSpPr>
          <p:cNvPr id="10" name="Text 4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11" name="Text 5"/>
          <p:cNvSpPr txBox="1"/>
          <p:nvPr/>
        </p:nvSpPr>
        <p:spPr>
          <a:xfrm>
            <a:off x="564100" y="3673702"/>
            <a:ext cx="4228200" cy="6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Минералы обеспечивают структурную поддержку органеллам, влияя на правильное функционирование и защиту клеточных компонентов.
</a:t>
            </a:r>
            <a:endParaRPr lang="en-US" sz="957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4100" y="483625"/>
            <a:ext cx="80157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Осмотические свойства и роль минеральных солей в регуляции объёма клетки
</a:t>
            </a:r>
            <a:endParaRPr lang="en-US" sz="2163" dirty="0"/>
          </a:p>
        </p:txBody>
      </p:sp>
      <p:sp>
        <p:nvSpPr>
          <p:cNvPr id="7" name="Text 1"/>
          <p:cNvSpPr txBox="1"/>
          <p:nvPr/>
        </p:nvSpPr>
        <p:spPr>
          <a:xfrm>
            <a:off x="564150" y="1339700"/>
            <a:ext cx="19413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Минеральные соли контролируют осмотическое давление, предотвращая чрезмерное сжатие или набухание клетки и сохраняя её форму.
</a:t>
            </a:r>
            <a:endParaRPr lang="en-US" sz="957" dirty="0"/>
          </a:p>
        </p:txBody>
      </p:sp>
      <p:sp>
        <p:nvSpPr>
          <p:cNvPr id="8" name="Text 2"/>
          <p:cNvSpPr txBox="1"/>
          <p:nvPr/>
        </p:nvSpPr>
        <p:spPr>
          <a:xfrm>
            <a:off x="2588906" y="1339700"/>
            <a:ext cx="19413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регулируют приток и отток воды, что критично для поддержания внутренней среды и нормальной жизнедеятельности клетки.
</a:t>
            </a:r>
            <a:endParaRPr lang="en-US" sz="957" dirty="0"/>
          </a:p>
        </p:txBody>
      </p:sp>
      <p:sp>
        <p:nvSpPr>
          <p:cNvPr id="9" name="Text 3"/>
          <p:cNvSpPr txBox="1"/>
          <p:nvPr/>
        </p:nvSpPr>
        <p:spPr>
          <a:xfrm>
            <a:off x="4613663" y="1339700"/>
            <a:ext cx="19413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Нарушение баланса солей приводит к плазмолизу или цитолизу, что может вызвать клеточные повреждения и сбои функций.
</a:t>
            </a:r>
            <a:endParaRPr lang="en-US" sz="957" dirty="0"/>
          </a:p>
        </p:txBody>
      </p:sp>
      <p:sp>
        <p:nvSpPr>
          <p:cNvPr id="10" name="Text 4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11" name="Text 5"/>
          <p:cNvSpPr txBox="1"/>
          <p:nvPr/>
        </p:nvSpPr>
        <p:spPr>
          <a:xfrm>
            <a:off x="6638416" y="1339700"/>
            <a:ext cx="19413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Осмотр свойств солей способствует адаптации клеток к изменениям внешней среды и поддержанию гомеостаза.
</a:t>
            </a:r>
            <a:endParaRPr lang="en-US" sz="957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4100" y="483625"/>
            <a:ext cx="47823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Биологические функции минеральных веществ: метаболизм, энергетика, сигналы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564100" y="1530900"/>
            <a:ext cx="4228200" cy="6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Минеральные вещества выступают кофакторами множества ферментов, обеспечивая оптимальную активность биохимических реакций.
</a:t>
            </a:r>
            <a:endParaRPr lang="en-US" sz="957" dirty="0"/>
          </a:p>
        </p:txBody>
      </p:sp>
      <p:sp>
        <p:nvSpPr>
          <p:cNvPr id="8" name="Text 2"/>
          <p:cNvSpPr txBox="1"/>
          <p:nvPr/>
        </p:nvSpPr>
        <p:spPr>
          <a:xfrm>
            <a:off x="564100" y="2240370"/>
            <a:ext cx="4228200" cy="6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поддерживают процессы синтеза АТФ, что является основой энергетического обеспечения клетки и организма в целом.
</a:t>
            </a:r>
            <a:endParaRPr lang="en-US" sz="957" dirty="0"/>
          </a:p>
        </p:txBody>
      </p:sp>
      <p:sp>
        <p:nvSpPr>
          <p:cNvPr id="9" name="Text 3"/>
          <p:cNvSpPr txBox="1"/>
          <p:nvPr/>
        </p:nvSpPr>
        <p:spPr>
          <a:xfrm>
            <a:off x="564100" y="2953537"/>
            <a:ext cx="4228200" cy="6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растений минеральные элементы влияют на фотосинтез, а у животных – на генерацию и передачу нервных импульсов.
</a:t>
            </a:r>
            <a:endParaRPr lang="en-US" sz="957" dirty="0"/>
          </a:p>
        </p:txBody>
      </p:sp>
      <p:sp>
        <p:nvSpPr>
          <p:cNvPr id="10" name="Text 4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11" name="Text 5"/>
          <p:cNvSpPr txBox="1"/>
          <p:nvPr/>
        </p:nvSpPr>
        <p:spPr>
          <a:xfrm>
            <a:off x="564100" y="3673702"/>
            <a:ext cx="4228200" cy="6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Баланс макро- и микроэлементов является фундаментальным для нормального метаболизма и адаптации организма.
</a:t>
            </a:r>
            <a:endParaRPr lang="en-US" sz="957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4100" y="483625"/>
            <a:ext cx="80157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Патологии, вызванные нарушением баланса неорганических веществ
</a:t>
            </a:r>
            <a:endParaRPr lang="en-US" sz="2163" dirty="0"/>
          </a:p>
        </p:txBody>
      </p:sp>
      <p:sp>
        <p:nvSpPr>
          <p:cNvPr id="7" name="Text 1"/>
          <p:cNvSpPr txBox="1"/>
          <p:nvPr/>
        </p:nvSpPr>
        <p:spPr>
          <a:xfrm>
            <a:off x="564150" y="1339700"/>
            <a:ext cx="19413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Дефицит железа приводит к железодефицитной анемии, затрудняя транспорт кислорода и вызывая слабость и утомляемость.
</a:t>
            </a:r>
            <a:endParaRPr lang="en-US" sz="957" dirty="0"/>
          </a:p>
        </p:txBody>
      </p:sp>
      <p:sp>
        <p:nvSpPr>
          <p:cNvPr id="8" name="Text 2"/>
          <p:cNvSpPr txBox="1"/>
          <p:nvPr/>
        </p:nvSpPr>
        <p:spPr>
          <a:xfrm>
            <a:off x="2588906" y="1339700"/>
            <a:ext cx="19413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Низкий уровень кальция вызывает гипокальциемию и остеопороз, проявляющиеся в ломкости костей и мышечных судорогах.
</a:t>
            </a:r>
            <a:endParaRPr lang="en-US" sz="957" dirty="0"/>
          </a:p>
        </p:txBody>
      </p:sp>
      <p:sp>
        <p:nvSpPr>
          <p:cNvPr id="9" name="Text 3"/>
          <p:cNvSpPr txBox="1"/>
          <p:nvPr/>
        </p:nvSpPr>
        <p:spPr>
          <a:xfrm>
            <a:off x="4613663" y="1339700"/>
            <a:ext cx="19413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Нарушение баланса магния, натрия и калия вызывает гипомагниемию, гипонатриемию и гиперкалиемию, влияя на работу мышц и сердца.
</a:t>
            </a:r>
            <a:endParaRPr lang="en-US" sz="957" dirty="0"/>
          </a:p>
        </p:txBody>
      </p:sp>
      <p:sp>
        <p:nvSpPr>
          <p:cNvPr id="10" name="Text 4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11" name="Text 5"/>
          <p:cNvSpPr txBox="1"/>
          <p:nvPr/>
        </p:nvSpPr>
        <p:spPr>
          <a:xfrm>
            <a:off x="6638416" y="1339700"/>
            <a:ext cx="19413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Патологии обмена ионов отражаются на общем состоянии организма и требуют своевременной диагностики и коррекции.
</a:t>
            </a:r>
            <a:endParaRPr lang="en-US" sz="957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4100" y="483613"/>
            <a:ext cx="55047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Ключевая роль неорганических веществ в поддержании жизни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564100" y="3538900"/>
            <a:ext cx="32463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Неорганические вещества обеспечивают химические реакции, структурную целостность и биохимический баланс, являясь основой здоровья клеток и всего организма. Их изучение важно для профилактики заболеваний.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2026-05-10T03:32:39Z</dcterms:created>
  <dcterms:modified xsi:type="dcterms:W3CDTF">2026-05-10T03:32:39Z</dcterms:modified>
</cp:coreProperties>
</file>