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875" y="199993"/>
            <a:ext cx="8745300" cy="4756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5550" y="3872250"/>
            <a:ext cx="6161400" cy="10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Называние годов в английском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343837" y="3213975"/>
            <a:ext cx="4060200" cy="4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Годы в английском читаются по-разному: важно слышать их правильно.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6190250" y="246950"/>
            <a:ext cx="27378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5927" y="403000"/>
            <a:ext cx="4206797" cy="434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4375" y="520850"/>
            <a:ext cx="4034100" cy="19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уметь читать годы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34375" y="2762250"/>
            <a:ext cx="3957300" cy="18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Годы нужны в истории, датах и обычной речи. Чтобы не путаться, важно уметь читать числа, понимать века и десятилетия, различать BC/BCE и AD/CE, а также правильно оформлять даты в тексте.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8289025" y="74925"/>
            <a:ext cx="7215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0106" y="1779644"/>
            <a:ext cx="457588" cy="522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0106" y="3405765"/>
            <a:ext cx="457588" cy="522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7206" y="1779644"/>
            <a:ext cx="457588" cy="522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7206" y="3405765"/>
            <a:ext cx="457588" cy="522958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понятий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5417450" y="1780565"/>
            <a:ext cx="3282900" cy="521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Decade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4813300" y="2366769"/>
            <a:ext cx="3886800" cy="705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Decade обозначает десятилетие: the 1990s, the 2000s, the 2010s. Такой формат помогает говорить о периоде, а не о конкретном годе.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417450" y="3406686"/>
            <a:ext cx="3282900" cy="521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Millennium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4813300" y="3992891"/>
            <a:ext cx="3886800" cy="705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Millennium — это тысяча лет. Это слово используют для очень больших исторических периодов, когда одного века уже недостаточно для точного описания времени.
</a:t>
            </a:r>
            <a:endParaRPr lang="en-US" sz="1300" dirty="0"/>
          </a:p>
        </p:txBody>
      </p:sp>
      <p:sp>
        <p:nvSpPr>
          <p:cNvPr id="17" name="Text 6"/>
          <p:cNvSpPr txBox="1"/>
          <p:nvPr/>
        </p:nvSpPr>
        <p:spPr>
          <a:xfrm>
            <a:off x="1114550" y="1780565"/>
            <a:ext cx="3282900" cy="521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Year
</a:t>
            </a:r>
            <a:endParaRPr lang="en-US" sz="1600" dirty="0"/>
          </a:p>
        </p:txBody>
      </p:sp>
      <p:sp>
        <p:nvSpPr>
          <p:cNvPr id="18" name="Text 7"/>
          <p:cNvSpPr txBox="1"/>
          <p:nvPr/>
        </p:nvSpPr>
        <p:spPr>
          <a:xfrm>
            <a:off x="510400" y="2366769"/>
            <a:ext cx="3886800" cy="705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Year — это отдельный год, например 1998 или 2000. В английском важно не только увидеть число, но и сразу понять, как его произнести в речи.
</a:t>
            </a:r>
            <a:endParaRPr lang="en-US" sz="1300" dirty="0"/>
          </a:p>
        </p:txBody>
      </p:sp>
      <p:sp>
        <p:nvSpPr>
          <p:cNvPr id="19" name="Text 8"/>
          <p:cNvSpPr txBox="1"/>
          <p:nvPr/>
        </p:nvSpPr>
        <p:spPr>
          <a:xfrm>
            <a:off x="1114550" y="3406686"/>
            <a:ext cx="3282900" cy="521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Century
</a:t>
            </a:r>
            <a:endParaRPr lang="en-US" sz="1600" dirty="0"/>
          </a:p>
        </p:txBody>
      </p:sp>
      <p:sp>
        <p:nvSpPr>
          <p:cNvPr id="20" name="Text 9"/>
          <p:cNvSpPr txBox="1"/>
          <p:nvPr/>
        </p:nvSpPr>
        <p:spPr>
          <a:xfrm>
            <a:off x="510400" y="3992891"/>
            <a:ext cx="3886800" cy="705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Century — это век, например the 21st century. Век всегда называют порядковым числительным, потому что он показывает номер периода, а не его количество.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150" y="2083342"/>
            <a:ext cx="4298400" cy="17636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читаются четырёхзначные годы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772600" y="4536075"/>
            <a:ext cx="41229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чтения годов в английском языке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31350" y="1723976"/>
            <a:ext cx="37317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Четырёхзначные годы чаще всего читают не по цифрам, а по смысловым парам.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931350" y="3113435"/>
            <a:ext cx="37317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принцип: год обычно делят на части, а не читают как длинное число подряд.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67" y="1651000"/>
            <a:ext cx="4296165" cy="289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1900-е и 2000-е: два главных шаблона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291150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норм чтения годов в английском языке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931350" y="1854519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шаблона зависят от привычки носителей языка и исторического периода.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31350" y="3318765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XX века чаще слышится nineteen, а в XXI веке — two thousand.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8600" y="980525"/>
            <a:ext cx="3486000" cy="18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годы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4701075" y="1252991"/>
            <a:ext cx="40245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 обычно читается как two thousand. Эта форма короткая и естественная, потому что год начинается с полного тысячного значения, без добавления лишних слов.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01050" y="951041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01075" y="2463766"/>
            <a:ext cx="40245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2001 часто звучит как two thousand and one или two thousand one. Обе формы допустимы, но в речи первая звучит более развернуто, а вторая — короче.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01050" y="2161816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2001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4701075" y="3674541"/>
            <a:ext cx="40245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2010 может читаться как two thousand ten или twenty ten. В разговоре нередко выбирают более короткий вариант, если он звучит естественнее в контексте.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4701050" y="3372591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2010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47421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говорить о десятилетиях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501925" y="3608156"/>
            <a:ext cx="2330295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обозначают весь период с 1990 по 1999 год. В речи и письме это самый удобный способ сказать о целой эпохе, а не об одном конкретном годе.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6600" y="2965525"/>
            <a:ext cx="2330295" cy="56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1990s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70425" y="2330656"/>
            <a:ext cx="2330295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выражения используются для 2000s и 2010s тоже. Они подходят, когда нужно говорить о тенденциях, моде, музыке или историческом периоде в целом.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375100" y="1688025"/>
            <a:ext cx="2330295" cy="56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десятилетия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3436175" y="2969406"/>
            <a:ext cx="2330295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формы помогают уточнить часть десятилетия: early 1990s, mid-1990s, late 1990s. Апостроф в 1990’s обычно не нужен и считается ошибкой.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3440850" y="2326775"/>
            <a:ext cx="2330295" cy="56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Уточнение внутри десятилетия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8600" y="306202"/>
            <a:ext cx="79485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Ранние, средние и поздние периоды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561175" y="1756475"/>
            <a:ext cx="2421900" cy="5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периода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561175" y="2363450"/>
            <a:ext cx="242190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Early показывает начало периода: early 2000s, early 1980s. Это слово полезно, когда точный год неизвестен, но важно указать, что событие произошло в начале десятилетия.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395600" y="1756475"/>
            <a:ext cx="2421900" cy="5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периода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3395600" y="2363450"/>
            <a:ext cx="242190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Mid помогает назвать середину: mid-1980s, mid-2000s. Такое обозначение удобно в историях, описаниях моды и при сравнении событий внутри одного десятилетия.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6230025" y="1756475"/>
            <a:ext cx="2421900" cy="5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периода
</a:t>
            </a:r>
            <a:endParaRPr lang="en-US" sz="1500" dirty="0"/>
          </a:p>
        </p:txBody>
      </p:sp>
      <p:sp>
        <p:nvSpPr>
          <p:cNvPr id="13" name="Text 7"/>
          <p:cNvSpPr txBox="1"/>
          <p:nvPr/>
        </p:nvSpPr>
        <p:spPr>
          <a:xfrm>
            <a:off x="6230025" y="2363450"/>
            <a:ext cx="242190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Late указывает на конец: late 1990s, late 2010s. С его помощью можно коротко и точно передать, что событие случилось ближе к завершению десятилетия.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18" y="1660055"/>
            <a:ext cx="2573700" cy="168899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568" y="1660055"/>
            <a:ext cx="2573700" cy="16889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8893" y="1660055"/>
            <a:ext cx="2573700" cy="168899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Века и порядковые числительные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40193" y="3887525"/>
            <a:ext cx="2484300" cy="8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говорят the 21st century, используют порядковое числительное, а не обычное. Окончание -st показывает порядок: first century, second century, third century — и дальше по тому же правилу. Именно поэтому в названиях веков всегда важно правильно выбирать форму слова.
</a:t>
            </a:r>
            <a:endParaRPr lang="en-US" sz="884" dirty="0"/>
          </a:p>
        </p:txBody>
      </p:sp>
      <p:sp>
        <p:nvSpPr>
          <p:cNvPr id="12" name="Text 3"/>
          <p:cNvSpPr txBox="1"/>
          <p:nvPr/>
        </p:nvSpPr>
        <p:spPr>
          <a:xfrm>
            <a:off x="440193" y="3410575"/>
            <a:ext cx="24843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 как порядок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329855" y="3887525"/>
            <a:ext cx="2484300" cy="8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1st, 2nd, 3rd, 4th и далее до 20th показывают место в ряду. Они читаются как first, second, third, fourth и так далее, а не как обычные числа. Это особенно важно в датах, исторических периодах и названиях глав.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3329855" y="3410575"/>
            <a:ext cx="24843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Порядковые окончания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6219505" y="3887525"/>
            <a:ext cx="2484300" cy="8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тексте century почти всегда стоит с артиклем и порядковым числительным: the 18th century, the 21st century. Такая форма помогает сразу понять, что речь идёт о веке, а не о количестве лет. Для школьника это самый надёжный ориентир.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6219505" y="3410575"/>
            <a:ext cx="24843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писать в речи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375" y="4140525"/>
            <a:ext cx="3957300" cy="48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английской терминологии времени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289025" y="74925"/>
            <a:ext cx="7215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4870525" y="932975"/>
            <a:ext cx="3624300" cy="154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1000 лет
</a:t>
            </a:r>
            <a:endParaRPr lang="en-US" sz="6700" dirty="0"/>
          </a:p>
        </p:txBody>
      </p:sp>
      <p:sp>
        <p:nvSpPr>
          <p:cNvPr id="6" name="Text 3"/>
          <p:cNvSpPr txBox="1"/>
          <p:nvPr/>
        </p:nvSpPr>
        <p:spPr>
          <a:xfrm>
            <a:off x="4905025" y="2713000"/>
            <a:ext cx="3555300" cy="17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именно столько длится millennium.
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434375" y="520850"/>
            <a:ext cx="3869100" cy="17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Тысячелетие — это очень большой временной отрезок, поэтому его легко спутать с веком.
</a:t>
            </a:r>
            <a:endParaRPr lang="en-US" sz="2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375" y="4140525"/>
            <a:ext cx="3957300" cy="48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английской записи исторических дат.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289025" y="74925"/>
            <a:ext cx="7215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4870525" y="932975"/>
            <a:ext cx="3624300" cy="154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6700" dirty="0"/>
          </a:p>
        </p:txBody>
      </p:sp>
      <p:sp>
        <p:nvSpPr>
          <p:cNvPr id="6" name="Text 3"/>
          <p:cNvSpPr txBox="1"/>
          <p:nvPr/>
        </p:nvSpPr>
        <p:spPr>
          <a:xfrm>
            <a:off x="4905025" y="2713000"/>
            <a:ext cx="3555300" cy="17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системы исторического счёта времени помогают не путать эпохи.
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434375" y="520850"/>
            <a:ext cx="3869100" cy="17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BC/BCE и AD/CE помогают точно определить эпоху и не перепутать даты до и после начала нашей эры.
</a:t>
            </a:r>
            <a:endParaRPr lang="en-US" sz="2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225" y="2385393"/>
            <a:ext cx="4298400" cy="1422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писать исторические даты кратко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4597225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английской записи исторических дат.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23500" y="1672425"/>
            <a:ext cx="37317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Сокращённая запись помогает быстро читать исторические даты и сразу видеть, к какой эпохе они относятся.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23500" y="3358125"/>
            <a:ext cx="37317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запись сохраняет смысл и показывает эпоху без лишних символов.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150" y="2254013"/>
            <a:ext cx="4298400" cy="1422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Годы в текстах и диапазонах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772600" y="4536075"/>
            <a:ext cx="41229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английской записи дат и диапазонов.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31350" y="1723976"/>
            <a:ext cx="37317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может обозначать отдельную дату или целый промежуток, поэтому важно различать число и интервал.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931350" y="3113435"/>
            <a:ext cx="37317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диапазонов используют тире или to, а для отдельных лет — только одно число.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375" y="4140525"/>
            <a:ext cx="3957300" cy="48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правила употребления предлогов с датами.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289025" y="74925"/>
            <a:ext cx="7215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4870525" y="932975"/>
            <a:ext cx="3624300" cy="154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6700" dirty="0"/>
          </a:p>
        </p:txBody>
      </p:sp>
      <p:sp>
        <p:nvSpPr>
          <p:cNvPr id="6" name="Text 3"/>
          <p:cNvSpPr txBox="1"/>
          <p:nvPr/>
        </p:nvSpPr>
        <p:spPr>
          <a:xfrm>
            <a:off x="4905025" y="2713000"/>
            <a:ext cx="3555300" cy="17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предлога помогают выбрать нужный тип даты в предложении.
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434375" y="520850"/>
            <a:ext cx="3869100" cy="17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предлога помогают выбрать нужный тип даты: один — для конкретной даты, один — для года, один — для периода.
</a:t>
            </a:r>
            <a:endParaRPr lang="en-US" sz="2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375" y="4140525"/>
            <a:ext cx="3957300" cy="48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изучении английских дат.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289025" y="74925"/>
            <a:ext cx="7215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4870525" y="932975"/>
            <a:ext cx="3624300" cy="154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6700" dirty="0"/>
          </a:p>
        </p:txBody>
      </p:sp>
      <p:sp>
        <p:nvSpPr>
          <p:cNvPr id="6" name="Text 3"/>
          <p:cNvSpPr txBox="1"/>
          <p:nvPr/>
        </p:nvSpPr>
        <p:spPr>
          <a:xfrm>
            <a:off x="4905025" y="2713000"/>
            <a:ext cx="3555300" cy="17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связаны с формой записи и контекстом чтения.
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434375" y="520850"/>
            <a:ext cx="3869100" cy="17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всего появляются, когда форма записи не совпадает с историческим контекстом или школьной привычкой чтения.
</a:t>
            </a:r>
            <a:endParaRPr lang="en-US" sz="2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622" y="358339"/>
            <a:ext cx="3721200" cy="2947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8600" y="3404475"/>
            <a:ext cx="3637200" cy="126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Практикум 1: прочитай правильно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1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704300" y="10216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годы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704300" y="12773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1689, 1945 и 2012 обычно читаются как две пары чисел: сначала первые две цифры, затем последние две. Такой способ подходит для большинства четырёхзначных годов.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704300" y="18232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даты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4704300" y="20789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2008 и 2012 полезно прочитать вслух в двух вариантах: полная форма и сокращённая разговорная. Это помогает заметить, как меняется ритм произношения.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704300" y="26248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704300" y="28805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1066 и 300 BCE требуют особого внимания к истории. Здесь важно не только чтение, но и понимание, относится ли дата к прошлому до нашей эры.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4704300" y="34264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Подсказки к карточкам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4704300" y="36821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подписи modern year, decade и BCE/CE с каждым примером. Так легче выбрать правильный шаблон чтения и не смешать обычный год с исторической датой.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Практикум 2: переведи в английский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4800900" y="1930621"/>
            <a:ext cx="3394990" cy="3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век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00900" y="2331421"/>
            <a:ext cx="383106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«21 век» переводится как the 21st century. Важно использовать порядковое числительное, а не просто цифру с точкой.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800900" y="3441050"/>
            <a:ext cx="3394990" cy="3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и период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0900" y="3841850"/>
            <a:ext cx="383106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«2001 год» читается как two thousand one. Для «конец 1980-х» подойдёт late 1980s — это сразу показывает часть десятилетия.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65850" y="1930621"/>
            <a:ext cx="3394990" cy="3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1990-е годы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465850" y="2331421"/>
            <a:ext cx="383106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Переведите «в 1990-х» как the 1990s. В устной речи можно добавить the late 1990s, если нужно подчеркнуть конец десятилетия.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65850" y="3441050"/>
            <a:ext cx="3394990" cy="3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нашей эры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65850" y="3841850"/>
            <a:ext cx="383106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«300 до н. э.» пишется как 300 BCE. В учебных и научных текстах эта форма обычно звучит нейтральнее и точнее.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3" y="1705200"/>
            <a:ext cx="8592535" cy="3244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1150" y="520850"/>
            <a:ext cx="86046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форму даты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91150" y="1333975"/>
            <a:ext cx="8604600" cy="3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числа к правильной форме чтения и обозначению эпохи.
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225" y="2221042"/>
            <a:ext cx="4298400" cy="1750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и пояснение правил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4597225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английской записи дат и веков.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23500" y="1672425"/>
            <a:ext cx="37317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пример, чтение и правило употребления, чтобы быстро проверить себя.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23500" y="3358125"/>
            <a:ext cx="37317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даты требуют пометы эпохи, а века всегда пишутся порядковыми числительными.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5350" y="1794050"/>
            <a:ext cx="6885900" cy="108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как не ошибаться с годами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802100" y="3631975"/>
            <a:ext cx="6123000" cy="8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помнить формат числа, эпоху и предлоги, годы в английском становятся понятными и в чтении, и в письме. Это помогает говорить точно и уверенно.
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2026-07-26T12:39:17Z</dcterms:created>
  <dcterms:modified xsi:type="dcterms:W3CDTF">2026-07-26T12:39:17Z</dcterms:modified>
</cp:coreProperties>
</file>