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Биотехнология: достижения и перспективы развития
</a:t>
            </a:r>
            <a:endParaRPr lang="en-US" sz="203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меняет медицину, сельское хозяйство и экологию, превращая знания в практические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биотехнология стала ключевой наукой XXI века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одно столетие биотехнология выросла из лабораторного направления в практический инструмент для медицины, аграрного сектора и экологии. Сегодня ее развитие определяют международные коллаборации, инвестиции и запрос на безопасность, здоровье и устойчивое производство.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современной биотехнологии
</a:t>
            </a:r>
            <a:endParaRPr lang="en-US" sz="2478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клеток и молекул для создания лекарств, вакцин и диагностических тестов позволяет быстрее реагировать на новые инфекции и точнее подбирать терапию для разных групп пациентов.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диагностика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аграрной сфере биотехнология помогает повышать урожайность, усиливать устойчивость культур к вредителям и засухе, а также снижать потребность в химических обработках и потерях на поле.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производстве биологические процессы заменяют более затратные химические схемы: ферментация, получение ферментов и создание биоосновы для материалов делают выпуск продукции эффективнее и экологичнее в целом.
</a:t>
            </a:r>
            <a:endParaRPr lang="en-US" sz="848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 используют микроорганизмы и растения для очистки воды, почв и отходов. Такой подход позволяет восстанавливать загрязненные территории и уменьшать нагрузку на природные системы в долгосрочной перспективе.
</a:t>
            </a:r>
            <a:endParaRPr lang="en-US" sz="848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восстановление среды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ИНБИ РАН и ИБХ РАН фундаментальные исследования переходят в прикладные разработки: от анализа молекулярных механизмов до поиска новых терапевтических подходов. Такие лаборатории обычно ассоциируются с микроскопами, инкубаторами и электронными базами данных, где каждый эксперимент проверяет гипотезу на практике в самых разных моделях и условиях.
</a:t>
            </a:r>
            <a:endParaRPr lang="en-US" sz="80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Лаборатории, где идея превращается в технологию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МГУ и СПбГУ формируют базу для отрасли: здесь готовят молекулярных биологов, генетиков, биоинформатиков и специалистов по клеточным технологиям. Кампусы и учебные центры наглядно показывают, что биотехнология держится не только на оборудовании, но и на системной подготовке исследователей с раннего этапа обучения.
</a:t>
            </a:r>
            <a:endParaRPr lang="en-US" sz="867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как кадровый и научный центр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Сколково, частные компании и международные консорциумы связывают идеи, инвестиции и рынок. На карте отрасли рядом оказываются геномные проекты, венчурные фонды и государственные программы, которые ускоряют доведение результатов до производства и делают сотрудничество между странами заметно более плотным и устойчивым.
</a:t>
            </a:r>
            <a:endParaRPr lang="en-US" sz="839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стартапа к международному консорциуму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биотехнологическая инфраструктура
</a:t>
            </a:r>
            <a:endParaRPr lang="en-US" sz="18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целенаправленно изменять ДНК и РНК, чтобы изучать функции генов, создавать терапевтические конструкции и повышать точность диагностики наследственных нарушений и инфекций в клинической практике.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работают со стволовыми клетками, органоидами и тканевыми матрицами. Они открывают путь к регенерации поврежденных тканей, моделированию болезней и созданию материалов для трансплантации в медицине.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превращает геномные и протеомные данные в понятные выводы. Алгоритмы помогают находить мишени для лекарств, сравнивать варианты генов и ускорять разработку вакцин и тест-систем на практике.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технологии: от генной инженерии до биоинформатики
</a:t>
            </a:r>
            <a:endParaRPr lang="en-US" sz="17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удешевление секвенирования сделало массовыми генетические панели, которые сегодня используют в онкологии и редких наследственных заболеваниях.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генетике и редактировании генома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дешевле анализ, тем шире применение геномики: от научных проектов до персонализированной медицины и точного подбора терапии.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NHGRI, DNA Sequencing Costs; отраслевые оценки стоимости полного генома человека, 2003–2023.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биотехнология: примеры применения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Моноклональные антитела, такие как трастузумаб, сделали лечение некоторых опухолей более точным: препарат действует на конкретную мишень и помогает контролировать рост раковых клеток при меньшем ущербе для здоровых тканей.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терапия опирается на мутационный профиль пациента и данные молекулярной диагностики. Такой подход позволяет выбирать препараты, которые с наибольшей вероятностью дадут эффект и снизят риск ненужного лечения.
</a:t>
            </a:r>
            <a:endParaRPr lang="en-US" sz="118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mRNA-вакцины Pfizer-BioNTech и Moderna показали, что платформенные технологии способны быстро перейти от генетической последовательности к массовой иммунизации, сохраняя высокую скорость разработки и гибкость обновления протоколов.
</a:t>
            </a:r>
            <a:endParaRPr lang="en-US" sz="118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ткани и биоинженерные конструкции уже используются как перспективный путь для восстановления поврежденных участков и подготовки к трансплантации, где особенно важны совместимость, прочность и контроль роста клеток.
</a:t>
            </a:r>
            <a:endParaRPr lang="en-US" sz="11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05301"/>
            <a:ext cx="4646100" cy="16602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рынок биотехнологий: динамика и лидеры
</a:t>
            </a:r>
            <a:endParaRPr lang="en-US" sz="237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обзоры мирового рынка биотехнологий, 2022.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рынка показывает доминирование медицинских решений и заметную роль агробиотехнологий.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объем формируют медицина и фармацевтика; более узкие сегменты растут быстрее за счет спроса на устойчивые и технологичные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ферментации позволяют выпускать антибиотики и витамины в больших объемах: именно так развивались промышленные технологии получения пенициллина и витамина B12, где важны чистота процесса и стабильность штаммов.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биоразлагаемых пластиков на основе бактерий делает возможным создание материалов PHA и PLA, которые уменьшают зависимость от нефтехимии и помогают снизить нагрузку на окружающую среду.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биокатализаторы ускоряют синтез лекарственных веществ и позволяют проводить реакции при более мягких условиях. Это сокращает расход энергии, уменьшает количество побочных продуктов и делает химию более чистой.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биотехнология: практические кейсы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1982 году началось промышленное производство рекомбинантного инсулина, созданного с помощью генно-инженерных бактерий. На фотографиях ранних лабораторий это выглядело как скромный эксперимент, но на практике технология изменила лечение диабета и показала, что микробы могут производить жизненно важные белки для человека.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Инсулин: переход от лаборатории к массовому лечению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гуманных моноклональных антител стало важной вехой для онкологии: исследователи научились нацеливать терапию на конкретные молекулы опухоли. Если показать это на хронологии, рядом с научными статьями будут патенты, клинические протоколы и первые успешные программы лечения, открывшие дорогу современной таргетной медицине.
</a:t>
            </a:r>
            <a:endParaRPr lang="en-US" sz="807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Моноклональные антитела: точность против опухолей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2012–2017 годах в США и Европе были зарегистрированы первые геннотерапевтические препараты для отдельных заболеваний. Этот этап хорошо иллюстрируют официальные документы и публикации: биотехнология перестала быть только исследовательской областью и вошла в клиническую практику, где результат измеряется конкретной пользой для пациента.
</a:t>
            </a:r>
            <a:endParaRPr lang="en-US" sz="80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терапия: от идеи к регистрации препаратов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биотехнологических открытий
</a:t>
            </a:r>
            <a:endParaRPr lang="en-US" sz="17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и стартапы сосредоточены в нескольких центрах с сильными университетами, клиниками и венчурными фондами. Это ускоряет вывод идей на рынок и формирует локальные экосистемы.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стартапы: современная карта рынка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инвестиций показывает, что биотех стал зрелым рынком, но успех по-прежнему определяется не только деньгами, а плотностью научных кластеров.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открытые обзоры PitchBook, BCG, BioCentury и Statista за 2010–2022 годы; индекс 2010=100.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подходы в сельском хозяйстве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улучшенные сорта помогают растениям лучше переносить вредителей, засуху и болезни. В результате фермеры снижают потери урожая, а применение пестицидов становится более точным и экономным.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устойчивые сорта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биопрепараты поддерживают почвенные бактерии, которые переводят азот в доступную для растений форму. Это уменьшает потребность в минеральных удобрениях и помогает сохранять плодородие полей.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биопрепараты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точного земледелия используют датчики, спутниковые снимки и биоконтроль, чтобы обрабатывать поле только там, где это действительно нужно. Такой подход сокращает затраты и снижает нагрузку на экосистемы.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 и биоконтроль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загрязнённом участке бактерии и грибы работают как невидимая бригада очистки: одни разрушают нефтепродукты, другие связывают тяжёлые металлы, а растения помогают вернуть почве устойчивость. Для иллюстрации подойдут пробирки с образцами, защитные перчатки и уже зелёная площадка после обработки.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Микробы, возвращающие почве жизнь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Биофильтры выглядят как многослойная система из песка, угля, мембран и живых культур микроорганизмов. Они задерживают органические загрязнения в сточных водах и делают воду безопаснее для повторного использования. На схеме хорошо смотрятся прозрачные колбы, трубы и стрелки движения потока.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Биофильтры для чистой воды
</a:t>
            </a:r>
            <a:endParaRPr lang="en-US" sz="135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перестаёт быть только отходом, когда его разлагают специальные микроорганизмы, включая Ideonella sakaiensis, способную разрушать PET. В сюжете для иллюстрации подойдут чашки Петри, фрагменты упаковки и графическая стрелка от пластика к более простым соединениям. Такой кадр подчёркивает перспективу биорешений для мусорной проблемы.
</a:t>
            </a:r>
            <a:endParaRPr lang="en-US" sz="80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который могут разбирать бактерии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 биотехнологиях для экологии
</a:t>
            </a:r>
            <a:endParaRPr lang="en-US" sz="20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регуляторы в биотехнологии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документы: 86-ФЗ «О государственном регулировании в области генно-инженерной деятельности», Директива 2001/18/EC, Картахенский протокол; сайты Минздрава, Роспотребнадзора, EMA и FDA.
</a:t>
            </a:r>
            <a:endParaRPr lang="en-US" sz="775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определяют, как проводить оценку риска, регистрацию и маркировку ГМО и генно-инженерных продуктов.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начинается на этапе оценки риска и продолжается до маркировки; в ЕС требования строже, а международные договоры задают общую рамку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прорывные технологии и кейсы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вакцины против COVID-19 показали, что платформенные технологии можно быстро адаптировать под новую угрозу. Клинические испытания и массовое применение ускорили развитие вакцинной индустрии и усилили доверие к биомедицинским платформам.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Биопринтинг тканей показывает, как послойное нанесение клеток и биоматериалов приближает создание кожных, хрящевых и сосудистых конструкций. Это не заменяет хирургию, но открывает путь к более точной трансплантологии.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сделал редактирование генома точнее и доступнее, поэтому генная терапия наследственных заболеваний стала реальной клинической стратегией. Для медицины это переход от симптомов к работе с причиной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биопрепарата требует долгих исследований, масштабирования и подтверждения эффективности в клинических испытаниях. На диаграммах это выглядит как длинная и дорогая траектория, где затраты растут быстрее, чем первые продажи. Поэтому инвесторам важно планировать не только науку, но и сроки вывода продукта на рынок.
</a:t>
            </a:r>
            <a:endParaRPr lang="en-US" sz="863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биопрепарат дорог до выхода на рынок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ошибка в работе с трансгенными организмами может иметь долгие экологические последствия, поэтому лаборатории инвестируют в герметичные помещения, мониторинг и строгие процедуры. Это делает проекты безопаснее, но заметно сложнее и медленнее. На визуале хорошо смотрятся контуры барьеров, датчики и маршруты контроля.
</a:t>
            </a:r>
            <a:endParaRPr lang="en-US" sz="83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Биобезопасность без компромиссов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не хватает молекулярных биологов, биоинформатиков, технологов и специалистов по регуляторике. На диаграмме этот дефицит обычно виден как разрыв между количеством вакансий и числом выпускников. Без подготовки кадров даже сильные лаборатории не могут быстро перейти от идеи к производству.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Кадровый дефицит тормозит внедрение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биотехнологии сталкиваются с ограничениями
</a:t>
            </a:r>
            <a:endParaRPr lang="en-US" sz="18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594171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62" y="395577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междисциплинарность ускоряет биотехнологию
</a:t>
            </a:r>
            <a:endParaRPr lang="en-US" sz="2087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становится сильнее, когда биологи, программисты и материаловеды работают над одной задачей. Такой союз позволяет создавать новые биоматериалы, датчики и лабораторные платформы, которые точнее отвечают на запросы медицины и промышленности.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трёх дисциплин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ускоряет анализ геномов и помогает предсказывать структуру белков, как это показали подходы уровня AlphaFold. Вместо долгих экспериментов исследователи быстрее отбирают перспективные молекулы и экономят ресурсы.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в анализе геномов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моделирование позволяет заранее проверить действие лекарства, его безопасность и возможные побочные эффекты. В диагностике оно помогает сопоставлять данные пациента с большими наборами биомаркеров и точнее выбирать лечение.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моделирование лекарств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рынку добавляются стартапы в синтетической биологии, клеточном сельском хозяйстве и нанобиотехнологии, где особенно важны автоматизация, дешёвые генетические тесты и быстрый переход от лаборатории к производству.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биотехнологии: глобальные тренды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прогноз подтвердится, биотехнология станет массовее и ближе к человеку: персонализированная медицина и точная диагностика будут распространяться быстрее, чем раньше.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прогнозным обзорам Grand View Research, Precedence Research и Statista, 2022–2024.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лаборатории и компании создают быстрые тест-системы для выявления инфекций, сокращая время диагностики. Такие решения особенно важны там, где нужно оперативно принять решение о лечении и изоляции.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достижения и планы развития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постепенно входит в практику: анализ генетических и клинических данных помогает подбирать терапию точнее. В фармацевтике это повышает эффективность препаратов и уменьшает риск ненужных назначений.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отечественных геннотерапевтических препаратов показывает, что сложные технологии можно осваивать внутри страны. Это усиливает научную независимость и создаёт основу для новых направлений биомедицины.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 идёт через университетские программы, гранты, стипендии и акселераторы для стартапов. Такой подход объединяет образование и предпринимательство, чтобы идеи быстрее превращались в рабочие технологии.
</a:t>
            </a:r>
            <a:endParaRPr lang="en-US" sz="11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как язык будущего
</a:t>
            </a:r>
            <a:endParaRPr lang="en-US" sz="287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уже меняет медицину, сельское хозяйство и экологию, а дальше её влияние будет только расти. Будущее отрасли зависит от науки, ответственности и людей, готовых учиться новому.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2026-05-10T03:07:33Z</dcterms:created>
  <dcterms:modified xsi:type="dcterms:W3CDTF">2026-05-10T03:07:33Z</dcterms:modified>
</cp:coreProperties>
</file>