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61650" y="1297138"/>
            <a:ext cx="6629700" cy="16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с Perfect Infinitive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398850" y="3112436"/>
            <a:ext cx="83463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прошлом точно, кратко и по правилам.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521000" y="756925"/>
            <a:ext cx="61020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форма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что произошло раньше и как это оценить: точно, вероятно или с сожалением.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Разминка: угадай смысл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6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 1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ситуацию и реши, это точная уверенность, предположение или невозможность. Так ты быстрее начнёшь понимать значение формы в реальном контексте, а не только по правилу.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2775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 3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забыл рюкзак, смысл фразы зависит от модального глагола: could, must или can’t меняют отношение к прошлому событию и его вероятности.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41655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 2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тетрадь исчезла, нужно не просто назвать действие, а понять вывод говорящего: он уверен, лишь предполагает или исключает такую возможность. Именно это мы тренируем.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Perfect Infinitive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7376" y="1379432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раньше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Perfect Infinitive указывает на действие, которое произошло раньше другого момента: раньше речи, вопроса или оценки. Поэтому форма помогает говорить о прошлом без отдельного длинного описания.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21778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 признакам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часто встречается, когда нужно сделать вывод по следам события: кто-то ушёл, опоздал, забыл или не подготовился. Смысл строится на логике и фактах.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16179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предложениях глагол после have стоит в третьей форме: left, missed, studied, called. Именно эта форма показывает завершённое действие в прошлом.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0474" y="1379428"/>
            <a:ext cx="180090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о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Perfect Infinitive особенно полезен в кратких комментариях и догадках: «должно быть, ушёл», «возможно, опоздала», «не мог забыть».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modal + have + V3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 модальный глагол связывается с прошедшим действием через have + V3.
</a:t>
            </a:r>
            <a:endParaRPr lang="en-US" sz="1542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3655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Отрицание: где стоит not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484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not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отрицательной форме частица not ставится сразу после модального глагола: modal + not + have + V3. При этом смысл меняется, а форма третьего глагола остаётся обязательной.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173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запомнить модель: must not have forgotten, can’t have been late, shouldn’t have left. Во всех случаях видно, что речь идёт о прошлом действии.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8398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 отрицание с обычным будущим или настоящим временем. Здесь мы не описываем действие сейчас, а оцениваем уже случившееся событие и отношение к нему.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короткие ответы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8413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модальный глагол выносится вперёд, а дальше идёт have + V3. Такая инверсия помогает спросить о прошлом действии, не называя его прямо утверждением.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3346947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вопросов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звучат так: Can he have left? Could she have missed the bus? Must they have studied? Все они проверяют предположение, уверенность или возможность.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6135475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обычно остаётся простым: Yes, he can. No, she couldn’t. Yes, they must. Главное — согласовать ответ с модальным значением, а не с формой Perfect Infinitive.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догадка о прошлом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699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уверен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have + V3 выражает сильную уверенность, основанную на фактах. Если ученик опоздал и забыл портфель, говорящий делает почти точный вывод о прошлом действии.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95181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исключено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Can’t have + V3 используется, когда говорящий почти уверен, что событие не произошло. Например, человек не мог пропустить урок, если его видели в классе.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830676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вывода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опираются не на догадку «из воздуха», а на логику и видимые признаки. Поэтому их смысл часто звучит убедительно и очень конкретно.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 или вероятно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6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have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have + V3 показывает, что событие возможно. He may have left early означает: он, вероятно, ушёл раньше, но полной уверенности нет.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2775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have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have + V3 в таком значении тоже говорит о возможном прошлом действии. They could have studied at home: они могли учиться дома, и это вполне вероятно.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41655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Might have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Might have + V3 звучит ещё осторожнее и тоже передаёт вероятность. She might have lost her phone — возможно, она потеряла телефон, но это только предположение.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6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5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объединяет несколько оттенков значения в одном типе конструкции.
</a:t>
            </a:r>
            <a:pPr algn="ctr" indent="0" marL="0">
              <a:lnSpc>
                <a:spcPct val="100000"/>
              </a:lnSpc>
              <a:buNone/>
            </a:pPr>
            <a:r>
              <a:rPr lang="en-US" sz="25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376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помогает выразить упрёк, сожаление и совет о прошлом без длинных объяснений.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6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5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типичных примера помогают увидеть, как работает нереальное прошлое.
</a:t>
            </a:r>
            <a:pPr algn="ctr" indent="0" marL="0">
              <a:lnSpc>
                <a:spcPct val="100000"/>
              </a:lnSpc>
              <a:buNone/>
            </a:pPr>
            <a:r>
              <a:rPr lang="en-US" sz="25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376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условных фразах о несбывшемся прошлом ключевую роль играют две части: условие и результат. На уроке разбираем 2 типичных примера.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модальный глагол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выбора формы по степени уверенности и типу смысла.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3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28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легче заметить при проверке своей фразы.
</a:t>
            </a:r>
            <a:pPr algn="ctr" indent="0" marL="0">
              <a:lnSpc>
                <a:spcPct val="100000"/>
              </a:lnSpc>
              <a:buNone/>
            </a:pPr>
            <a:r>
              <a:rPr lang="en-US" sz="28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4237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ошибок особенно полезен на этапе самопроверки: достаточно запомнить 4 самые частые сбои и сразу искать missing have или неверную форму глагола.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отличаются не только значением, но и временем: have переводит смысл в прошлое и делает фразу точнее.
</a:t>
            </a:r>
            <a:endParaRPr lang="en-US" sz="1666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сравнения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пары зависит от добавления have: без него модальный глагол обычно относится к настоящему, а с ним — к уже случившемуся действию.
</a:t>
            </a:r>
            <a:endParaRPr lang="en-US" sz="1434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450750"/>
            <a:ext cx="4048200" cy="82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have to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не путать обязанность и вывод о прошлом: одно связано с правилом, другое — с предположением по уже случившемуся факту.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о правиле или необходимости, используем have to. Если говорим о догадке по прошлому, нужен modal + have + V3.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3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8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помогают быстро проверить понимание темы.
</a:t>
            </a:r>
            <a:pPr algn="ctr" indent="0" marL="0">
              <a:lnSpc>
                <a:spcPct val="100000"/>
              </a:lnSpc>
              <a:buNone/>
            </a:pPr>
            <a:r>
              <a:rPr lang="en-US" sz="28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4237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предложения проверяют сразу смысл и форму: нужно выбрать модальный глагол, не забыть have и поставить правильную форму причастия.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3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54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показывают, как меняется смысл при перестройке фразы.
</a:t>
            </a:r>
            <a:pPr algn="ctr" indent="0" marL="0">
              <a:lnSpc>
                <a:spcPct val="100000"/>
              </a:lnSpc>
              <a:buNone/>
            </a:pPr>
            <a:r>
              <a:rPr lang="en-US" sz="254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3734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трансформации важно сохранять исходный смысл, меняя только грамматическую оболочку. Так ученик учится переходить от простого предложения к оценке прошлого.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6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5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 позволяют закрепить форму через короткие примеры.
</a:t>
            </a:r>
            <a:pPr algn="ctr" indent="0" marL="0">
              <a:lnSpc>
                <a:spcPct val="100000"/>
              </a:lnSpc>
              <a:buNone/>
            </a:pPr>
            <a:r>
              <a:rPr lang="en-US" sz="25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376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пропусках нужно восстановить не только модальный глагол, но и форму V3. Это тренирует внимательность к структуре whole pattern.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4: говорение и мини-диалог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8320" y="983780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делают речь естественной и помогают без долгих пауз объяснить, что произошло. В диалоге удобно использовать might have, should have и must have.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46642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опирается на знакомую школьную ситуацию — опоздание на урок. Это снижает сложность и позволяет сосредоточиться на значении модальной формы.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34974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речи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менять одну реплику за раз: сначала факт, затем догадку, затем совет или упрёк. Так структура запоминается быстрее.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4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прошлое через модальные глаголы
</a:t>
            </a:r>
            <a:pPr algn="ctr" indent="0" marL="0">
              <a:lnSpc>
                <a:spcPct val="100000"/>
              </a:lnSpc>
              <a:buNone/>
            </a:pPr>
            <a:r>
              <a:rPr lang="en-US" sz="300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4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modal + have + V3 помогает точно описывать прошлое: делать догадку, советовать, сожалеть или говорить о нереальной ситуации. После урока важно узнавать форму и выбирать смысл без ошибок.
</a:t>
            </a:r>
            <a:endParaRPr lang="en-US" sz="394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2026-07-25T15:33:21Z</dcterms:created>
  <dcterms:modified xsi:type="dcterms:W3CDTF">2026-07-25T15:33:21Z</dcterms:modified>
</cp:coreProperties>
</file>