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 знаете о кинематографе? — ключевые темы урока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 — искусство, технологии и культура в одном произведении.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киноискусства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1895 года кинематограф развивается как мощное средство выражения и влияния, охватывая широкий круг зрителей и формируя культурные тренды в мире.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2513" y="2008292"/>
            <a:ext cx="2608001" cy="795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конца 1920-х — эра немого кино
</a:t>
            </a:r>
            <a:pPr algn="l" indent="0" marL="0">
              <a:lnSpc>
                <a:spcPct val="90000"/>
              </a:lnSpc>
              <a:buNone/>
            </a:pPr>
            <a:r>
              <a:rPr lang="en-US" sz="48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заре кинематографа отсутствовал звук, что требовало выразительной актерской игры и необычных технических приёмов для повествования.
</a:t>
            </a:r>
            <a:endParaRPr lang="en-US" sz="1160" dirty="0"/>
          </a:p>
        </p:txBody>
      </p:sp>
      <p:sp>
        <p:nvSpPr>
          <p:cNvPr id="10" name="Text 2"/>
          <p:cNvSpPr txBox="1"/>
          <p:nvPr/>
        </p:nvSpPr>
        <p:spPr>
          <a:xfrm>
            <a:off x="552513" y="3046359"/>
            <a:ext cx="2608001" cy="795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1927 года — появление звукового кино
</a:t>
            </a:r>
            <a:pPr algn="l" indent="0" marL="0">
              <a:lnSpc>
                <a:spcPct val="90000"/>
              </a:lnSpc>
              <a:buNone/>
            </a:pPr>
            <a:r>
              <a:rPr lang="en-US" sz="47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«Певец джаза» впервые использовал звук, что открыло новые возможности для сценария и актёрского мастерства.
</a:t>
            </a:r>
            <a:endParaRPr lang="en-US" sz="1144" dirty="0"/>
          </a:p>
        </p:txBody>
      </p:sp>
      <p:sp>
        <p:nvSpPr>
          <p:cNvPr id="11" name="Text 3"/>
          <p:cNvSpPr txBox="1"/>
          <p:nvPr/>
        </p:nvSpPr>
        <p:spPr>
          <a:xfrm>
            <a:off x="3571682" y="2008292"/>
            <a:ext cx="2608001" cy="795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1960–70-е — жанровое и авторское кино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Участились эксперименты с формой и содержанием, появилось независимое и авторское кино с глубоким смыслом.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71682" y="3046359"/>
            <a:ext cx="2608001" cy="795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— расцвет цветных фильмов
</a:t>
            </a:r>
            <a:pPr algn="l" indent="0" marL="0">
              <a:lnSpc>
                <a:spcPct val="90000"/>
              </a:lnSpc>
              <a:buNone/>
            </a:pPr>
            <a:r>
              <a:rPr lang="en-US" sz="47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Technicolor позволила создавать яркие и насыщенные изображения, расширив зрительские впечатления.
</a:t>
            </a:r>
            <a:endParaRPr lang="en-US" sz="1144" dirty="0"/>
          </a:p>
        </p:txBody>
      </p:sp>
      <p:sp>
        <p:nvSpPr>
          <p:cNvPr id="13" name="Text 5"/>
          <p:cNvSpPr txBox="1"/>
          <p:nvPr/>
        </p:nvSpPr>
        <p:spPr>
          <a:xfrm>
            <a:off x="6576310" y="2333171"/>
            <a:ext cx="2120288" cy="1078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 — цифровая революция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цифровым технологиям изменил способы производства, распространения и просмотра фильмов по всему миру.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 кинематографа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59" y="1345625"/>
            <a:ext cx="1950482" cy="22765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643" y="1345625"/>
            <a:ext cx="1951964" cy="2276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918" y="1345625"/>
            <a:ext cx="1951964" cy="2276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3438" y="1345625"/>
            <a:ext cx="1959374" cy="2276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прорывы, изменившие кино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50" y="3721601"/>
            <a:ext cx="1946925" cy="7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Кинокамера братьев Люмьер
</a:t>
            </a:r>
            <a:pPr algn="l" indent="0" marL="0">
              <a:lnSpc>
                <a:spcPct val="90000"/>
              </a:lnSpc>
              <a:buNone/>
            </a:pPr>
            <a:r>
              <a:rPr lang="en-US" sz="41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1890-х годах изобретение братьев Люмьер позволило создавать и широко демонстрировать движущиеся изображения, положив начало кинематографу как искусству.
</a:t>
            </a:r>
            <a:endParaRPr lang="en-US" sz="1005" dirty="0"/>
          </a:p>
        </p:txBody>
      </p:sp>
      <p:sp>
        <p:nvSpPr>
          <p:cNvPr id="11" name="Text 3"/>
          <p:cNvSpPr txBox="1"/>
          <p:nvPr/>
        </p:nvSpPr>
        <p:spPr>
          <a:xfrm>
            <a:off x="2541093" y="3721601"/>
            <a:ext cx="1946925" cy="7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звука в кино
</a:t>
            </a:r>
            <a:pPr algn="l" indent="0" marL="0">
              <a:lnSpc>
                <a:spcPct val="90000"/>
              </a:lnSpc>
              <a:buNone/>
            </a:pPr>
            <a:r>
              <a:rPr lang="en-US" sz="41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звукового кино в 1927 году открыло новые горизонты для повествования, сочетая визуальные и аудиальные элементы для большего воздействия.
</a:t>
            </a:r>
            <a:endParaRPr lang="en-US" sz="1005" dirty="0"/>
          </a:p>
        </p:txBody>
      </p:sp>
      <p:sp>
        <p:nvSpPr>
          <p:cNvPr id="12" name="Text 4"/>
          <p:cNvSpPr txBox="1"/>
          <p:nvPr/>
        </p:nvSpPr>
        <p:spPr>
          <a:xfrm>
            <a:off x="4669037" y="3721601"/>
            <a:ext cx="1946925" cy="7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Technicolor
</a:t>
            </a:r>
            <a:pPr algn="l" indent="0" marL="0">
              <a:lnSpc>
                <a:spcPct val="90000"/>
              </a:lnSpc>
              <a:buNone/>
            </a:pPr>
            <a:r>
              <a:rPr lang="en-US" sz="48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1930-х годах цветное кино стало стандартом, даря зрителям богатые визуальные впечатления и расширяя художественные возможности.
</a:t>
            </a:r>
            <a:endParaRPr lang="en-US" sz="1159" dirty="0"/>
          </a:p>
        </p:txBody>
      </p:sp>
      <p:sp>
        <p:nvSpPr>
          <p:cNvPr id="13" name="Text 5"/>
          <p:cNvSpPr txBox="1"/>
          <p:nvPr/>
        </p:nvSpPr>
        <p:spPr>
          <a:xfrm>
            <a:off x="6796981" y="3721601"/>
            <a:ext cx="1946925" cy="7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1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CGI, IMAX и VR
</a:t>
            </a:r>
            <a:pPr algn="l" indent="0" marL="0">
              <a:lnSpc>
                <a:spcPct val="90000"/>
              </a:lnSpc>
              <a:buNone/>
            </a:pPr>
            <a:r>
              <a:rPr lang="en-US" sz="38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1990-х использование компьютерной графики, форматы IMAX и виртуальная реальность радикально преобразовали зрительский опыт, создавая потрясающие эффекты.
</a:t>
            </a:r>
            <a:endParaRPr lang="en-US" sz="9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076" y="1777428"/>
            <a:ext cx="485400" cy="388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5057" y="1744038"/>
            <a:ext cx="440878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670" y="3328768"/>
            <a:ext cx="398213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3096" y="3362158"/>
            <a:ext cx="485400" cy="388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0026" y="3328768"/>
            <a:ext cx="455100" cy="455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на эмоциональных конфликтах и жизненных испытаниях, часто раскрывает глубокие внутренние переживания.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Создана для развлечения и поднятия настроения путём юмора и сатиры, нередко обыгрывает социальные стереотипы.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Боевик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Динамичные сцены, экшен и напряжённые ситуации, часто включают спецэффекты и сложные трюки.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будущего, технологий и альтернативных миров, стимулирует воображение и размышления о возможностях.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Документальный фильм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 на реальных событиях и фактах, информирует и расширяет знания о реальном мире.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кино и их особенности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065051"/>
            <a:ext cx="5182677" cy="21721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жанров кино по мировому рынку (2022)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рынка и лидеры кассовых сборов по основным жанрам показывают предпочтения зрителей.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Боевики и анимационные фильмы занимают лидирующие позиции по коммерческому успеху в мировом кино.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Statista, 2023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4244" y="1616870"/>
            <a:ext cx="2666074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повествования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задаёт сюжет и развитие истории, режиссура организует общую концепцию и темп фильма. Актёрская игра оживляет персонажей и эмоции, а монтаж обеспечивает логичную и динамичную последовательность сцен.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и звуковое оформление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Операторская работа формирует визуальный стиль, музыка и звуковые эффекты усиливают атмосферу. Визуальные эффекты расширяют художественные возможности, создавая незабываемые образы и миры.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структуры фильма
</a:t>
            </a:r>
            <a:endParaRPr lang="en-US" sz="25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создания фильма и структура киноиндустрии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идеи и написание сценария являются фундаментом для последующего производства и творческих решений.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съёмок и бюджетирование обеспечивают ресурсное и организационное сопровождение всего проекта.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Съёмочный процесс включает работу с актёрами и техникой, а монтаж и постпродакшн ответственны за финальное оформление.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Дистрибуция через кинотеатры и онлайн-платформы позволяет донести фильм до широкой аудитории всего мира.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67" y="1363076"/>
            <a:ext cx="2668649" cy="21596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145" y="1363076"/>
            <a:ext cx="2668649" cy="21596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новейших технологий на кинематограф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CGI и цифровой съемки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 стала ключевым инструментом создания невероятных эффектов и миров, а цифровые камеры упростили и ускорили процесс съемки.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 и виртуальная реальность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3D технологий и VR создаёт эффект погружения, расширяя возможности восприятия сюжета и взаимодействия зрителя с фильмом.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2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и демократизация производства
</a:t>
            </a:r>
            <a:pPr algn="ctr" indent="0" marL="0">
              <a:lnSpc>
                <a:spcPct val="90000"/>
              </a:lnSpc>
              <a:buNone/>
            </a:pPr>
            <a:r>
              <a:rPr lang="en-US" sz="42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снижает затраты, позволяя независимым режиссёрам и студиям создавать и распространять фильмы без больших финансовых вложений.
</a:t>
            </a:r>
            <a:endParaRPr lang="en-US" sz="10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Голливуд производит ежегодно наибольшее количество фильмов, обладает большими инвестиционными ресурсами и высокой кассовой эффективностью.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киностудии и звёзды Голливуда задают мировые стандарты качества и влияют на массовую культуру многих стран.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Премьеры и рекламные кампании в Голливуде организованы масштабно, что способствует глобальному распространению и узнаваемости кино.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Голливуд как мировой центр киноиндустрии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стран Европы и Азии: уникальные черты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кино отличается акцентом на авторскую выразительность и культурное многообразие, отражая социальные и философские вопросы через различные национальные школы.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«волна» преобразила кинематограф новыми монтажными приемами, итальянский неореализм показал жизнь простых людей, а британская школа принесла драматизм и острый социальный взгляд.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Азиатский кинематограф выделяется разнообразием: японское аниме, корейские триллеры и индийский Болливуд с его яркой музыкальной составляющей и массовостью.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регионы оказывают заметное влияние на мировую киноиндустрию, вносят свежие идеи, а также способствуют развитию жанров и технологий.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780" y="1348925"/>
            <a:ext cx="2617440" cy="22765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Эйзенштейн и фундамент монтажа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Эйзенштейн создал технические и теоретические основы монтажной группы, превратив кинематограф в мощный инструмент идеологической и художественной выразительности.
</a:t>
            </a:r>
            <a:endParaRPr lang="en-US" sz="1002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Тарковский: философия кадра и души
</a:t>
            </a:r>
            <a:pPr algn="l" indent="0" marL="0">
              <a:lnSpc>
                <a:spcPct val="90000"/>
              </a:lnSpc>
              <a:buNone/>
            </a:pPr>
            <a:r>
              <a:rPr lang="en-US" sz="46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Тарковский обратился к медитативным и символичным образам, исследуя смысл жизни и времени, что сделало его фильмы уникальными по стилю и глубине.
</a:t>
            </a:r>
            <a:endParaRPr lang="en-US" sz="1120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Балабанов и новая реальность
</a:t>
            </a:r>
            <a:pPr algn="l" indent="0" marL="0">
              <a:lnSpc>
                <a:spcPct val="90000"/>
              </a:lnSpc>
              <a:buNone/>
            </a:pPr>
            <a:r>
              <a:rPr lang="en-US" sz="45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Балабанов через фильмы «Брат» и «Брат 2» отразил социальные изменения и противоречия постсоветской России, создав культовые картины для нового поколения.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российских фильмов и режиссёров
</a:t>
            </a:r>
            <a:endParaRPr lang="en-US" sz="25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 значительно снизила сборы в 2020–2021 годах, но к 2023 наблюдается почти полное восстановление уровня.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Кинематографическая индустрия проявила адаптивность и быстро вернулась к росту после кризиса.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мировых кассовых сборов (2000–2023)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Statista, 2023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фильма от идеи до зрителя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кинопроизводства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способствует формированию этических ценностей и развитию критического мышления среди молодежи, стимулируя анализ важных социальных и культурных проблем.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расширяют знания о мире, помогают развивать межкультурную компетентность и поддерживают интерес к изучению иностранных языков.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героев и сюжетных линий служит эффективным инструментом неформального образования, пробуждая творческое и самостоятельное мышление.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кино для современной молодежи
</a:t>
            </a:r>
            <a:endParaRPr lang="en-US" sz="25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029" y="1572327"/>
            <a:ext cx="2393285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1932 — Каннский фестиваль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форум авторского и коммерческого кино Европы, способствующий открытию новых талантов и продвижению мировых трендов.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07197" y="1572327"/>
            <a:ext cx="2393285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1951 — Берлинский фестиваль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площадка для диалога между разными кинематографиями с акцентом на политические и социальные темы.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50384" y="1572327"/>
            <a:ext cx="2393285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1932 — Венецианский фестиваль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Считается самым старым кинофестивалем, фокусируется на высоком искусстве и экспериментальных фильмах.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78387" y="3145933"/>
            <a:ext cx="2393285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1985 — Sundance Film Festival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по поддержке независимого кино США, открывает свежие голоса и инновационные сценарии.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21552" y="3145933"/>
            <a:ext cx="2393285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1959 — Московский международный кинофестиваль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событие для продвижения российской и мировой кинопродукции, сохраняет высокий статус и традиции.
</a:t>
            </a:r>
            <a:endParaRPr lang="en-US" sz="1151" dirty="0"/>
          </a:p>
        </p:txBody>
      </p:sp>
      <p:sp>
        <p:nvSpPr>
          <p:cNvPr id="12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международные кинофестивали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воздействие кинематографа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влияет на общественное сознание, формируя взгляды на равенство, права человека и экологические проблемы через яркие и запоминающиеся образы.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фильмов мотивируют к обсуждению важнейших социальных тем, развивая у зрителей способность к сопереживанию и осмысленной рефлексии.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 кино: навыки и перспективы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 и сценарист должны обладать творческим видением, аналитическими способностями и пониманием психологии персонажей.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Операторы и монтажёры совершенствуют технические навыки и художественное чувство, используя современные цифровые технологии и программное обеспечение.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по визуальным эффектам и звукорежиссёры используют IT-компетенции и творческий подход для создания захватывающего образа и атмосферы.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Продюсер обеспечивает управление проектом, коммуникацию и стратегическое планирование, влияя на успех фильма на международном рынке.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119887"/>
            <a:ext cx="4921004" cy="20624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Рекордсмены по количеству премий «Оскар»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фильмы с самым большим числом наград, подчеркивая популярность эпических и масштабных кинопроектов.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количество побед достигают фильмы с масштабным сюжетом и высококачественным визуальным исполнением.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Oscars.org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как ключ к пониманию мира и культуры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истории и особенностей кино развивает критическое мышление, культурную осведомлённость и навыки общения, что важно для современного обучающегося и гражданина.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2026-05-07T06:53:50Z</dcterms:created>
  <dcterms:modified xsi:type="dcterms:W3CDTF">2026-05-07T06:53:50Z</dcterms:modified>
</cp:coreProperties>
</file>