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jpeg"/><Relationship Id="rId3" Type="http://schemas.openxmlformats.org/officeDocument/2006/relationships/image" Target="../media/image-2-3.png"/><Relationship Id="rId4" Type="http://schemas.openxmlformats.org/officeDocument/2006/relationships/image" Target="../media/image-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image" Target="../media/image-4-5.jpe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image" Target="../media/image-6-5.jpe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image" Target="../media/image-7-5.png"/><Relationship Id="rId6" Type="http://schemas.openxmlformats.org/officeDocument/2006/relationships/image" Target="../media/image-7-6.png"/><Relationship Id="rId7" Type="http://schemas.openxmlformats.org/officeDocument/2006/relationships/image" Target="../media/image-7-7.png"/><Relationship Id="rId8" Type="http://schemas.openxmlformats.org/officeDocument/2006/relationships/image" Target="../media/image-7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jpe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jpe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image" Target="../media/image-11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jpe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jpeg"/><Relationship Id="rId5" Type="http://schemas.openxmlformats.org/officeDocument/2006/relationships/image" Target="../media/image-12-5.png"/><Relationship Id="rId6" Type="http://schemas.openxmlformats.org/officeDocument/2006/relationships/image" Target="../media/image-12-6.png"/><Relationship Id="rId7" Type="http://schemas.openxmlformats.org/officeDocument/2006/relationships/image" Target="../media/image-12-7.jpeg"/><Relationship Id="rId8" Type="http://schemas.openxmlformats.org/officeDocument/2006/relationships/image" Target="../media/image-12-8.png"/><Relationship Id="rId9" Type="http://schemas.openxmlformats.org/officeDocument/2006/relationships/image" Target="../media/image-12-9.pn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jpe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image" Target="../media/image-13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jpe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jpe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image" Target="../media/image-16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image" Target="../media/image-17-5.png"/><Relationship Id="rId6" Type="http://schemas.openxmlformats.org/officeDocument/2006/relationships/image" Target="../media/image-17-6.png"/><Relationship Id="rId7" Type="http://schemas.openxmlformats.org/officeDocument/2006/relationships/image" Target="../media/image-17-7.png"/><Relationship Id="rId8" Type="http://schemas.openxmlformats.org/officeDocument/2006/relationships/image" Target="../media/image-17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jpeg"/><Relationship Id="rId4" Type="http://schemas.openxmlformats.org/officeDocument/2006/relationships/image" Target="../media/image-18-4.jpeg"/><Relationship Id="rId5" Type="http://schemas.openxmlformats.org/officeDocument/2006/relationships/image" Target="../media/image-18-5.jpe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jpe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-65300" y="-46089"/>
            <a:ext cx="9274500" cy="5244078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988250" y="1660500"/>
            <a:ext cx="5167500" cy="1822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Африканская степь — саванна
</a:t>
            </a:r>
            <a:pPr algn="ctr" indent="0" marL="0">
              <a:lnSpc>
                <a:spcPct val="100000"/>
              </a:lnSpc>
              <a:buNone/>
            </a:pPr>
            <a:r>
              <a:rPr lang="en-US" sz="2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Путешествие в мир трав, солнца и удивительных животных
</a:t>
            </a:r>
            <a:endParaRPr lang="en-US" sz="2600" dirty="0"/>
          </a:p>
        </p:txBody>
      </p:sp>
      <p:sp>
        <p:nvSpPr>
          <p:cNvPr id="5" name="Text 1"/>
          <p:cNvSpPr txBox="1"/>
          <p:nvPr/>
        </p:nvSpPr>
        <p:spPr>
          <a:xfrm>
            <a:off x="111500" y="4642675"/>
            <a:ext cx="4961700" cy="400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4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AF9E7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10632" y="501325"/>
            <a:ext cx="3754987" cy="42069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37925" y="1985375"/>
            <a:ext cx="4234200" cy="1929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Саванна лежит в Африке по обе стороны от экватора. Это не лес и не пустыня, а открытая местность, где высокие травы соседствуют с редкими деревьями и длинным сухим сезоном.
</a:t>
            </a:r>
            <a:endParaRPr lang="en-US" sz="1400" dirty="0"/>
          </a:p>
        </p:txBody>
      </p:sp>
      <p:sp>
        <p:nvSpPr>
          <p:cNvPr id="7" name="Text 1"/>
          <p:cNvSpPr txBox="1"/>
          <p:nvPr/>
        </p:nvSpPr>
        <p:spPr>
          <a:xfrm>
            <a:off x="337925" y="393900"/>
            <a:ext cx="4366200" cy="946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Где прячется саванна и почему она особенная
</a:t>
            </a:r>
            <a:endParaRPr lang="en-US" sz="2400" dirty="0"/>
          </a:p>
        </p:txBody>
      </p:sp>
      <p:sp>
        <p:nvSpPr>
          <p:cNvPr id="8" name="Text 2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0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AF9E7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75850" y="393900"/>
            <a:ext cx="8183700" cy="40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Погода в саванне
</a:t>
            </a:r>
            <a:endParaRPr lang="en-US" sz="2400" dirty="0"/>
          </a:p>
        </p:txBody>
      </p:sp>
      <p:sp>
        <p:nvSpPr>
          <p:cNvPr id="7" name="Text 1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000" dirty="0"/>
          </a:p>
        </p:txBody>
      </p:sp>
      <p:sp>
        <p:nvSpPr>
          <p:cNvPr id="8" name="Text 2"/>
          <p:cNvSpPr txBox="1"/>
          <p:nvPr/>
        </p:nvSpPr>
        <p:spPr>
          <a:xfrm>
            <a:off x="941800" y="1445881"/>
            <a:ext cx="3449700" cy="82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Всегда тепло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саванне почти не бывает холода, а воздух большую часть года остаётся тёплым. Днём солнце часто греет сильно, поэтому растения и животные должны уметь беречь влагу.
</a:t>
            </a:r>
            <a:endParaRPr lang="en-US" sz="1100" dirty="0"/>
          </a:p>
        </p:txBody>
      </p:sp>
      <p:sp>
        <p:nvSpPr>
          <p:cNvPr id="9" name="Text 3"/>
          <p:cNvSpPr txBox="1"/>
          <p:nvPr/>
        </p:nvSpPr>
        <p:spPr>
          <a:xfrm>
            <a:off x="941800" y="2617523"/>
            <a:ext cx="3449700" cy="93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Сезон дождей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Дожди идут не постоянно, а в определённое время года. Тогда земля быстро напитывается водой, трава становится ярко-зелёной, а вокруг появляется много корма для животных.
</a:t>
            </a:r>
            <a:endParaRPr lang="en-US" sz="1100" dirty="0"/>
          </a:p>
        </p:txBody>
      </p:sp>
      <p:sp>
        <p:nvSpPr>
          <p:cNvPr id="10" name="Text 4"/>
          <p:cNvSpPr txBox="1"/>
          <p:nvPr/>
        </p:nvSpPr>
        <p:spPr>
          <a:xfrm>
            <a:off x="4954575" y="1997886"/>
            <a:ext cx="3449700" cy="884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Сухой сезон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Потом наступает долгий сухой период. Лужи исчезают, ручьи мелеют, а солнце печёт почти без отдыха. В это время природе приходится особенно непросто.
</a:t>
            </a:r>
            <a:endParaRPr lang="en-US" sz="11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AF9E7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063679" y="1059700"/>
            <a:ext cx="2674393" cy="36129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418525" y="393900"/>
            <a:ext cx="8319900" cy="40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Растения саванны
</a:t>
            </a:r>
            <a:endParaRPr lang="en-US" sz="2400" dirty="0"/>
          </a:p>
        </p:txBody>
      </p:sp>
      <p:sp>
        <p:nvSpPr>
          <p:cNvPr id="8" name="Text 1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000" dirty="0"/>
          </a:p>
        </p:txBody>
      </p:sp>
      <p:sp>
        <p:nvSpPr>
          <p:cNvPr id="9" name="Text 2"/>
          <p:cNvSpPr txBox="1"/>
          <p:nvPr/>
        </p:nvSpPr>
        <p:spPr>
          <a:xfrm>
            <a:off x="594828" y="1392851"/>
            <a:ext cx="2352300" cy="117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6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Высокие травы
</a:t>
            </a:r>
            <a:pPr algn="l" indent="0" marL="0">
              <a:lnSpc>
                <a:spcPct val="115000"/>
              </a:lnSpc>
              <a:buNone/>
            </a:pPr>
            <a:r>
              <a:rPr lang="en-US" sz="116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Трава в саванне вырастает густой и высокой, потому что после дождей ей хватает света и тепла. Она быстро зеленеет, а потом легко желтеет в сухой сезон.
</a:t>
            </a:r>
            <a:endParaRPr lang="en-US" sz="1069" dirty="0"/>
          </a:p>
        </p:txBody>
      </p:sp>
      <p:sp>
        <p:nvSpPr>
          <p:cNvPr id="10" name="Text 3"/>
          <p:cNvSpPr txBox="1"/>
          <p:nvPr/>
        </p:nvSpPr>
        <p:spPr>
          <a:xfrm>
            <a:off x="3389363" y="1392926"/>
            <a:ext cx="2352300" cy="117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6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Акации
</a:t>
            </a:r>
            <a:pPr algn="l" indent="0" marL="0">
              <a:lnSpc>
                <a:spcPct val="115000"/>
              </a:lnSpc>
              <a:buNone/>
            </a:pPr>
            <a:r>
              <a:rPr lang="en-US" sz="116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акаций мелкие листья и колючки. Так дерево теряет меньше воды и может защищаться от животных, которые любят пожевать сочные веточки.
</a:t>
            </a:r>
            <a:endParaRPr lang="en-US" sz="1069" dirty="0"/>
          </a:p>
        </p:txBody>
      </p:sp>
      <p:sp>
        <p:nvSpPr>
          <p:cNvPr id="11" name="Text 4"/>
          <p:cNvSpPr txBox="1"/>
          <p:nvPr/>
        </p:nvSpPr>
        <p:spPr>
          <a:xfrm>
            <a:off x="594828" y="3266233"/>
            <a:ext cx="2352300" cy="117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97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Баобабы
</a:t>
            </a:r>
            <a:pPr algn="l" indent="0" marL="0">
              <a:lnSpc>
                <a:spcPct val="115000"/>
              </a:lnSpc>
              <a:buNone/>
            </a:pPr>
            <a:r>
              <a:rPr lang="en-US" sz="119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Баобаб легко узнать по толстому стволу. В нём дерево запасает влагу, словно в большой бутылке, чтобы пережить жаркие и сухие месяцы.
</a:t>
            </a:r>
            <a:endParaRPr lang="en-US" sz="1097" dirty="0"/>
          </a:p>
        </p:txBody>
      </p:sp>
      <p:sp>
        <p:nvSpPr>
          <p:cNvPr id="12" name="Text 5"/>
          <p:cNvSpPr txBox="1"/>
          <p:nvPr/>
        </p:nvSpPr>
        <p:spPr>
          <a:xfrm>
            <a:off x="3389363" y="3266233"/>
            <a:ext cx="2352300" cy="117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Колючие кусты
</a:t>
            </a:r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Кусты в саванне часто бывают невысокими и колючими. Им тоже нужно беречь воду, поэтому они растут осторожно и не спешат тратить силы.
</a:t>
            </a:r>
            <a:endParaRPr lang="en-US" sz="11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AF9E7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18525" y="393900"/>
            <a:ext cx="8216700" cy="40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в саванне мало деревьев
</a:t>
            </a:r>
            <a:endParaRPr lang="en-US" sz="2400" dirty="0"/>
          </a:p>
        </p:txBody>
      </p:sp>
      <p:sp>
        <p:nvSpPr>
          <p:cNvPr id="6" name="Text 1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1016400" y="1733700"/>
            <a:ext cx="1785300" cy="1902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 хватает воды
</a:t>
            </a:r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Деревьям трудно расти там, где солнце светит почти весь год, а дождей бывает мало. Без достаточной влаги молодые ростки быстро слабеют и засыхают.
</a:t>
            </a:r>
            <a:endParaRPr lang="en-US" sz="1100" dirty="0"/>
          </a:p>
        </p:txBody>
      </p:sp>
      <p:sp>
        <p:nvSpPr>
          <p:cNvPr id="8" name="Text 3"/>
          <p:cNvSpPr txBox="1"/>
          <p:nvPr/>
        </p:nvSpPr>
        <p:spPr>
          <a:xfrm>
            <a:off x="3916675" y="1733700"/>
            <a:ext cx="1785300" cy="1902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Частые пожары
</a:t>
            </a:r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Сухая трава легко загорается, и огонь может повредить маленькие деревца. Поэтому в саванне выживают только те растения, которые умеют хорошо защищаться.
</a:t>
            </a:r>
            <a:endParaRPr lang="en-US" sz="1100" dirty="0"/>
          </a:p>
        </p:txBody>
      </p:sp>
      <p:sp>
        <p:nvSpPr>
          <p:cNvPr id="9" name="Text 4"/>
          <p:cNvSpPr txBox="1"/>
          <p:nvPr/>
        </p:nvSpPr>
        <p:spPr>
          <a:xfrm>
            <a:off x="6816950" y="1733700"/>
            <a:ext cx="1785300" cy="1902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Быстрое обновление
</a:t>
            </a:r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дождей многие травы и кусты отрастают очень быстро. Саванна словно меняет цвет по волшебству: вчера она была жёлтой, а сегодня уже снова зелёная.
</a:t>
            </a:r>
            <a:endParaRPr lang="en-US" sz="11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AF9E7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5981353" y="1550375"/>
            <a:ext cx="2570244" cy="31221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424625" y="393900"/>
            <a:ext cx="7914600" cy="33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Крупные животные саванны
</a:t>
            </a:r>
            <a:endParaRPr lang="en-US" sz="2400" dirty="0"/>
          </a:p>
        </p:txBody>
      </p:sp>
      <p:sp>
        <p:nvSpPr>
          <p:cNvPr id="8" name="Text 1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000" dirty="0"/>
          </a:p>
        </p:txBody>
      </p:sp>
      <p:sp>
        <p:nvSpPr>
          <p:cNvPr id="9" name="Text 2"/>
          <p:cNvSpPr txBox="1"/>
          <p:nvPr/>
        </p:nvSpPr>
        <p:spPr>
          <a:xfrm>
            <a:off x="925800" y="1605325"/>
            <a:ext cx="2071200" cy="128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Львы
</a:t>
            </a:r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Львы — одни из самых известных хищников саванны. Они помогают удерживать равновесие в природе, охотясь на слабых и больных животных.
</a:t>
            </a:r>
            <a:endParaRPr lang="en-US" sz="1100" dirty="0"/>
          </a:p>
        </p:txBody>
      </p:sp>
      <p:sp>
        <p:nvSpPr>
          <p:cNvPr id="10" name="Text 3"/>
          <p:cNvSpPr txBox="1"/>
          <p:nvPr/>
        </p:nvSpPr>
        <p:spPr>
          <a:xfrm>
            <a:off x="925800" y="3388025"/>
            <a:ext cx="2071200" cy="128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Зебры
</a:t>
            </a:r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Зебры часто держатся большими стадами. Так им легче заметить опасность, а полосатая окраска помогает сбивать хищников с толку.
</a:t>
            </a:r>
            <a:endParaRPr lang="en-US" sz="1100" dirty="0"/>
          </a:p>
        </p:txBody>
      </p:sp>
      <p:sp>
        <p:nvSpPr>
          <p:cNvPr id="11" name="Text 4"/>
          <p:cNvSpPr txBox="1"/>
          <p:nvPr/>
        </p:nvSpPr>
        <p:spPr>
          <a:xfrm>
            <a:off x="3703600" y="1605375"/>
            <a:ext cx="2071200" cy="128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Жирафы
</a:t>
            </a:r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Жирафы достают листья с самых высоких веток, куда другим животным не дотянуться. Их длинная шея словно природная лестница.
</a:t>
            </a:r>
            <a:endParaRPr lang="en-US" sz="1100" dirty="0"/>
          </a:p>
        </p:txBody>
      </p:sp>
      <p:sp>
        <p:nvSpPr>
          <p:cNvPr id="12" name="Text 5"/>
          <p:cNvSpPr txBox="1"/>
          <p:nvPr/>
        </p:nvSpPr>
        <p:spPr>
          <a:xfrm>
            <a:off x="3703600" y="3388025"/>
            <a:ext cx="2071200" cy="128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Слоны
</a:t>
            </a:r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Слоны прокладывают тропы, раздвигают кусты и находят путь к воде. После них другим животным легче передвигаться и искать еду.
</a:t>
            </a:r>
            <a:endParaRPr lang="en-US" sz="11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AF9E7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37581" y="1289425"/>
            <a:ext cx="218400" cy="2184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889881" y="1311265"/>
            <a:ext cx="218400" cy="17472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637581" y="3180415"/>
            <a:ext cx="218400" cy="17472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4889881" y="3158575"/>
            <a:ext cx="218400" cy="2184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337920" y="393900"/>
            <a:ext cx="8438700" cy="40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Кто ещё живёт в саванне
</a:t>
            </a:r>
            <a:endParaRPr lang="en-US" sz="2400" dirty="0"/>
          </a:p>
        </p:txBody>
      </p:sp>
      <p:sp>
        <p:nvSpPr>
          <p:cNvPr id="11" name="Text 1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000" dirty="0"/>
          </a:p>
        </p:txBody>
      </p:sp>
      <p:sp>
        <p:nvSpPr>
          <p:cNvPr id="12" name="Text 2"/>
          <p:cNvSpPr txBox="1"/>
          <p:nvPr/>
        </p:nvSpPr>
        <p:spPr>
          <a:xfrm>
            <a:off x="541125" y="1743250"/>
            <a:ext cx="3706500" cy="82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Эти быстрые животные умеют замечать опасность издалека. Они пасутся на открытых пространствах и спасаются бегом, когда рядом появляется хищник.
</a:t>
            </a:r>
            <a:endParaRPr lang="en-US" sz="1100" dirty="0"/>
          </a:p>
        </p:txBody>
      </p:sp>
      <p:sp>
        <p:nvSpPr>
          <p:cNvPr id="13" name="Text 3"/>
          <p:cNvSpPr txBox="1"/>
          <p:nvPr/>
        </p:nvSpPr>
        <p:spPr>
          <a:xfrm>
            <a:off x="1044400" y="1195575"/>
            <a:ext cx="3237000" cy="41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Антилопы и газели
</a:t>
            </a:r>
            <a:endParaRPr lang="en-US" sz="1300" dirty="0"/>
          </a:p>
        </p:txBody>
      </p:sp>
      <p:sp>
        <p:nvSpPr>
          <p:cNvPr id="14" name="Text 4"/>
          <p:cNvSpPr txBox="1"/>
          <p:nvPr/>
        </p:nvSpPr>
        <p:spPr>
          <a:xfrm>
            <a:off x="4793425" y="1743250"/>
            <a:ext cx="3706500" cy="82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Буйволы живут стадами, а носороги держатся более осторожно. Оба вида крупные и сильные, поэтому у них мало врагов в природе.
</a:t>
            </a:r>
            <a:endParaRPr lang="en-US" sz="1100" dirty="0"/>
          </a:p>
        </p:txBody>
      </p:sp>
      <p:sp>
        <p:nvSpPr>
          <p:cNvPr id="15" name="Text 5"/>
          <p:cNvSpPr txBox="1"/>
          <p:nvPr/>
        </p:nvSpPr>
        <p:spPr>
          <a:xfrm>
            <a:off x="5284550" y="1205175"/>
            <a:ext cx="3249300" cy="40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Буйволы и носороги
</a:t>
            </a:r>
            <a:endParaRPr lang="en-US" sz="1300" dirty="0"/>
          </a:p>
        </p:txBody>
      </p:sp>
      <p:sp>
        <p:nvSpPr>
          <p:cNvPr id="16" name="Text 6"/>
          <p:cNvSpPr txBox="1"/>
          <p:nvPr/>
        </p:nvSpPr>
        <p:spPr>
          <a:xfrm>
            <a:off x="541125" y="3588893"/>
            <a:ext cx="3740400" cy="82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Эти жители саванны по-разному ищут пищу и защищаются от опасности. Кто-то быстро бегает, кто-то хорошо слышит, а кто-то внимательно следит за всем вокруг.
</a:t>
            </a:r>
            <a:endParaRPr lang="en-US" sz="1100" dirty="0"/>
          </a:p>
        </p:txBody>
      </p:sp>
      <p:sp>
        <p:nvSpPr>
          <p:cNvPr id="17" name="Text 7"/>
          <p:cNvSpPr txBox="1"/>
          <p:nvPr/>
        </p:nvSpPr>
        <p:spPr>
          <a:xfrm>
            <a:off x="1044400" y="3071625"/>
            <a:ext cx="3237000" cy="41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Шакалы, гиены и страусы
</a:t>
            </a:r>
            <a:endParaRPr lang="en-US" sz="1300" dirty="0"/>
          </a:p>
        </p:txBody>
      </p:sp>
      <p:sp>
        <p:nvSpPr>
          <p:cNvPr id="18" name="Text 8"/>
          <p:cNvSpPr txBox="1"/>
          <p:nvPr/>
        </p:nvSpPr>
        <p:spPr>
          <a:xfrm>
            <a:off x="4793425" y="3588892"/>
            <a:ext cx="3740400" cy="82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Насекомых в саванне очень много. Муравьи и термиты трудятся почти без отдыха, строят сложные жилища и помогают природе перерабатывать остатки растений.
</a:t>
            </a:r>
            <a:endParaRPr lang="en-US" sz="1100" dirty="0"/>
          </a:p>
        </p:txBody>
      </p:sp>
      <p:sp>
        <p:nvSpPr>
          <p:cNvPr id="19" name="Text 9"/>
          <p:cNvSpPr txBox="1"/>
          <p:nvPr/>
        </p:nvSpPr>
        <p:spPr>
          <a:xfrm>
            <a:off x="5296700" y="3062025"/>
            <a:ext cx="3237300" cy="41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Муравьи и термиты
</a:t>
            </a:r>
            <a:endParaRPr lang="en-US" sz="13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17412" y="1631450"/>
            <a:ext cx="8261425" cy="31599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630400" y="4791400"/>
            <a:ext cx="589800" cy="30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000" dirty="0"/>
          </a:p>
        </p:txBody>
      </p:sp>
      <p:sp>
        <p:nvSpPr>
          <p:cNvPr id="6" name="Text 1"/>
          <p:cNvSpPr txBox="1"/>
          <p:nvPr/>
        </p:nvSpPr>
        <p:spPr>
          <a:xfrm>
            <a:off x="415925" y="393900"/>
            <a:ext cx="8264400" cy="65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Кто кого ест в саванне
</a:t>
            </a:r>
            <a:endParaRPr lang="en-US" sz="2400" dirty="0"/>
          </a:p>
        </p:txBody>
      </p:sp>
      <p:sp>
        <p:nvSpPr>
          <p:cNvPr id="7" name="Text 2"/>
          <p:cNvSpPr txBox="1"/>
          <p:nvPr/>
        </p:nvSpPr>
        <p:spPr>
          <a:xfrm>
            <a:off x="418525" y="1096575"/>
            <a:ext cx="7712700" cy="432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показывает, как энергия солнца проходит через траву, животных и разложение.
</a:t>
            </a:r>
            <a:endParaRPr lang="en-US" sz="12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AF9E7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37920" y="393900"/>
            <a:ext cx="8467800" cy="40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происходит в сухой сезон
</a:t>
            </a:r>
            <a:endParaRPr lang="en-US" sz="2400" dirty="0"/>
          </a:p>
        </p:txBody>
      </p:sp>
      <p:sp>
        <p:nvSpPr>
          <p:cNvPr id="7" name="Text 1"/>
          <p:cNvSpPr txBox="1"/>
          <p:nvPr/>
        </p:nvSpPr>
        <p:spPr>
          <a:xfrm>
            <a:off x="497000" y="2896775"/>
            <a:ext cx="2910600" cy="111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30039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Начало засухи
</a:t>
            </a:r>
            <a:pPr algn="l" indent="0" marL="0">
              <a:lnSpc>
                <a:spcPct val="130039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Дожди прекращаются, и вода в лужах быстро уходит. Трава теряет свежий цвет, а растения начинают беречь каждую каплю влаги.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3200325" y="1371725"/>
            <a:ext cx="2910600" cy="111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Поиск воды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Животные двигаются дальше обычного, чтобы найти водоёмы и зелёные участки. Иногда им приходится идти целый день без долгого отдыха.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5556125" y="2887875"/>
            <a:ext cx="2819100" cy="111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Собирание стад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Многие звери держатся вместе, потому что так безопаснее и легче искать корм. Когда наконец приходят дожди, саванна снова оживает.
</a:t>
            </a:r>
            <a:endParaRPr lang="en-US" sz="1200" dirty="0"/>
          </a:p>
        </p:txBody>
      </p:sp>
      <p:sp>
        <p:nvSpPr>
          <p:cNvPr id="10" name="Text 4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0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AF9E7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063679" y="1059700"/>
            <a:ext cx="2674393" cy="36129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18525" y="393900"/>
            <a:ext cx="8319900" cy="40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Большие путешествия животных
</a:t>
            </a:r>
            <a:endParaRPr lang="en-US" sz="2400" dirty="0"/>
          </a:p>
        </p:txBody>
      </p:sp>
      <p:sp>
        <p:nvSpPr>
          <p:cNvPr id="7" name="Text 1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000" dirty="0"/>
          </a:p>
        </p:txBody>
      </p:sp>
      <p:sp>
        <p:nvSpPr>
          <p:cNvPr id="8" name="Text 2"/>
          <p:cNvSpPr txBox="1"/>
          <p:nvPr/>
        </p:nvSpPr>
        <p:spPr>
          <a:xfrm>
            <a:off x="594828" y="1392851"/>
            <a:ext cx="2352300" cy="117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8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Где это происходит
</a:t>
            </a:r>
            <a:pPr algn="l" indent="0" marL="0">
              <a:lnSpc>
                <a:spcPct val="115000"/>
              </a:lnSpc>
              <a:buNone/>
            </a:pPr>
            <a:r>
              <a:rPr lang="en-US" sz="118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Самые известные переходы животных происходят в Восточной Африке. Там большие стада движутся по саванне в поисках свежей травы и воды.
</a:t>
            </a:r>
            <a:endParaRPr lang="en-US" sz="1089" dirty="0"/>
          </a:p>
        </p:txBody>
      </p:sp>
      <p:sp>
        <p:nvSpPr>
          <p:cNvPr id="9" name="Text 3"/>
          <p:cNvSpPr txBox="1"/>
          <p:nvPr/>
        </p:nvSpPr>
        <p:spPr>
          <a:xfrm>
            <a:off x="3389363" y="1392926"/>
            <a:ext cx="2352300" cy="117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Кто путешествует
</a:t>
            </a:r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путь отправляются миллионы антилоп гну, зебр и газелей. Они двигаются вместе, потому что в большом стаде легче заметить опасность.
</a:t>
            </a:r>
            <a:endParaRPr lang="en-US" sz="1100" dirty="0"/>
          </a:p>
        </p:txBody>
      </p:sp>
      <p:sp>
        <p:nvSpPr>
          <p:cNvPr id="10" name="Text 4"/>
          <p:cNvSpPr txBox="1"/>
          <p:nvPr/>
        </p:nvSpPr>
        <p:spPr>
          <a:xfrm>
            <a:off x="594828" y="3266233"/>
            <a:ext cx="2352300" cy="117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6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это важно
</a:t>
            </a:r>
            <a:pPr algn="l" indent="0" marL="0">
              <a:lnSpc>
                <a:spcPct val="115000"/>
              </a:lnSpc>
              <a:buNone/>
            </a:pPr>
            <a:r>
              <a:rPr lang="en-US" sz="116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Миграция помогает животным выжить, когда еда на одном месте заканчивается. Это одно из самых больших и удивительных перемещений животных на Земле.
</a:t>
            </a:r>
            <a:endParaRPr lang="en-US" sz="1069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AF9E7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902425" y="1168003"/>
            <a:ext cx="3757200" cy="3353595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475850" y="393900"/>
            <a:ext cx="8183700" cy="40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Пожары в саванне
</a:t>
            </a:r>
            <a:endParaRPr lang="en-US" sz="2400" dirty="0"/>
          </a:p>
        </p:txBody>
      </p:sp>
      <p:sp>
        <p:nvSpPr>
          <p:cNvPr id="8" name="Text 1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000" dirty="0"/>
          </a:p>
        </p:txBody>
      </p:sp>
      <p:sp>
        <p:nvSpPr>
          <p:cNvPr id="9" name="Text 2"/>
          <p:cNvSpPr txBox="1"/>
          <p:nvPr/>
        </p:nvSpPr>
        <p:spPr>
          <a:xfrm>
            <a:off x="941800" y="1380622"/>
            <a:ext cx="3449700" cy="886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Сухой сезон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долго нет дождей, трава высыхает и становится очень лёгкой. Тогда даже маленькая искра может вызвать пожар, который быстро бежит по открытой равнине.
</a:t>
            </a:r>
            <a:endParaRPr lang="en-US" sz="1100" dirty="0"/>
          </a:p>
        </p:txBody>
      </p:sp>
      <p:sp>
        <p:nvSpPr>
          <p:cNvPr id="10" name="Text 3"/>
          <p:cNvSpPr txBox="1"/>
          <p:nvPr/>
        </p:nvSpPr>
        <p:spPr>
          <a:xfrm>
            <a:off x="941800" y="2518629"/>
            <a:ext cx="3449700" cy="87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Польза для природы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 некоторых растений такие пожары не беда, а привычная часть жизни. Семена и корни многих трав переживают огонь и потом снова дают новые побеги.
</a:t>
            </a:r>
            <a:endParaRPr lang="en-US" sz="1100" dirty="0"/>
          </a:p>
        </p:txBody>
      </p:sp>
      <p:sp>
        <p:nvSpPr>
          <p:cNvPr id="11" name="Text 4"/>
          <p:cNvSpPr txBox="1"/>
          <p:nvPr/>
        </p:nvSpPr>
        <p:spPr>
          <a:xfrm>
            <a:off x="941800" y="3719298"/>
            <a:ext cx="3449700" cy="949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Возрождение после дождя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первых дождей саванна быстро оживает: появляются зелёные листья, молодая трава и свежие ростки. Природа как будто делает глубокий вдох и снова расцветает.
</a:t>
            </a:r>
            <a:endParaRPr lang="en-US" sz="11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AF9E7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18575" y="3003627"/>
            <a:ext cx="2700000" cy="1787695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199475" y="3003627"/>
            <a:ext cx="2700000" cy="1787695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5980475" y="3003627"/>
            <a:ext cx="2700000" cy="1787695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418525" y="393900"/>
            <a:ext cx="8262000" cy="33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Жизнь людей в саванне
</a:t>
            </a:r>
            <a:endParaRPr lang="en-US" sz="2400" dirty="0"/>
          </a:p>
        </p:txBody>
      </p:sp>
      <p:sp>
        <p:nvSpPr>
          <p:cNvPr id="12" name="Text 1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000" dirty="0"/>
          </a:p>
        </p:txBody>
      </p:sp>
      <p:sp>
        <p:nvSpPr>
          <p:cNvPr id="13" name="Text 2"/>
          <p:cNvSpPr txBox="1"/>
          <p:nvPr/>
        </p:nvSpPr>
        <p:spPr>
          <a:xfrm>
            <a:off x="847125" y="1180555"/>
            <a:ext cx="2039700" cy="158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Утро пастуха
</a:t>
            </a:r>
            <a:pPr algn="l" indent="0" marL="0">
              <a:lnSpc>
                <a:spcPct val="115000"/>
              </a:lnSpc>
              <a:buNone/>
            </a:pPr>
            <a:r>
              <a:rPr lang="en-US" sz="115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Рано утром пастух выводит стадо к траве и следит, чтобы коровы и козы не ушли далеко. В саванне важно хорошо знать, где есть вода и тень. Без этого день может стать очень трудным.
</a:t>
            </a:r>
            <a:endParaRPr lang="en-US" sz="1027" dirty="0"/>
          </a:p>
        </p:txBody>
      </p:sp>
      <p:sp>
        <p:nvSpPr>
          <p:cNvPr id="14" name="Text 3"/>
          <p:cNvSpPr txBox="1"/>
          <p:nvPr/>
        </p:nvSpPr>
        <p:spPr>
          <a:xfrm>
            <a:off x="3677675" y="1180555"/>
            <a:ext cx="2039700" cy="158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Дом рядом с природой
</a:t>
            </a:r>
            <a:pPr algn="l" indent="0" marL="0">
              <a:lnSpc>
                <a:spcPct val="115000"/>
              </a:lnSpc>
              <a:buNone/>
            </a:pPr>
            <a:r>
              <a:rPr lang="en-US" sz="115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Многие семьи строят простые жилища из веток, травы и глины. Такие дома помогают пережить жару, а ещё их можно быстро чинить после ветра и дождя. Всё вокруг устроено просто, но очень разумно.
</a:t>
            </a:r>
            <a:endParaRPr lang="en-US" sz="1027" dirty="0"/>
          </a:p>
        </p:txBody>
      </p:sp>
      <p:sp>
        <p:nvSpPr>
          <p:cNvPr id="15" name="Text 4"/>
          <p:cNvSpPr txBox="1"/>
          <p:nvPr/>
        </p:nvSpPr>
        <p:spPr>
          <a:xfrm>
            <a:off x="6458600" y="1180555"/>
            <a:ext cx="2039700" cy="158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Жизнь по сезонам
</a:t>
            </a:r>
            <a:pPr algn="l" indent="0" marL="0">
              <a:lnSpc>
                <a:spcPct val="115000"/>
              </a:lnSpc>
              <a:buNone/>
            </a:pPr>
            <a:r>
              <a:rPr lang="en-US" sz="115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идут дожди, людям легче поить животных и выращивать растения. А в сухое время приходится экономить воду и часто ходить за ней дальше. В саванне каждый сезон подсказывает, как жить и работать.
</a:t>
            </a:r>
            <a:endParaRPr lang="en-US" sz="1027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AF9E7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18525" y="2374505"/>
            <a:ext cx="8183700" cy="257339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418525" y="393900"/>
            <a:ext cx="8216700" cy="40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Заповедники и национальные парки
</a:t>
            </a:r>
            <a:endParaRPr lang="en-US" sz="2400" dirty="0"/>
          </a:p>
        </p:txBody>
      </p:sp>
      <p:sp>
        <p:nvSpPr>
          <p:cNvPr id="8" name="Text 1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000" dirty="0"/>
          </a:p>
        </p:txBody>
      </p:sp>
      <p:sp>
        <p:nvSpPr>
          <p:cNvPr id="9" name="Text 2"/>
          <p:cNvSpPr txBox="1"/>
          <p:nvPr/>
        </p:nvSpPr>
        <p:spPr>
          <a:xfrm>
            <a:off x="1016400" y="1152900"/>
            <a:ext cx="1785300" cy="96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7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Безопасный дом
</a:t>
            </a:r>
            <a:pPr algn="l" indent="0" marL="0">
              <a:lnSpc>
                <a:spcPct val="115000"/>
              </a:lnSpc>
              <a:buNone/>
            </a:pPr>
            <a:r>
              <a:rPr lang="en-US" sz="9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Заповедники и парки защищают животных от охоты и шума машин. Здесь у них есть больше шансов спокойно кормиться, отдыхать и растить детёнышей.
</a:t>
            </a:r>
            <a:endParaRPr lang="en-US" sz="871" dirty="0"/>
          </a:p>
        </p:txBody>
      </p:sp>
      <p:sp>
        <p:nvSpPr>
          <p:cNvPr id="10" name="Text 3"/>
          <p:cNvSpPr txBox="1"/>
          <p:nvPr/>
        </p:nvSpPr>
        <p:spPr>
          <a:xfrm>
            <a:off x="3916675" y="1152900"/>
            <a:ext cx="1785300" cy="96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5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Сохранение природы
</a:t>
            </a:r>
            <a:pPr algn="l" indent="0" marL="0">
              <a:lnSpc>
                <a:spcPct val="115000"/>
              </a:lnSpc>
              <a:buNone/>
            </a:pPr>
            <a:r>
              <a:rPr lang="en-US" sz="93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Такие территории помогают беречь растения, водоёмы и места, где животные прячутся от жары. Это особенно важно для редких видов, которым трудно выжить рядом с людьми.
</a:t>
            </a:r>
            <a:endParaRPr lang="en-US" sz="853" dirty="0"/>
          </a:p>
        </p:txBody>
      </p:sp>
      <p:sp>
        <p:nvSpPr>
          <p:cNvPr id="11" name="Text 4"/>
          <p:cNvSpPr txBox="1"/>
          <p:nvPr/>
        </p:nvSpPr>
        <p:spPr>
          <a:xfrm>
            <a:off x="6816950" y="1152900"/>
            <a:ext cx="1785300" cy="96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7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Известные примеры
</a:t>
            </a:r>
            <a:pPr algn="l" indent="0" marL="0">
              <a:lnSpc>
                <a:spcPct val="115000"/>
              </a:lnSpc>
              <a:buNone/>
            </a:pPr>
            <a:r>
              <a:rPr lang="en-US" sz="9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Серенгети в Танзании и Крюгер в Южной Африке известны на весь мир. Туда приезжают учёные и туристы, чтобы увидеть саванну и её животных в природе.
</a:t>
            </a:r>
            <a:endParaRPr lang="en-US" sz="871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DF37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37920" y="393900"/>
            <a:ext cx="8427600" cy="40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меняется саванна и пустыня
</a:t>
            </a:r>
            <a:endParaRPr lang="en-US" sz="2400" dirty="0"/>
          </a:p>
        </p:txBody>
      </p:sp>
      <p:sp>
        <p:nvSpPr>
          <p:cNvPr id="7" name="Text 1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000" dirty="0"/>
          </a:p>
        </p:txBody>
      </p:sp>
      <p:sp>
        <p:nvSpPr>
          <p:cNvPr id="8" name="Text 2"/>
          <p:cNvSpPr txBox="1"/>
          <p:nvPr/>
        </p:nvSpPr>
        <p:spPr>
          <a:xfrm>
            <a:off x="3241650" y="1371725"/>
            <a:ext cx="2910600" cy="111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Саванна получает воду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саванне влаги больше, чем в пустыне. Здесь вырастают травы, кусты и редкие деревья, а животных становится намного больше, потому что есть еда и укрытие.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497000" y="2896775"/>
            <a:ext cx="2910600" cy="111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30039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Почти без дождя
</a:t>
            </a:r>
            <a:pPr algn="l" indent="0" marL="0">
              <a:lnSpc>
                <a:spcPct val="130039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пустыне земля часто остаётся сухой и горячей. Травы почти нет, а деревья встречаются очень редко, поэтому животным трудно найти пищу и тень.
</a:t>
            </a:r>
            <a:endParaRPr lang="en-US" sz="1200" dirty="0"/>
          </a:p>
        </p:txBody>
      </p:sp>
      <p:sp>
        <p:nvSpPr>
          <p:cNvPr id="10" name="Text 4"/>
          <p:cNvSpPr txBox="1"/>
          <p:nvPr/>
        </p:nvSpPr>
        <p:spPr>
          <a:xfrm>
            <a:off x="5589200" y="2887875"/>
            <a:ext cx="2910600" cy="111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дождя всё оживает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проходят дожди, саванна быстро зеленеет. Появляются свежие побеги, насекомые и стада зверей, а пейзаж становится ярким и шумным, почти как праздник природы.
</a:t>
            </a:r>
            <a:endParaRPr lang="en-US" sz="12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AF9E7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981353" y="1550375"/>
            <a:ext cx="2570244" cy="31221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24625" y="393900"/>
            <a:ext cx="7914600" cy="33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Саванна и лес
</a:t>
            </a:r>
            <a:endParaRPr lang="en-US" sz="2400" dirty="0"/>
          </a:p>
        </p:txBody>
      </p:sp>
      <p:sp>
        <p:nvSpPr>
          <p:cNvPr id="7" name="Text 1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000" dirty="0"/>
          </a:p>
        </p:txBody>
      </p:sp>
      <p:sp>
        <p:nvSpPr>
          <p:cNvPr id="8" name="Text 2"/>
          <p:cNvSpPr txBox="1"/>
          <p:nvPr/>
        </p:nvSpPr>
        <p:spPr>
          <a:xfrm>
            <a:off x="925800" y="1605325"/>
            <a:ext cx="2071200" cy="128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8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Много света
</a:t>
            </a:r>
            <a:pPr algn="l" indent="0" marL="0">
              <a:lnSpc>
                <a:spcPct val="115000"/>
              </a:lnSpc>
              <a:buNone/>
            </a:pPr>
            <a:r>
              <a:rPr lang="en-US" sz="118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лесу кроны деревьев закрывают небо, а в саванне солнечный свет свободно падает на землю. Поэтому здесь быстро растёт высокая трава и мало густой тени.
</a:t>
            </a:r>
            <a:endParaRPr lang="en-US" sz="1085" dirty="0"/>
          </a:p>
        </p:txBody>
      </p:sp>
      <p:sp>
        <p:nvSpPr>
          <p:cNvPr id="9" name="Text 3"/>
          <p:cNvSpPr txBox="1"/>
          <p:nvPr/>
        </p:nvSpPr>
        <p:spPr>
          <a:xfrm>
            <a:off x="925800" y="3388025"/>
            <a:ext cx="2071200" cy="128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Свободное пространство
</a:t>
            </a:r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Деревья в саванне стоят далеко друг от друга, и между ними легко пройти человеку или животному. В лесу, наоборот, всё теснее, гуще и темнее.
</a:t>
            </a:r>
            <a:endParaRPr lang="en-US" sz="1100" dirty="0"/>
          </a:p>
        </p:txBody>
      </p:sp>
      <p:sp>
        <p:nvSpPr>
          <p:cNvPr id="10" name="Text 4"/>
          <p:cNvSpPr txBox="1"/>
          <p:nvPr/>
        </p:nvSpPr>
        <p:spPr>
          <a:xfrm>
            <a:off x="3703600" y="1605375"/>
            <a:ext cx="2071200" cy="128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Больше ветра
</a:t>
            </a:r>
            <a:pPr algn="l" indent="0" marL="0">
              <a:lnSpc>
                <a:spcPct val="115000"/>
              </a:lnSpc>
              <a:buNone/>
            </a:pPr>
            <a:r>
              <a:rPr lang="en-US" sz="111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открытой равнине ветер гуляет без преград, поэтому воздух кажется суше и горячее. Из-за этого растениям приходится запасать воду и защищаться от жажды.
</a:t>
            </a:r>
            <a:endParaRPr lang="en-US" sz="1023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AF9E7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902425" y="1168003"/>
            <a:ext cx="3757200" cy="3353595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475850" y="393900"/>
            <a:ext cx="8183700" cy="40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Зачем саванне нужны слоны
</a:t>
            </a:r>
            <a:endParaRPr lang="en-US" sz="2400" dirty="0"/>
          </a:p>
        </p:txBody>
      </p:sp>
      <p:sp>
        <p:nvSpPr>
          <p:cNvPr id="8" name="Text 1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000" dirty="0"/>
          </a:p>
        </p:txBody>
      </p:sp>
      <p:sp>
        <p:nvSpPr>
          <p:cNvPr id="9" name="Text 2"/>
          <p:cNvSpPr txBox="1"/>
          <p:nvPr/>
        </p:nvSpPr>
        <p:spPr>
          <a:xfrm>
            <a:off x="941800" y="1380622"/>
            <a:ext cx="3449700" cy="886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Открывают проходы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Слоны ломают сухие ветки и прокладывают тропы через густую траву. После них другим животным легче добираться до воды, корма и безопасных мест.
</a:t>
            </a:r>
            <a:endParaRPr lang="en-US" sz="1100" dirty="0"/>
          </a:p>
        </p:txBody>
      </p:sp>
      <p:sp>
        <p:nvSpPr>
          <p:cNvPr id="10" name="Text 3"/>
          <p:cNvSpPr txBox="1"/>
          <p:nvPr/>
        </p:nvSpPr>
        <p:spPr>
          <a:xfrm>
            <a:off x="941800" y="2518629"/>
            <a:ext cx="3449700" cy="87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Распространяют семена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слоны едят растения, они переносят семена на большие расстояния. Так новые деревья и кусты могут вырасти далеко от старых.
</a:t>
            </a:r>
            <a:endParaRPr lang="en-US" sz="1100" dirty="0"/>
          </a:p>
        </p:txBody>
      </p:sp>
      <p:sp>
        <p:nvSpPr>
          <p:cNvPr id="11" name="Text 4"/>
          <p:cNvSpPr txBox="1"/>
          <p:nvPr/>
        </p:nvSpPr>
        <p:spPr>
          <a:xfrm>
            <a:off x="941800" y="3719298"/>
            <a:ext cx="3449700" cy="949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Меняют саванну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Слоны помогают природе не застаиваться на месте. Если их станет меньше, саванна будет меняться иначе, а многим животным и растениям станет труднее жить.
</a:t>
            </a:r>
            <a:endParaRPr lang="en-US" sz="11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AF9E7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27306" y="1505200"/>
            <a:ext cx="218400" cy="2184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998881" y="1505200"/>
            <a:ext cx="218400" cy="2184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4998881" y="3375350"/>
            <a:ext cx="218400" cy="2184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527306" y="3375350"/>
            <a:ext cx="218400" cy="2184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337920" y="393900"/>
            <a:ext cx="8438700" cy="40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Связи в саванне
</a:t>
            </a:r>
            <a:endParaRPr lang="en-US" sz="2400" dirty="0"/>
          </a:p>
        </p:txBody>
      </p:sp>
      <p:sp>
        <p:nvSpPr>
          <p:cNvPr id="11" name="Text 1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000" dirty="0"/>
          </a:p>
        </p:txBody>
      </p:sp>
      <p:sp>
        <p:nvSpPr>
          <p:cNvPr id="12" name="Text 2"/>
          <p:cNvSpPr txBox="1"/>
          <p:nvPr/>
        </p:nvSpPr>
        <p:spPr>
          <a:xfrm>
            <a:off x="407337" y="1966000"/>
            <a:ext cx="3828300" cy="928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Дождь наполняет землю влагой и запускает новый рост травы. Без него саванна быстро высыхает, а животным становится труднее находить еду и воду.
</a:t>
            </a:r>
            <a:endParaRPr lang="en-US" sz="1200" dirty="0"/>
          </a:p>
        </p:txBody>
      </p:sp>
      <p:sp>
        <p:nvSpPr>
          <p:cNvPr id="13" name="Text 3"/>
          <p:cNvSpPr txBox="1"/>
          <p:nvPr/>
        </p:nvSpPr>
        <p:spPr>
          <a:xfrm>
            <a:off x="950900" y="1408675"/>
            <a:ext cx="3308100" cy="41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Дождь
</a:t>
            </a:r>
            <a:endParaRPr lang="en-US" sz="1400" dirty="0"/>
          </a:p>
        </p:txBody>
      </p:sp>
      <p:sp>
        <p:nvSpPr>
          <p:cNvPr id="14" name="Text 4"/>
          <p:cNvSpPr txBox="1"/>
          <p:nvPr/>
        </p:nvSpPr>
        <p:spPr>
          <a:xfrm>
            <a:off x="4878913" y="1966000"/>
            <a:ext cx="3828300" cy="928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0045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Трава — главный корм для многих животных. Она поддерживает стада зебр, антилоп и других травоядных, а потом снова вырастает после дождя.
</a:t>
            </a:r>
            <a:endParaRPr lang="en-US" sz="1200" dirty="0"/>
          </a:p>
        </p:txBody>
      </p:sp>
      <p:sp>
        <p:nvSpPr>
          <p:cNvPr id="15" name="Text 5"/>
          <p:cNvSpPr txBox="1"/>
          <p:nvPr/>
        </p:nvSpPr>
        <p:spPr>
          <a:xfrm>
            <a:off x="5430125" y="1418200"/>
            <a:ext cx="3308100" cy="40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Трава
</a:t>
            </a:r>
            <a:endParaRPr lang="en-US" sz="1400" dirty="0"/>
          </a:p>
        </p:txBody>
      </p:sp>
      <p:sp>
        <p:nvSpPr>
          <p:cNvPr id="16" name="Text 6"/>
          <p:cNvSpPr txBox="1"/>
          <p:nvPr/>
        </p:nvSpPr>
        <p:spPr>
          <a:xfrm>
            <a:off x="4878913" y="3802400"/>
            <a:ext cx="3828300" cy="928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0045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растения и животные отмирают, их остатки разлагаются. Вещества возвращаются в почву и снова помогают вырасти новой траве и кустам.
</a:t>
            </a:r>
            <a:endParaRPr lang="en-US" sz="1200" dirty="0"/>
          </a:p>
        </p:txBody>
      </p:sp>
      <p:sp>
        <p:nvSpPr>
          <p:cNvPr id="17" name="Text 7"/>
          <p:cNvSpPr txBox="1"/>
          <p:nvPr/>
        </p:nvSpPr>
        <p:spPr>
          <a:xfrm>
            <a:off x="5430125" y="3271800"/>
            <a:ext cx="3308100" cy="41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Круг жизни
</a:t>
            </a:r>
            <a:endParaRPr lang="en-US" sz="1400" dirty="0"/>
          </a:p>
        </p:txBody>
      </p:sp>
      <p:sp>
        <p:nvSpPr>
          <p:cNvPr id="18" name="Text 8"/>
          <p:cNvSpPr txBox="1"/>
          <p:nvPr/>
        </p:nvSpPr>
        <p:spPr>
          <a:xfrm>
            <a:off x="407337" y="3802400"/>
            <a:ext cx="3828300" cy="928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Травоядные и хищники помогают природе сохранять равновесие. Одни питаются растениями, другие сдерживают их число, чтобы никто не вытеснил соседей.
</a:t>
            </a:r>
            <a:endParaRPr lang="en-US" sz="1200" dirty="0"/>
          </a:p>
        </p:txBody>
      </p:sp>
      <p:sp>
        <p:nvSpPr>
          <p:cNvPr id="19" name="Text 9"/>
          <p:cNvSpPr txBox="1"/>
          <p:nvPr/>
        </p:nvSpPr>
        <p:spPr>
          <a:xfrm>
            <a:off x="950900" y="3281400"/>
            <a:ext cx="3308100" cy="40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Животные
</a:t>
            </a:r>
            <a:endParaRPr lang="en-US" sz="14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18575" y="977323"/>
            <a:ext cx="2700000" cy="2262305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199487" y="977323"/>
            <a:ext cx="2700000" cy="2262305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5980400" y="977323"/>
            <a:ext cx="2700000" cy="2262305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000" dirty="0"/>
          </a:p>
        </p:txBody>
      </p:sp>
      <p:sp>
        <p:nvSpPr>
          <p:cNvPr id="8" name="Text 1"/>
          <p:cNvSpPr txBox="1"/>
          <p:nvPr/>
        </p:nvSpPr>
        <p:spPr>
          <a:xfrm>
            <a:off x="418525" y="3706575"/>
            <a:ext cx="2700000" cy="108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землю распахивают под поля или вырубают деревья, животным становится негде прятаться и отдыхать. Им приходится уходить дальше, а некоторые виды могут совсем исчезнуть из этих мест.
</a:t>
            </a:r>
            <a:endParaRPr lang="en-US" sz="900" dirty="0"/>
          </a:p>
        </p:txBody>
      </p:sp>
      <p:sp>
        <p:nvSpPr>
          <p:cNvPr id="9" name="Text 2"/>
          <p:cNvSpPr txBox="1"/>
          <p:nvPr/>
        </p:nvSpPr>
        <p:spPr>
          <a:xfrm>
            <a:off x="418525" y="3273625"/>
            <a:ext cx="27000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исчезает дом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3195375" y="3706575"/>
            <a:ext cx="2700000" cy="108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Браконьерство особенно опасно для крупных животных. Когда люди охотятся без правил, нарушается природное равновесие, а редкие звери теряют шанс вырастить детёнышей и сохранить популяцию.
</a:t>
            </a:r>
            <a:endParaRPr lang="en-US" sz="900" dirty="0"/>
          </a:p>
        </p:txBody>
      </p:sp>
      <p:sp>
        <p:nvSpPr>
          <p:cNvPr id="11" name="Text 4"/>
          <p:cNvSpPr txBox="1"/>
          <p:nvPr/>
        </p:nvSpPr>
        <p:spPr>
          <a:xfrm>
            <a:off x="3195375" y="3273625"/>
            <a:ext cx="27000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Незаконная охота
</a:t>
            </a:r>
            <a:endParaRPr lang="en-US" sz="1200" dirty="0"/>
          </a:p>
        </p:txBody>
      </p:sp>
      <p:sp>
        <p:nvSpPr>
          <p:cNvPr id="12" name="Text 5"/>
          <p:cNvSpPr txBox="1"/>
          <p:nvPr/>
        </p:nvSpPr>
        <p:spPr>
          <a:xfrm>
            <a:off x="5980400" y="3706575"/>
            <a:ext cx="2700000" cy="108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дожди становятся редкими или приходят не вовремя, саванна страдает от засухи. Трава сохнет, водоёмы мельчают, и животным всё сложнее находить пищу и воду.
</a:t>
            </a:r>
            <a:endParaRPr lang="en-US" sz="900" dirty="0"/>
          </a:p>
        </p:txBody>
      </p:sp>
      <p:sp>
        <p:nvSpPr>
          <p:cNvPr id="13" name="Text 6"/>
          <p:cNvSpPr txBox="1"/>
          <p:nvPr/>
        </p:nvSpPr>
        <p:spPr>
          <a:xfrm>
            <a:off x="5980400" y="3273625"/>
            <a:ext cx="27000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Изменение климата
</a:t>
            </a:r>
            <a:endParaRPr lang="en-US" sz="1200" dirty="0"/>
          </a:p>
        </p:txBody>
      </p:sp>
      <p:sp>
        <p:nvSpPr>
          <p:cNvPr id="14" name="Text 7"/>
          <p:cNvSpPr txBox="1"/>
          <p:nvPr/>
        </p:nvSpPr>
        <p:spPr>
          <a:xfrm>
            <a:off x="418525" y="393900"/>
            <a:ext cx="8262000" cy="33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Опасности для саванны
</a:t>
            </a:r>
            <a:endParaRPr lang="en-US" sz="24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AF9E7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5062500" y="1646075"/>
            <a:ext cx="3186600" cy="1812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Это помогает ему доставать листья с верхушек деревьев, куда другим зверям не дотянуться.
</a:t>
            </a:r>
            <a:endParaRPr lang="en-US" sz="1400" dirty="0"/>
          </a:p>
        </p:txBody>
      </p:sp>
      <p:sp>
        <p:nvSpPr>
          <p:cNvPr id="4" name="Text 1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000" dirty="0"/>
          </a:p>
        </p:txBody>
      </p:sp>
      <p:sp>
        <p:nvSpPr>
          <p:cNvPr id="5" name="Text 2"/>
          <p:cNvSpPr txBox="1"/>
          <p:nvPr/>
        </p:nvSpPr>
        <p:spPr>
          <a:xfrm>
            <a:off x="740750" y="1646075"/>
            <a:ext cx="3481800" cy="1812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2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5,5 м
</a:t>
            </a:r>
            <a:pPr algn="ctr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такой высоты может достигать жираф — самое высокое наземное животное.
</a:t>
            </a:r>
            <a:pPr algn="ctr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Encyclopaedia Britannica
</a:t>
            </a:r>
            <a:endParaRPr lang="en-US" sz="26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BBC4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078692" y="0"/>
            <a:ext cx="4063566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37925" y="1986275"/>
            <a:ext cx="4385700" cy="28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1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Саванна кажется просторной и свободной, но её жизнь держится на тонком равновесии. Дождь, трава, животные и люди связаны между собой, поэтому природу нужно беречь особенно внимательно.
</a:t>
            </a:r>
            <a:endParaRPr lang="en-US" sz="716" dirty="0"/>
          </a:p>
        </p:txBody>
      </p:sp>
      <p:sp>
        <p:nvSpPr>
          <p:cNvPr id="5" name="Text 1"/>
          <p:cNvSpPr txBox="1"/>
          <p:nvPr/>
        </p:nvSpPr>
        <p:spPr>
          <a:xfrm>
            <a:off x="337923" y="393900"/>
            <a:ext cx="4385700" cy="40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107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Саванна — живой и хрупкий мир
</a:t>
            </a:r>
            <a:endParaRPr lang="en-US" sz="2107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2026-05-26T06:49:49Z</dcterms:created>
  <dcterms:modified xsi:type="dcterms:W3CDTF">2026-05-26T06:49:49Z</dcterms:modified>
</cp:coreProperties>
</file>