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45"/>
            <a:ext cx="9144000" cy="2259211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75" y="2763100"/>
            <a:ext cx="8418600" cy="54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66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Европа в конце XIX века: успехи и проблемы индустриализации
</a:t>
            </a:r>
            <a:endParaRPr lang="en-US" sz="2666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990300"/>
            <a:ext cx="2935800" cy="79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Изучим быстрый рост промышленности и изменения в Западной Европе в 1850–1900 годах.
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362750" y="2556700"/>
            <a:ext cx="3411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05098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2229398"/>
            <a:ext cx="3547500" cy="136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 — период глубоких перемен: индустриализация, рост городов и появление новых социальных классов. Страны Западной Европы преображаются в условиях технических и экономических новшеств.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и причины индустриализации
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означает переход от ручного труда к фабричному и массовому производству с применением машин и технологий.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ее признаки включают появление фабрик, использование пара и электричества, а также масштабное производство товаров.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стала пионером процесса в середине XVIII века, активное развитие продолжалось вплоть до конца XIX века.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индустриализации и её основные черты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494696"/>
            <a:ext cx="4867800" cy="244105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достижения индустриализации в Европе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Сравнительная таблица отражает индивидуальные особенности промышленности ключевых европейских стран около 1900 года.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 и Германия лидируют в промышленном развитии, каждая со своей отраслевой специализацией.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экономические данные конца XIX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 и транспортная революция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сети способствовали быстрому продвижению товаров и людей, что ускорило экономический обмен между регионами.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Большие инвестиции в железные дороги связаны с индустриальным ростом и урбанизацией.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транспортные статистики 1900 г.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промышленного производства и технологий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производства в Англии и Германии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Промышленное производство в Англии выросло в 1,6 раза, а в Германии — более чем в 3 раза с 1870 по 1900 годы. Это отражает бурное развитие экономик двух стран.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инновации и их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Нововведения, такие как паровые двигатели и усовершенствованные ткацкие станки, значительно повысили производительность труда и улучшили качество продукции.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Социальная структура индустриального общества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02980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Появился новый класс наёмных рабочих, которые проводили долгие смены на фабриках и сталкивались с тяжёлыми условиями труда.
</a:t>
            </a:r>
            <a:endParaRPr lang="en-US" sz="973" dirty="0"/>
          </a:p>
        </p:txBody>
      </p:sp>
      <p:sp>
        <p:nvSpPr>
          <p:cNvPr id="10" name="Text 3"/>
          <p:cNvSpPr txBox="1"/>
          <p:nvPr/>
        </p:nvSpPr>
        <p:spPr>
          <a:xfrm>
            <a:off x="4708542" y="1247572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Буржуазия получила значительное экономическое и социальное влияние, инвестируя в промышленность и меняя облик городов.
</a:t>
            </a:r>
            <a:endParaRPr lang="en-US" sz="973" dirty="0"/>
          </a:p>
        </p:txBody>
      </p:sp>
      <p:sp>
        <p:nvSpPr>
          <p:cNvPr id="11" name="Text 4"/>
          <p:cNvSpPr txBox="1"/>
          <p:nvPr/>
        </p:nvSpPr>
        <p:spPr>
          <a:xfrm>
            <a:off x="502980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Разрыв в уровне жизни между рабочими и богатыми резко увеличился, открывая новые социальные противоречия.
</a:t>
            </a:r>
            <a:endParaRPr lang="en-US" sz="973" dirty="0"/>
          </a:p>
        </p:txBody>
      </p:sp>
      <p:sp>
        <p:nvSpPr>
          <p:cNvPr id="12" name="Text 5"/>
          <p:cNvSpPr txBox="1"/>
          <p:nvPr/>
        </p:nvSpPr>
        <p:spPr>
          <a:xfrm>
            <a:off x="4708542" y="2974996"/>
            <a:ext cx="36834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обществе сформировалась четкая градация классов, влияющая на политические и социальные процессы.
</a:t>
            </a:r>
            <a:endParaRPr lang="en-US" sz="9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6550" y="1181123"/>
            <a:ext cx="4371900" cy="10844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96550" y="2372433"/>
            <a:ext cx="4371900" cy="10844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96550" y="3563730"/>
            <a:ext cx="4371900" cy="108443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Урбанизация: рост городов и формирование нового облика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1180175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переезд в города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массово покидали сельскую местность, стремясь к работе на фабриках. Это вызвало бурный рост населения в городах и нагрузку на инфраструктуру.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2371496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городской застройке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многоквартирные дома и новые жилые кварталы. Внедрялись трамваи и водопровод, что улучшало жизнь городских жителей.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3125" y="3562798"/>
            <a:ext cx="3162600" cy="108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культурный рост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развитием городов расширялся доступ к образованию. Появлялись школы, библиотеки и общественные учреждения, формируя новые культурные ценности.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проблемы индустриального общества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городов сопровождался появлением трущоб и безработицей, ухудшая качество жизни многих жителей.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Плохая санитария приводила к частым эпидемиям и высокой детской смертности, создавая серьёзные общественные вызовы.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Детский труд был широко распространён, что усугубляло социальное неравенство и вредило здоровью юных рабочих.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движение: забастовки и права трудящихся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413125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1870–1880 гг.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массовых забастовок и создания первых рабочих союзов в индустриальных странах Западной Европы.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540586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1880–1890 гг.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требований рабочих: снижение рабочего дня и повышение заработной платы в ответ на ухудшение условий труда.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804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1890–1895 гг.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волнения и забастовки во Франции, Германии и Великобритании, впервые коллективные договоры получают широкое распространение.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95527" y="1745600"/>
            <a:ext cx="1958100" cy="141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XIX века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Формируются первые легализованные профсоюзы, получающие поддержку в парламенте и обществе, что способствует улучшению прав трудящихся.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трудовые законы и социальное законодательство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413125" y="1235850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1833 году в Англии был принят первый закон, который ограничил детский труд, запрещая детям младше девяти лет работать на фабриках.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13125" y="2116053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1880-м годам в ряде стран вводятся законы по страхованию рабочих от несчастных случаев и создаются первые пенсионные системы для работников.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2996255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Германии под руководством Бисмарка введено обязательное страхование рабочих, обеспечивающее социальную защиту в случае болезни и травмы.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413125" y="3876452"/>
            <a:ext cx="4526100" cy="69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Франции и Бельгии начинают регулировать продолжительность рабочего дня, уменьшая его для защиты здоровья и повышения производительности труда.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культура и изменения в образе жизни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413125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XIX века активно распространяются газеты, журналы и романы, благодаря удешевлению печати и возросшей грамотности населения.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3935244" y="1538175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1895 году братья Люмьер изобрели кинематограф, что стало новым массовым развлечением и способом передачи информации.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413125" y="3253100"/>
            <a:ext cx="3152400" cy="13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Вводится обязательное начальное образование во Франции с 1881 года, одновременно развиваются новые виды досуга: футбол, велосипедные гонки и театральные представления.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4131" y="1311500"/>
            <a:ext cx="3191788" cy="321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центры Европы: Париж, Лондон, Берлин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5067450" y="1311500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Париж — центр искусства и музеев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Париже строятся такие знаменитые музеи, как Лувр и Орсе, открываются многочисленные театры и художественные галереи, что делает город мировым центром культуры.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5067450" y="3038565"/>
            <a:ext cx="3423300" cy="14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и Берлин — культурные и научные столицы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Лондон славится модой и архитектурой, здесь создаются крупные музеи, например, Британский музей. В Берлине активно развивается музыкальная и театральная сцена, формируя культурную жизнь страны.
</a:t>
            </a:r>
            <a:endParaRPr lang="en-US" sz="13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3174" y="1064193"/>
            <a:ext cx="2688900" cy="20560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28485" y="1064193"/>
            <a:ext cx="2688900" cy="205606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3798" y="1064193"/>
            <a:ext cx="2688900" cy="205606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изобретения и открытия индустриальной эпохи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13125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телефона Александром Беллом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1876 году Александр Белл создал телефон, впервые позволяющий передавать голосовые сообщения на расстоянии. Это открыло новые возможности связи для бизнеса и общества.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228436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электрической лампочки Томасом Эдисоном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1879 году Эдисон разработал практичную электрическую лампочку, что кардинально изменило домашнее освещение и работу предприятий ночью.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043749" y="3304822"/>
            <a:ext cx="2688900" cy="136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Двигатель внутреннего сгорания Отто и Даймлера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1880-х годах Даймлер и Отто усовершенствовали двигатель внутреннего сгорания, что стало основой для автомобилей и современных транспортных средств.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колониальной экспансии в Западной Европе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413125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1870—1880-е годы: усиление интереса к Африке и Азии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державы активно расширяют свои колониальные владения, стремясь получить сырье и новые рынки для промышленности.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7748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1884–1885: Берлинская конференция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конференции европейские страны согласовали правила раздела Африки, формально закрепив сферы влияния без учёта интересов местного населения.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302373" y="1998925"/>
            <a:ext cx="2425500" cy="15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 XIX века: закрепление колониальных империй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Великобритания, Франция, Германия и Бельгия укрепляют контроль над своими колониями, используя их ресурсы для промышленного развития.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25" y="1376818"/>
            <a:ext cx="4867800" cy="267681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Стремительный рост городов: численность и проблемы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5603800" y="1569897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городского населения вызвал кризис жилья и ухудшение санитарных условий, что способствовало распространению болезней.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603800" y="2815540"/>
            <a:ext cx="29199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прирост населения привёл к переполненности жилых кварталов и росту бедности в городах Западной Европы.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13125" y="4586688"/>
            <a:ext cx="4867800" cy="1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городских переписей, 1900 г.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4651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зачастую получали низкую зарплату и выполняли труд на фабриках и дома, с ограниченными правами в обществе и политике.
</a:t>
            </a:r>
            <a:endParaRPr lang="en-US" sz="921" dirty="0"/>
          </a:p>
        </p:txBody>
      </p:sp>
      <p:sp>
        <p:nvSpPr>
          <p:cNvPr id="7" name="Text 1"/>
          <p:cNvSpPr txBox="1"/>
          <p:nvPr/>
        </p:nvSpPr>
        <p:spPr>
          <a:xfrm>
            <a:off x="3334250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1880-х годов постепенно открывались женские гимназии и университеты, расширяя возможности получения образования для женщин.
</a:t>
            </a:r>
            <a:endParaRPr lang="en-US" sz="921" dirty="0"/>
          </a:p>
        </p:txBody>
      </p:sp>
      <p:sp>
        <p:nvSpPr>
          <p:cNvPr id="8" name="Text 2"/>
          <p:cNvSpPr txBox="1"/>
          <p:nvPr/>
        </p:nvSpPr>
        <p:spPr>
          <a:xfrm>
            <a:off x="6163849" y="2029250"/>
            <a:ext cx="2361900" cy="126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1893 году Новая Зеландия первой в мире предоставила женщинам право голоса, в Европе начиналось формирование женских организаций в Англии и Франции.
</a:t>
            </a:r>
            <a:endParaRPr lang="en-US" sz="921" dirty="0"/>
          </a:p>
        </p:txBody>
      </p:sp>
      <p:sp>
        <p:nvSpPr>
          <p:cNvPr id="9" name="Text 3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 положение женщин в индустриальном обществе
</a:t>
            </a:r>
            <a:endParaRPr lang="en-US" sz="2200" dirty="0"/>
          </a:p>
        </p:txBody>
      </p:sp>
      <p:sp>
        <p:nvSpPr>
          <p:cNvPr id="10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Политическая активность и формирование новых партий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413125" y="133525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Западной Европе возникают партии, представляющие интересы рабочего класса, в том числе социал-демократы в Германии и социалисты во Франции.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413125" y="2459675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Рабочее движение влияет на политику, социальные вопросы становятся ключевыми темами в парламенте и общественных дебатах.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13125" y="3584100"/>
            <a:ext cx="47601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политической активности способствовал формированию новых идей и движений, которые влияли на реформы и направление развития общества.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7956" y="1311500"/>
            <a:ext cx="3191788" cy="3210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3125" y="360000"/>
            <a:ext cx="8368200" cy="48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вызовы индустриального общества в Западной Европе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7992550" y="4783500"/>
            <a:ext cx="7887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611375" y="3563300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вместе с благами усилилось социальное неравенство и напряжённость, что стало основой для будущих социальных конфликтов и преобразований.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1375" y="2422675"/>
            <a:ext cx="38439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Индустриализация ускорила научно-технический прогресс и улучшила уровень образования, создала новые социальные возможности для многих слоёв 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2750" y="360000"/>
            <a:ext cx="49935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индустриального развития: перемены и вызовы для Европы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362750" y="3287400"/>
            <a:ext cx="3487200" cy="14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102D6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революция в Западной Европе сформировала экономическую и социальную основу XX века, сочетая значительный прогресс с новыми вызовами и проблемами общества.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2026-05-10T23:33:39Z</dcterms:created>
  <dcterms:modified xsi:type="dcterms:W3CDTF">2026-05-10T23:33:39Z</dcterms:modified>
</cp:coreProperties>
</file>