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jpe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jpe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jpeg"/><Relationship Id="rId4" Type="http://schemas.openxmlformats.org/officeDocument/2006/relationships/image" Target="../media/image-18-4.jpe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9100" y="2382108"/>
            <a:ext cx="3306000" cy="25569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005000" y="3284900"/>
            <a:ext cx="4415100" cy="1341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Как люди меняют природу и что это значит для животных.
</a:t>
            </a:r>
            <a:endParaRPr lang="en-US" sz="1300" dirty="0"/>
          </a:p>
        </p:txBody>
      </p:sp>
      <p:sp>
        <p:nvSpPr>
          <p:cNvPr id="6" name="Text 1"/>
          <p:cNvSpPr txBox="1"/>
          <p:nvPr/>
        </p:nvSpPr>
        <p:spPr>
          <a:xfrm>
            <a:off x="4005000" y="702675"/>
            <a:ext cx="4415100" cy="2263500"/>
          </a:xfrm>
          <a:prstGeom prst="rect">
            <a:avLst/>
          </a:prstGeom>
          <a:noFill/>
          <a:ln/>
        </p:spPr>
        <p:txBody>
          <a:bodyPr wrap="square" lIns="0" tIns="0" rIns="0" bIns="0" rtlCol="0" anchor="b"/>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Животный мир и хозяйственная деятельность человека
</a:t>
            </a:r>
            <a:endParaRPr lang="en-US" sz="2800" dirty="0"/>
          </a:p>
        </p:txBody>
      </p:sp>
      <p:sp>
        <p:nvSpPr>
          <p:cNvPr id="7" name="Text 2"/>
          <p:cNvSpPr txBox="1"/>
          <p:nvPr/>
        </p:nvSpPr>
        <p:spPr>
          <a:xfrm>
            <a:off x="527750" y="1573800"/>
            <a:ext cx="2648700" cy="615000"/>
          </a:xfrm>
          <a:prstGeom prst="rect">
            <a:avLst/>
          </a:prstGeom>
          <a:noFill/>
          <a:ln/>
        </p:spPr>
        <p:txBody>
          <a:bodyPr wrap="square" lIns="0" tIns="0" rIns="0" bIns="0" rtlCol="0" anchor="b"/>
          <a:lstStyle/>
          <a:p>
            <a:pPr algn="l" indent="0" marL="0">
              <a:lnSpc>
                <a:spcPct val="80000"/>
              </a:lnSpc>
              <a:buNone/>
            </a:pPr>
            <a:r>
              <a:rPr lang="en-US" sz="1200" dirty="0">
                <a:solidFill>
                  <a:srgbClr val="FFFFFF"/>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8600" y="207230"/>
            <a:ext cx="3276600" cy="262384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3405200"/>
            <a:ext cx="7986600" cy="1221300"/>
          </a:xfrm>
          <a:prstGeom prst="rect">
            <a:avLst/>
          </a:prstGeom>
          <a:noFill/>
          <a:ln/>
        </p:spPr>
        <p:txBody>
          <a:bodyPr wrap="square" lIns="0" tIns="0" rIns="0" bIns="0" rtlCol="0" anchor="b"/>
          <a:lstStyle/>
          <a:p>
            <a:pPr algn="l" indent="0" marL="0">
              <a:lnSpc>
                <a:spcPct val="100000"/>
              </a:lnSpc>
              <a:buNone/>
            </a:pPr>
            <a:r>
              <a:rPr lang="en-US" sz="3200" dirty="0">
                <a:solidFill>
                  <a:srgbClr val="FFFFFF"/>
                </a:solidFill>
                <a:latin typeface="Arial" pitchFamily="34" charset="0"/>
                <a:ea typeface="Arial" pitchFamily="34" charset="-122"/>
                <a:cs typeface="Arial" pitchFamily="34" charset="-120"/>
              </a:rPr>
              <a:t>Животные и человек: как меняется общий мир
</a:t>
            </a:r>
            <a:endParaRPr lang="en-US" sz="3200" dirty="0"/>
          </a:p>
        </p:txBody>
      </p:sp>
      <p:sp>
        <p:nvSpPr>
          <p:cNvPr id="6" name="Text 1"/>
          <p:cNvSpPr txBox="1"/>
          <p:nvPr/>
        </p:nvSpPr>
        <p:spPr>
          <a:xfrm>
            <a:off x="4206800" y="676700"/>
            <a:ext cx="4415100" cy="1539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Животный мир — это не только дикие звери, но и птицы, рыбы, насекомые и домашние животные. На протяжении истории человек охотился, разводил скот, строил города и тем самым менял условия жизни многих видов.
</a:t>
            </a:r>
            <a:endParaRPr lang="en-US" sz="1400" dirty="0"/>
          </a:p>
        </p:txBody>
      </p:sp>
      <p:sp>
        <p:nvSpPr>
          <p:cNvPr id="7" name="Text 2"/>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9980" y="2607868"/>
            <a:ext cx="2523882" cy="1922488"/>
          </a:xfrm>
          <a:prstGeom prst="rect">
            <a:avLst/>
          </a:prstGeom>
        </p:spPr>
      </p:pic>
      <p:pic>
        <p:nvPicPr>
          <p:cNvPr id="4" name="Image 2" descr="preencoded.png">    </p:cNvPr>
          <p:cNvPicPr>
            <a:picLocks noChangeAspect="1"/>
          </p:cNvPicPr>
          <p:nvPr/>
        </p:nvPicPr>
        <p:blipFill>
          <a:blip r:embed="rId3"/>
          <a:stretch>
            <a:fillRect/>
          </a:stretch>
        </p:blipFill>
        <p:spPr>
          <a:xfrm>
            <a:off x="6096005" y="2607868"/>
            <a:ext cx="2523882" cy="1922488"/>
          </a:xfrm>
          <a:prstGeom prst="rect">
            <a:avLst/>
          </a:prstGeom>
        </p:spPr>
      </p:pic>
      <p:pic>
        <p:nvPicPr>
          <p:cNvPr id="5" name="Image 3" descr="preencoded.png">    </p:cNvPr>
          <p:cNvPicPr>
            <a:picLocks noChangeAspect="1"/>
          </p:cNvPicPr>
          <p:nvPr/>
        </p:nvPicPr>
        <p:blipFill>
          <a:blip r:embed="rId4"/>
          <a:stretch>
            <a:fillRect/>
          </a:stretch>
        </p:blipFill>
        <p:spPr>
          <a:xfrm>
            <a:off x="3317993" y="2607868"/>
            <a:ext cx="2523882" cy="1922488"/>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3</a:t>
            </a:r>
            <a:endParaRPr lang="en-US" sz="1100" dirty="0"/>
          </a:p>
        </p:txBody>
      </p:sp>
      <p:sp>
        <p:nvSpPr>
          <p:cNvPr id="7" name="Text 1"/>
          <p:cNvSpPr txBox="1"/>
          <p:nvPr/>
        </p:nvSpPr>
        <p:spPr>
          <a:xfrm>
            <a:off x="554250" y="517075"/>
            <a:ext cx="80355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Разнообразие животного мира на Земле
</a:t>
            </a:r>
            <a:endParaRPr lang="en-US" sz="2800" dirty="0"/>
          </a:p>
        </p:txBody>
      </p:sp>
      <p:sp>
        <p:nvSpPr>
          <p:cNvPr id="8" name="Text 2"/>
          <p:cNvSpPr txBox="1"/>
          <p:nvPr/>
        </p:nvSpPr>
        <p:spPr>
          <a:xfrm>
            <a:off x="539980" y="1352225"/>
            <a:ext cx="2523882" cy="1159500"/>
          </a:xfrm>
          <a:prstGeom prst="rect">
            <a:avLst/>
          </a:prstGeom>
          <a:noFill/>
          <a:ln/>
        </p:spPr>
        <p:txBody>
          <a:bodyPr wrap="square" lIns="0" tIns="0" rIns="0" bIns="0" rtlCol="0" anchor="t"/>
          <a:lstStyle/>
          <a:p>
            <a:pPr algn="ctr" indent="0" marL="0">
              <a:lnSpc>
                <a:spcPct val="100000"/>
              </a:lnSpc>
              <a:buNone/>
            </a:pPr>
            <a:r>
              <a:rPr lang="en-US" sz="948" b="1" dirty="0">
                <a:solidFill>
                  <a:srgbClr val="FFFFFF"/>
                </a:solidFill>
                <a:latin typeface="Arial" pitchFamily="34" charset="0"/>
                <a:ea typeface="Arial" pitchFamily="34" charset="-122"/>
                <a:cs typeface="Arial" pitchFamily="34" charset="-120"/>
              </a:rPr>
              <a:t>Лесной этаж и его жители
</a:t>
            </a:r>
            <a:pPr algn="ctr" indent="0" marL="0">
              <a:lnSpc>
                <a:spcPct val="100000"/>
              </a:lnSpc>
              <a:buNone/>
            </a:pPr>
            <a:r>
              <a:rPr lang="en-US" sz="885"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885" dirty="0">
                <a:solidFill>
                  <a:srgbClr val="FFFFFF"/>
                </a:solidFill>
                <a:latin typeface="Arial" pitchFamily="34" charset="0"/>
                <a:ea typeface="Arial" pitchFamily="34" charset="-122"/>
                <a:cs typeface="Arial" pitchFamily="34" charset="-120"/>
              </a:rPr>
              <a:t>В одном лесу могут соседствовать птицы, насекомые, млекопитающие и земноводные. Каждый ярус — от почвы до кроны деревьев — занят своими обитателями, поэтому леса считаются одними из самых богатых экосистем. Здесь животные находят пищу, укрытие и места для размножения, а даже небольшие участки леса могут служить домом редким видам.
</a:t>
            </a:r>
            <a:endParaRPr lang="en-US" sz="948" dirty="0"/>
          </a:p>
        </p:txBody>
      </p:sp>
      <p:sp>
        <p:nvSpPr>
          <p:cNvPr id="9" name="Text 3"/>
          <p:cNvSpPr txBox="1"/>
          <p:nvPr/>
        </p:nvSpPr>
        <p:spPr>
          <a:xfrm>
            <a:off x="6096005" y="1352225"/>
            <a:ext cx="2523882" cy="1159500"/>
          </a:xfrm>
          <a:prstGeom prst="rect">
            <a:avLst/>
          </a:prstGeom>
          <a:noFill/>
          <a:ln/>
        </p:spPr>
        <p:txBody>
          <a:bodyPr wrap="square" lIns="0" tIns="0" rIns="0" bIns="0" rtlCol="0" anchor="t"/>
          <a:lstStyle/>
          <a:p>
            <a:pPr algn="ctr" indent="0" marL="0">
              <a:lnSpc>
                <a:spcPct val="100000"/>
              </a:lnSpc>
              <a:buNone/>
            </a:pPr>
            <a:r>
              <a:rPr lang="en-US" sz="971" b="1" dirty="0">
                <a:solidFill>
                  <a:srgbClr val="FFFFFF"/>
                </a:solidFill>
                <a:latin typeface="Arial" pitchFamily="34" charset="0"/>
                <a:ea typeface="Arial" pitchFamily="34" charset="-122"/>
                <a:cs typeface="Arial" pitchFamily="34" charset="-120"/>
              </a:rPr>
              <a:t>Природное богатство России
</a:t>
            </a:r>
            <a:pPr algn="ctr" indent="0" marL="0">
              <a:lnSpc>
                <a:spcPct val="100000"/>
              </a:lnSpc>
              <a:buNone/>
            </a:pPr>
            <a:r>
              <a:rPr lang="en-US" sz="90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06" dirty="0">
                <a:solidFill>
                  <a:srgbClr val="FFFFFF"/>
                </a:solidFill>
                <a:latin typeface="Arial" pitchFamily="34" charset="0"/>
                <a:ea typeface="Arial" pitchFamily="34" charset="-122"/>
                <a:cs typeface="Arial" pitchFamily="34" charset="-120"/>
              </a:rPr>
              <a:t>На огромной территории России встречаются тундра, тайга, равнины, озёра и морские побережья. Поэтому здесь можно увидеть и белых медведей, и тетеревов, и рыб северных рек, и множество беспозвоночных. Такое разнообразие делает охрану природы особенно важной для каждого региона, от Арктики до южных степей.
</a:t>
            </a:r>
            <a:endParaRPr lang="en-US" sz="971" dirty="0"/>
          </a:p>
        </p:txBody>
      </p:sp>
      <p:sp>
        <p:nvSpPr>
          <p:cNvPr id="10" name="Text 4"/>
          <p:cNvSpPr txBox="1"/>
          <p:nvPr/>
        </p:nvSpPr>
        <p:spPr>
          <a:xfrm>
            <a:off x="3317993" y="1352225"/>
            <a:ext cx="2523882" cy="1159500"/>
          </a:xfrm>
          <a:prstGeom prst="rect">
            <a:avLst/>
          </a:prstGeom>
          <a:noFill/>
          <a:ln/>
        </p:spPr>
        <p:txBody>
          <a:bodyPr wrap="square" lIns="0" tIns="0" rIns="0" bIns="0" rtlCol="0" anchor="t"/>
          <a:lstStyle/>
          <a:p>
            <a:pPr algn="ctr" indent="0" marL="0">
              <a:lnSpc>
                <a:spcPct val="100000"/>
              </a:lnSpc>
              <a:buNone/>
            </a:pPr>
            <a:r>
              <a:rPr lang="en-US" sz="971" b="1" dirty="0">
                <a:solidFill>
                  <a:srgbClr val="FFFFFF"/>
                </a:solidFill>
                <a:latin typeface="Arial" pitchFamily="34" charset="0"/>
                <a:ea typeface="Arial" pitchFamily="34" charset="-122"/>
                <a:cs typeface="Arial" pitchFamily="34" charset="-120"/>
              </a:rPr>
              <a:t>Степь, пустыня, горы
</a:t>
            </a:r>
            <a:pPr algn="ctr" indent="0" marL="0">
              <a:lnSpc>
                <a:spcPct val="100000"/>
              </a:lnSpc>
              <a:buNone/>
            </a:pPr>
            <a:r>
              <a:rPr lang="en-US" sz="90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06" dirty="0">
                <a:solidFill>
                  <a:srgbClr val="FFFFFF"/>
                </a:solidFill>
                <a:latin typeface="Arial" pitchFamily="34" charset="0"/>
                <a:ea typeface="Arial" pitchFamily="34" charset="-122"/>
                <a:cs typeface="Arial" pitchFamily="34" charset="-120"/>
              </a:rPr>
              <a:t>В степях живут сурки, суслики и многие птицы, приспособленные к открытым пространствам. В пустынях выживают виды, экономящие воду и прячущиеся от жары, а в горах животным приходится выдерживать холод и перепады высоты. У каждого биома свои условия, и именно они определяют состав фауны на суше и в воде.
</a:t>
            </a:r>
            <a:endParaRPr lang="en-US" sz="97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40000" y="517075"/>
            <a:ext cx="8079900" cy="692700"/>
          </a:xfrm>
          <a:prstGeom prst="rect">
            <a:avLst/>
          </a:prstGeom>
          <a:noFill/>
          <a:ln/>
        </p:spPr>
        <p:txBody>
          <a:bodyPr wrap="square" lIns="0" tIns="0" rIns="0" bIns="0" rtlCol="0" anchor="t"/>
          <a:lstStyle/>
          <a:p>
            <a:pPr algn="l" indent="0" marL="0">
              <a:lnSpc>
                <a:spcPct val="100000"/>
              </a:lnSpc>
              <a:buNone/>
            </a:pPr>
            <a:r>
              <a:rPr lang="en-US" sz="2726" dirty="0">
                <a:solidFill>
                  <a:srgbClr val="FFFFFF"/>
                </a:solidFill>
                <a:latin typeface="Arial" pitchFamily="34" charset="0"/>
                <a:ea typeface="Arial" pitchFamily="34" charset="-122"/>
                <a:cs typeface="Arial" pitchFamily="34" charset="-120"/>
              </a:rPr>
              <a:t>Взаимодействие человека и животных: примеры и формы
</a:t>
            </a:r>
            <a:endParaRPr lang="en-US" sz="2726" dirty="0"/>
          </a:p>
        </p:txBody>
      </p:sp>
      <p:sp>
        <p:nvSpPr>
          <p:cNvPr id="5" name="Text 1"/>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6" name="Text 2"/>
          <p:cNvSpPr txBox="1"/>
          <p:nvPr/>
        </p:nvSpPr>
        <p:spPr>
          <a:xfrm>
            <a:off x="734350" y="2100675"/>
            <a:ext cx="1561200" cy="1938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Охота была одной из первых форм связи человека с животными: она давала пищу, одежду и орудия. Со временем правила добычи стали важны для сохранения редких видов.
</a:t>
            </a:r>
            <a:endParaRPr lang="en-US" sz="1200" dirty="0"/>
          </a:p>
        </p:txBody>
      </p:sp>
      <p:sp>
        <p:nvSpPr>
          <p:cNvPr id="7" name="Text 3"/>
          <p:cNvSpPr txBox="1"/>
          <p:nvPr/>
        </p:nvSpPr>
        <p:spPr>
          <a:xfrm>
            <a:off x="2779913" y="2100675"/>
            <a:ext cx="1561200" cy="1938000"/>
          </a:xfrm>
          <a:prstGeom prst="rect">
            <a:avLst/>
          </a:prstGeom>
          <a:noFill/>
          <a:ln/>
        </p:spPr>
        <p:txBody>
          <a:bodyPr wrap="square" lIns="0" tIns="0" rIns="0" bIns="0" rtlCol="0" anchor="t"/>
          <a:lstStyle/>
          <a:p>
            <a:pPr algn="l" indent="0" marL="0">
              <a:lnSpc>
                <a:spcPct val="100000"/>
              </a:lnSpc>
              <a:buNone/>
            </a:pPr>
            <a:r>
              <a:rPr lang="en-US" sz="1173" dirty="0">
                <a:solidFill>
                  <a:srgbClr val="1500E2"/>
                </a:solidFill>
                <a:latin typeface="Arial" pitchFamily="34" charset="0"/>
                <a:ea typeface="Arial" pitchFamily="34" charset="-122"/>
                <a:cs typeface="Arial" pitchFamily="34" charset="-120"/>
              </a:rPr>
              <a:t>Скотоводство и содержание домашних животных изменили повседневную жизнь людей. Животные стали источником молока, мяса, шерсти и помощи в труде, а человек начал специально заботиться об их здоровье.
</a:t>
            </a:r>
            <a:endParaRPr lang="en-US" sz="1173" dirty="0"/>
          </a:p>
        </p:txBody>
      </p:sp>
      <p:sp>
        <p:nvSpPr>
          <p:cNvPr id="8" name="Text 4"/>
          <p:cNvSpPr txBox="1"/>
          <p:nvPr/>
        </p:nvSpPr>
        <p:spPr>
          <a:xfrm>
            <a:off x="4820088" y="2100675"/>
            <a:ext cx="1561200" cy="1938000"/>
          </a:xfrm>
          <a:prstGeom prst="rect">
            <a:avLst/>
          </a:prstGeom>
          <a:noFill/>
          <a:ln/>
        </p:spPr>
        <p:txBody>
          <a:bodyPr wrap="square" lIns="0" tIns="0" rIns="0" bIns="0" rtlCol="0" anchor="t"/>
          <a:lstStyle/>
          <a:p>
            <a:pPr algn="l" indent="0" marL="0">
              <a:lnSpc>
                <a:spcPct val="100000"/>
              </a:lnSpc>
              <a:buNone/>
            </a:pPr>
            <a:r>
              <a:rPr lang="en-US" sz="1173" dirty="0">
                <a:solidFill>
                  <a:srgbClr val="FFFFFF"/>
                </a:solidFill>
                <a:latin typeface="Arial" pitchFamily="34" charset="0"/>
                <a:ea typeface="Arial" pitchFamily="34" charset="-122"/>
                <a:cs typeface="Arial" pitchFamily="34" charset="-120"/>
              </a:rPr>
              <a:t>Защита редких видов возникла как ответ на сокращение численности животных. Заповедники, наблюдения учёных и ограничения на добычу помогают сохранять виды, которым угрожают охота и потеря среды обитания.
</a:t>
            </a:r>
            <a:endParaRPr lang="en-US" sz="1173" dirty="0"/>
          </a:p>
        </p:txBody>
      </p:sp>
      <p:sp>
        <p:nvSpPr>
          <p:cNvPr id="9" name="Text 5"/>
          <p:cNvSpPr txBox="1"/>
          <p:nvPr/>
        </p:nvSpPr>
        <p:spPr>
          <a:xfrm>
            <a:off x="6860213" y="2100675"/>
            <a:ext cx="1561200" cy="1938000"/>
          </a:xfrm>
          <a:prstGeom prst="rect">
            <a:avLst/>
          </a:prstGeom>
          <a:noFill/>
          <a:ln/>
        </p:spPr>
        <p:txBody>
          <a:bodyPr wrap="square" lIns="0" tIns="0" rIns="0" bIns="0" rtlCol="0" anchor="t"/>
          <a:lstStyle/>
          <a:p>
            <a:pPr algn="l" indent="0" marL="0">
              <a:lnSpc>
                <a:spcPct val="100000"/>
              </a:lnSpc>
              <a:buNone/>
            </a:pPr>
            <a:r>
              <a:rPr lang="en-US" sz="1200" dirty="0">
                <a:solidFill>
                  <a:srgbClr val="1500E2"/>
                </a:solidFill>
                <a:latin typeface="Arial" pitchFamily="34" charset="0"/>
                <a:ea typeface="Arial" pitchFamily="34" charset="-122"/>
                <a:cs typeface="Arial" pitchFamily="34" charset="-120"/>
              </a:rPr>
              <a:t>Изменяя леса, поля и берега рек, человек непреднамеренно меняет и жизнь животных. Когда исчезает корм или укрытия, одни виды уходят, а другие приспосабливаются к новым условиям.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72425" y="2094046"/>
            <a:ext cx="4821300" cy="139675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5</a:t>
            </a:r>
            <a:endParaRPr lang="en-US" sz="1100" dirty="0"/>
          </a:p>
        </p:txBody>
      </p:sp>
      <p:sp>
        <p:nvSpPr>
          <p:cNvPr id="7" name="Text 1"/>
          <p:cNvSpPr txBox="1"/>
          <p:nvPr/>
        </p:nvSpPr>
        <p:spPr>
          <a:xfrm>
            <a:off x="487350" y="1518452"/>
            <a:ext cx="2401500" cy="11013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Схема показывает, как разные отрасли меняют условия жизни животных и сокращают их пространство.
</a:t>
            </a:r>
            <a:endParaRPr lang="en-US" sz="1200" dirty="0"/>
          </a:p>
        </p:txBody>
      </p:sp>
      <p:sp>
        <p:nvSpPr>
          <p:cNvPr id="8" name="Text 2"/>
          <p:cNvSpPr txBox="1"/>
          <p:nvPr/>
        </p:nvSpPr>
        <p:spPr>
          <a:xfrm>
            <a:off x="487350" y="2978800"/>
            <a:ext cx="2401500" cy="11013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Все направления хозяйства по-разному влияют на животных, но чаще всего сокращают их местообитания.
</a:t>
            </a:r>
            <a:endParaRPr lang="en-US" sz="1200" dirty="0"/>
          </a:p>
        </p:txBody>
      </p:sp>
      <p:sp>
        <p:nvSpPr>
          <p:cNvPr id="9" name="Text 3"/>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075" dirty="0">
                <a:solidFill>
                  <a:srgbClr val="FFFFFF"/>
                </a:solidFill>
                <a:latin typeface="Arial" pitchFamily="34" charset="0"/>
                <a:ea typeface="Arial" pitchFamily="34" charset="-122"/>
                <a:cs typeface="Arial" pitchFamily="34" charset="-120"/>
              </a:rPr>
              <a:t>Влияние разных видов хозяйственной деятельности на животных
</a:t>
            </a:r>
            <a:endParaRPr lang="en-US" sz="2075" dirty="0"/>
          </a:p>
        </p:txBody>
      </p:sp>
      <p:sp>
        <p:nvSpPr>
          <p:cNvPr id="10" name="Text 4"/>
          <p:cNvSpPr txBox="1"/>
          <p:nvPr/>
        </p:nvSpPr>
        <p:spPr>
          <a:xfrm>
            <a:off x="3578875" y="4230450"/>
            <a:ext cx="4821300" cy="3591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МГУ, 2023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3800" y="2858807"/>
            <a:ext cx="8756400" cy="208648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1278175"/>
            <a:ext cx="3735600" cy="12957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Распашка и выпас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Распашка степей и выпас скота уничтожают укрытия и кормовые участки. Из-за этого сокращаются сурки, тетерева и другие виды, которым нужны открытые, но не нарушенные территории.
</a:t>
            </a:r>
            <a:endParaRPr lang="en-US" sz="1300" dirty="0"/>
          </a:p>
        </p:txBody>
      </p:sp>
      <p:sp>
        <p:nvSpPr>
          <p:cNvPr id="6" name="Text 1"/>
          <p:cNvSpPr txBox="1"/>
          <p:nvPr/>
        </p:nvSpPr>
        <p:spPr>
          <a:xfrm>
            <a:off x="540000" y="517075"/>
            <a:ext cx="8079900" cy="4773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Основные последствия сельского хозяйства
</a:t>
            </a:r>
            <a:endParaRPr lang="en-US" sz="2800" dirty="0"/>
          </a:p>
        </p:txBody>
      </p:sp>
      <p:sp>
        <p:nvSpPr>
          <p:cNvPr id="7" name="Text 2"/>
          <p:cNvSpPr txBox="1"/>
          <p:nvPr/>
        </p:nvSpPr>
        <p:spPr>
          <a:xfrm>
            <a:off x="4860000" y="1278175"/>
            <a:ext cx="3735600" cy="12957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Осушение болот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Осушение болот и мелиорация меняют уровень воды и почву. Лягушки, жабы и водяные крысы теряют привычные места обитания, а восстановление таких территорий занимает много времени.
</a:t>
            </a:r>
            <a:endParaRPr lang="en-US" sz="1300" dirty="0"/>
          </a:p>
        </p:txBody>
      </p:sp>
      <p:sp>
        <p:nvSpPr>
          <p:cNvPr id="8"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000" y="1353335"/>
            <a:ext cx="3983400" cy="1921679"/>
          </a:xfrm>
          <a:prstGeom prst="rect">
            <a:avLst/>
          </a:prstGeom>
        </p:spPr>
      </p:pic>
      <p:pic>
        <p:nvPicPr>
          <p:cNvPr id="4" name="Image 2" descr="preencoded.png">    </p:cNvPr>
          <p:cNvPicPr>
            <a:picLocks noChangeAspect="1"/>
          </p:cNvPicPr>
          <p:nvPr/>
        </p:nvPicPr>
        <p:blipFill>
          <a:blip r:embed="rId3"/>
          <a:stretch>
            <a:fillRect/>
          </a:stretch>
        </p:blipFill>
        <p:spPr>
          <a:xfrm>
            <a:off x="4636450" y="1353335"/>
            <a:ext cx="3983400" cy="1921679"/>
          </a:xfrm>
          <a:prstGeom prst="rect">
            <a:avLst/>
          </a:prstGeom>
        </p:spPr>
      </p:pic>
      <p:sp>
        <p:nvSpPr>
          <p:cNvPr id="5"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7</a:t>
            </a:r>
            <a:endParaRPr lang="en-US" sz="1100" dirty="0"/>
          </a:p>
        </p:txBody>
      </p:sp>
      <p:sp>
        <p:nvSpPr>
          <p:cNvPr id="6"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химикаты влияют на живую природу
</a:t>
            </a:r>
            <a:endParaRPr lang="en-US" sz="2800" dirty="0"/>
          </a:p>
        </p:txBody>
      </p:sp>
      <p:sp>
        <p:nvSpPr>
          <p:cNvPr id="7" name="Text 2"/>
          <p:cNvSpPr txBox="1"/>
          <p:nvPr/>
        </p:nvSpPr>
        <p:spPr>
          <a:xfrm>
            <a:off x="540000" y="3376850"/>
            <a:ext cx="3983400" cy="1159500"/>
          </a:xfrm>
          <a:prstGeom prst="rect">
            <a:avLst/>
          </a:prstGeom>
          <a:noFill/>
          <a:ln/>
        </p:spPr>
        <p:txBody>
          <a:bodyPr wrap="square" lIns="0" tIns="0" rIns="0" bIns="0" rtlCol="0" anchor="t"/>
          <a:lstStyle/>
          <a:p>
            <a:pPr algn="ctr" indent="0" marL="0">
              <a:lnSpc>
                <a:spcPct val="100000"/>
              </a:lnSpc>
              <a:buNone/>
            </a:pPr>
            <a:r>
              <a:rPr lang="en-US" sz="1211" b="1" dirty="0">
                <a:solidFill>
                  <a:srgbClr val="FFFFFF"/>
                </a:solidFill>
                <a:latin typeface="Arial" pitchFamily="34" charset="0"/>
                <a:ea typeface="Arial" pitchFamily="34" charset="-122"/>
                <a:cs typeface="Arial" pitchFamily="34" charset="-120"/>
              </a:rPr>
              <a:t>Поле после обработки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Когда на поле распыляют пестициды, опасность возникает не только для вредителей. Пчёлы и шмели теряют ориентиры, а божьи коровки и другие полезные насекомые могут погибать вместе с ними. После этого растения хуже опыляются, а урожай становится менее устойчивым. Это заметно и в садах, и на лугах.
</a:t>
            </a:r>
            <a:endParaRPr lang="en-US" sz="1211" dirty="0"/>
          </a:p>
        </p:txBody>
      </p:sp>
      <p:sp>
        <p:nvSpPr>
          <p:cNvPr id="8" name="Text 3"/>
          <p:cNvSpPr txBox="1"/>
          <p:nvPr/>
        </p:nvSpPr>
        <p:spPr>
          <a:xfrm>
            <a:off x="4636450" y="3376850"/>
            <a:ext cx="3983400" cy="1159500"/>
          </a:xfrm>
          <a:prstGeom prst="rect">
            <a:avLst/>
          </a:prstGeom>
          <a:noFill/>
          <a:ln/>
        </p:spPr>
        <p:txBody>
          <a:bodyPr wrap="square" lIns="0" tIns="0" rIns="0" bIns="0" rtlCol="0" anchor="t"/>
          <a:lstStyle/>
          <a:p>
            <a:pPr algn="ctr" indent="0" marL="0">
              <a:lnSpc>
                <a:spcPct val="100000"/>
              </a:lnSpc>
              <a:buNone/>
            </a:pPr>
            <a:r>
              <a:rPr lang="en-US" sz="1211" b="1" dirty="0">
                <a:solidFill>
                  <a:srgbClr val="FFFFFF"/>
                </a:solidFill>
                <a:latin typeface="Arial" pitchFamily="34" charset="0"/>
                <a:ea typeface="Arial" pitchFamily="34" charset="-122"/>
                <a:cs typeface="Arial" pitchFamily="34" charset="-120"/>
              </a:rPr>
              <a:t>Тихий спад в садах и лугах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Удобрения и химические остатки попадают в почву и воду, а затем — в пищевые цепи. Из-за этого сокращаются насекомые, которыми питаются мелкие птицы и зверьки. В центральных регионах России в 2021 году численность пчёл в ряде мест снизилась до 60%. Это меняет жизнь всей экосистемы.
</a:t>
            </a:r>
            <a:endParaRPr lang="en-US" sz="121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00" y="-290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85825" y="1456525"/>
            <a:ext cx="7342800" cy="573600"/>
          </a:xfrm>
          <a:prstGeom prst="rect">
            <a:avLst/>
          </a:prstGeom>
          <a:noFill/>
          <a:ln/>
        </p:spPr>
        <p:txBody>
          <a:bodyPr wrap="square" lIns="0" tIns="0" rIns="0" bIns="0" rtlCol="0" anchor="ctr"/>
          <a:lstStyle/>
          <a:p>
            <a:pPr algn="l" indent="0" marL="0">
              <a:lnSpc>
                <a:spcPct val="100000"/>
              </a:lnSpc>
              <a:buNone/>
            </a:pPr>
            <a:r>
              <a:rPr lang="en-US" sz="2283" dirty="0">
                <a:solidFill>
                  <a:srgbClr val="1500E2"/>
                </a:solidFill>
                <a:latin typeface="Arial" pitchFamily="34" charset="0"/>
                <a:ea typeface="Arial" pitchFamily="34" charset="-122"/>
                <a:cs typeface="Arial" pitchFamily="34" charset="-120"/>
              </a:rPr>
              <a:t>Как город и промышленность меняют жизнь животных
</a:t>
            </a:r>
            <a:endParaRPr lang="en-US" sz="2283" dirty="0"/>
          </a:p>
        </p:txBody>
      </p:sp>
      <p:sp>
        <p:nvSpPr>
          <p:cNvPr id="5" name="Text 1"/>
          <p:cNvSpPr txBox="1"/>
          <p:nvPr/>
        </p:nvSpPr>
        <p:spPr>
          <a:xfrm>
            <a:off x="785825" y="2180525"/>
            <a:ext cx="3480900" cy="1296000"/>
          </a:xfrm>
          <a:prstGeom prst="rect">
            <a:avLst/>
          </a:prstGeom>
          <a:noFill/>
          <a:ln/>
        </p:spPr>
        <p:txBody>
          <a:bodyPr wrap="square" lIns="0" tIns="0" rIns="0" bIns="0" rtlCol="0" anchor="t"/>
          <a:lstStyle/>
          <a:p>
            <a:pPr algn="l" indent="0" marL="0">
              <a:lnSpc>
                <a:spcPct val="100000"/>
              </a:lnSpc>
              <a:buNone/>
            </a:pPr>
            <a:r>
              <a:rPr lang="en-US" sz="1300" dirty="0">
                <a:solidFill>
                  <a:srgbClr val="1500E2"/>
                </a:solidFill>
                <a:latin typeface="Arial" pitchFamily="34" charset="0"/>
                <a:ea typeface="Arial" pitchFamily="34" charset="-122"/>
                <a:cs typeface="Arial" pitchFamily="34" charset="-120"/>
              </a:rPr>
              <a:t>Фрагментация территорий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Новые кварталы, трассы и промзоны разрезают леса и поля на отдельные участки. Для лосей, волков и медведей такие разрывы мешают передвигаться в поисках пищи и партнёров.
</a:t>
            </a:r>
            <a:endParaRPr lang="en-US" sz="1300" dirty="0"/>
          </a:p>
        </p:txBody>
      </p:sp>
      <p:sp>
        <p:nvSpPr>
          <p:cNvPr id="6" name="Text 2"/>
          <p:cNvSpPr txBox="1"/>
          <p:nvPr/>
        </p:nvSpPr>
        <p:spPr>
          <a:xfrm>
            <a:off x="4810150" y="2180525"/>
            <a:ext cx="3480900" cy="1296000"/>
          </a:xfrm>
          <a:prstGeom prst="rect">
            <a:avLst/>
          </a:prstGeom>
          <a:noFill/>
          <a:ln/>
        </p:spPr>
        <p:txBody>
          <a:bodyPr wrap="square" lIns="0" tIns="0" rIns="0" bIns="0" rtlCol="0" anchor="t"/>
          <a:lstStyle/>
          <a:p>
            <a:pPr algn="l" indent="0" marL="0">
              <a:lnSpc>
                <a:spcPct val="100000"/>
              </a:lnSpc>
              <a:buNone/>
            </a:pPr>
            <a:r>
              <a:rPr lang="en-US" sz="1300" dirty="0">
                <a:solidFill>
                  <a:srgbClr val="1500E2"/>
                </a:solidFill>
                <a:latin typeface="Arial" pitchFamily="34" charset="0"/>
                <a:ea typeface="Arial" pitchFamily="34" charset="-122"/>
                <a:cs typeface="Arial" pitchFamily="34" charset="-120"/>
              </a:rPr>
              <a:t>Шум и загрязнения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Постоянный шум, яркое освещение и загрязнение воздуха повышают стресс у животных. В городах они реже выходят на открытые места, а некоторые виды, например ёж и куница, исчезают совсем.
</a:t>
            </a:r>
            <a:endParaRPr lang="en-US" sz="1300" dirty="0"/>
          </a:p>
        </p:txBody>
      </p:sp>
      <p:sp>
        <p:nvSpPr>
          <p:cNvPr id="7"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100" y="1396347"/>
            <a:ext cx="3891600" cy="240545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008850" y="1392725"/>
            <a:ext cx="3520800" cy="961200"/>
          </a:xfrm>
          <a:prstGeom prst="rect">
            <a:avLst/>
          </a:prstGeom>
          <a:noFill/>
          <a:ln/>
        </p:spPr>
        <p:txBody>
          <a:bodyPr wrap="square" lIns="0" tIns="0" rIns="0" bIns="0" rtlCol="0" anchor="b"/>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Показатели отражают долю от исходной численности и показывают разницу между общим снижением и локальным спадом.
</a:t>
            </a:r>
            <a:endParaRPr lang="en-US" sz="1200" dirty="0"/>
          </a:p>
        </p:txBody>
      </p:sp>
      <p:sp>
        <p:nvSpPr>
          <p:cNvPr id="7" name="Text 1"/>
          <p:cNvSpPr txBox="1"/>
          <p:nvPr/>
        </p:nvSpPr>
        <p:spPr>
          <a:xfrm>
            <a:off x="539975" y="3974250"/>
            <a:ext cx="3891600" cy="3591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Данные из условия задания, 2010–2022 гг.
</a:t>
            </a:r>
            <a:endParaRPr lang="en-US" sz="1100" dirty="0"/>
          </a:p>
        </p:txBody>
      </p:sp>
      <p:sp>
        <p:nvSpPr>
          <p:cNvPr id="8" name="Text 2"/>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9</a:t>
            </a:r>
            <a:endParaRPr lang="en-US" sz="1100" dirty="0"/>
          </a:p>
        </p:txBody>
      </p:sp>
      <p:sp>
        <p:nvSpPr>
          <p:cNvPr id="9" name="Text 3"/>
          <p:cNvSpPr txBox="1"/>
          <p:nvPr/>
        </p:nvSpPr>
        <p:spPr>
          <a:xfrm>
            <a:off x="540000" y="517075"/>
            <a:ext cx="3891600" cy="620100"/>
          </a:xfrm>
          <a:prstGeom prst="rect">
            <a:avLst/>
          </a:prstGeom>
          <a:noFill/>
          <a:ln/>
        </p:spPr>
        <p:txBody>
          <a:bodyPr wrap="square" lIns="0" tIns="0" rIns="0" bIns="0" rtlCol="0" anchor="t"/>
          <a:lstStyle/>
          <a:p>
            <a:pPr algn="l" indent="0" marL="0">
              <a:lnSpc>
                <a:spcPct val="100000"/>
              </a:lnSpc>
              <a:buNone/>
            </a:pPr>
            <a:r>
              <a:rPr lang="en-US" sz="2439" dirty="0">
                <a:solidFill>
                  <a:srgbClr val="FFFFFF"/>
                </a:solidFill>
                <a:latin typeface="Arial" pitchFamily="34" charset="0"/>
                <a:ea typeface="Arial" pitchFamily="34" charset="-122"/>
                <a:cs typeface="Arial" pitchFamily="34" charset="-120"/>
              </a:rPr>
              <a:t>Динамика численности животных около городов
</a:t>
            </a:r>
            <a:endParaRPr lang="en-US" sz="2439" dirty="0"/>
          </a:p>
        </p:txBody>
      </p:sp>
      <p:sp>
        <p:nvSpPr>
          <p:cNvPr id="10" name="Text 4"/>
          <p:cNvSpPr txBox="1"/>
          <p:nvPr/>
        </p:nvSpPr>
        <p:spPr>
          <a:xfrm>
            <a:off x="5008850" y="2756625"/>
            <a:ext cx="3520800" cy="9612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Снижение численности подтверждает: городская среда особенно опасна для чувствительных животных.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000" y="2620253"/>
            <a:ext cx="3983400" cy="1921679"/>
          </a:xfrm>
          <a:prstGeom prst="rect">
            <a:avLst/>
          </a:prstGeom>
        </p:spPr>
      </p:pic>
      <p:pic>
        <p:nvPicPr>
          <p:cNvPr id="4" name="Image 2" descr="preencoded.png">    </p:cNvPr>
          <p:cNvPicPr>
            <a:picLocks noChangeAspect="1"/>
          </p:cNvPicPr>
          <p:nvPr/>
        </p:nvPicPr>
        <p:blipFill>
          <a:blip r:embed="rId3"/>
          <a:stretch>
            <a:fillRect/>
          </a:stretch>
        </p:blipFill>
        <p:spPr>
          <a:xfrm>
            <a:off x="4636450" y="2620253"/>
            <a:ext cx="3983400" cy="1921679"/>
          </a:xfrm>
          <a:prstGeom prst="rect">
            <a:avLst/>
          </a:prstGeom>
        </p:spPr>
      </p:pic>
      <p:sp>
        <p:nvSpPr>
          <p:cNvPr id="5"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
        <p:nvSpPr>
          <p:cNvPr id="6" name="Text 1"/>
          <p:cNvSpPr txBox="1"/>
          <p:nvPr/>
        </p:nvSpPr>
        <p:spPr>
          <a:xfrm>
            <a:off x="554250" y="517075"/>
            <a:ext cx="8035500" cy="502200"/>
          </a:xfrm>
          <a:prstGeom prst="rect">
            <a:avLst/>
          </a:prstGeom>
          <a:noFill/>
          <a:ln/>
        </p:spPr>
        <p:txBody>
          <a:bodyPr wrap="square" lIns="0" tIns="0" rIns="0" bIns="0" rtlCol="0" anchor="t"/>
          <a:lstStyle/>
          <a:p>
            <a:pPr algn="l" indent="0" marL="0">
              <a:lnSpc>
                <a:spcPct val="100000"/>
              </a:lnSpc>
              <a:buNone/>
            </a:pPr>
            <a:r>
              <a:rPr lang="en-US" sz="2671" dirty="0">
                <a:solidFill>
                  <a:srgbClr val="FFFFFF"/>
                </a:solidFill>
                <a:latin typeface="Arial" pitchFamily="34" charset="0"/>
                <a:ea typeface="Arial" pitchFamily="34" charset="-122"/>
                <a:cs typeface="Arial" pitchFamily="34" charset="-120"/>
              </a:rPr>
              <a:t>Чем опасны инвазивные виды для местной фауны
</a:t>
            </a:r>
            <a:endParaRPr lang="en-US" sz="2671" dirty="0"/>
          </a:p>
        </p:txBody>
      </p:sp>
      <p:sp>
        <p:nvSpPr>
          <p:cNvPr id="7" name="Text 2"/>
          <p:cNvSpPr txBox="1"/>
          <p:nvPr/>
        </p:nvSpPr>
        <p:spPr>
          <a:xfrm>
            <a:off x="540000" y="1352225"/>
            <a:ext cx="3983400" cy="1159500"/>
          </a:xfrm>
          <a:prstGeom prst="rect">
            <a:avLst/>
          </a:prstGeom>
          <a:noFill/>
          <a:ln/>
        </p:spPr>
        <p:txBody>
          <a:bodyPr wrap="square" lIns="0" tIns="0" rIns="0" bIns="0" rtlCol="0" anchor="t"/>
          <a:lstStyle/>
          <a:p>
            <a:pPr algn="ctr" indent="0" marL="0">
              <a:lnSpc>
                <a:spcPct val="100000"/>
              </a:lnSpc>
              <a:buNone/>
            </a:pPr>
            <a:r>
              <a:rPr lang="en-US" sz="1078" b="1" dirty="0">
                <a:solidFill>
                  <a:srgbClr val="FFFFFF"/>
                </a:solidFill>
                <a:latin typeface="Arial" pitchFamily="34" charset="0"/>
                <a:ea typeface="Arial" pitchFamily="34" charset="-122"/>
                <a:cs typeface="Arial" pitchFamily="34" charset="-120"/>
              </a:rPr>
              <a:t>Американская норка вытесняет местных зверьков
</a:t>
            </a:r>
            <a:pPr algn="ctr" indent="0" marL="0">
              <a:lnSpc>
                <a:spcPct val="100000"/>
              </a:lnSpc>
              <a:buNone/>
            </a:pPr>
            <a:r>
              <a:rPr lang="en-US" sz="100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006" dirty="0">
                <a:solidFill>
                  <a:srgbClr val="FFFFFF"/>
                </a:solidFill>
                <a:latin typeface="Arial" pitchFamily="34" charset="0"/>
                <a:ea typeface="Arial" pitchFamily="34" charset="-122"/>
                <a:cs typeface="Arial" pitchFamily="34" charset="-120"/>
              </a:rPr>
              <a:t>Инвазивный хищник быстро занимает водоёмы и берега, где раньше жили местные виды. Американская норка охотится на мелких зверьков, конкурирует за пищу и убежища, из-за чего сокращаются популяции водяной крысы и других обитателей прибрежных экосистем. Особенно уязвимы участки, где мало укрытий и много конкурентов, поэтому местным животным труднее выжить и размножаться.
</a:t>
            </a:r>
            <a:endParaRPr lang="en-US" sz="1078" dirty="0"/>
          </a:p>
        </p:txBody>
      </p:sp>
      <p:sp>
        <p:nvSpPr>
          <p:cNvPr id="8" name="Text 3"/>
          <p:cNvSpPr txBox="1"/>
          <p:nvPr/>
        </p:nvSpPr>
        <p:spPr>
          <a:xfrm>
            <a:off x="4636450" y="1352225"/>
            <a:ext cx="3983400" cy="1159500"/>
          </a:xfrm>
          <a:prstGeom prst="rect">
            <a:avLst/>
          </a:prstGeom>
          <a:noFill/>
          <a:ln/>
        </p:spPr>
        <p:txBody>
          <a:bodyPr wrap="square" lIns="0" tIns="0" rIns="0" bIns="0" rtlCol="0" anchor="t"/>
          <a:lstStyle/>
          <a:p>
            <a:pPr algn="ctr" indent="0" marL="0">
              <a:lnSpc>
                <a:spcPct val="100000"/>
              </a:lnSpc>
              <a:buNone/>
            </a:pPr>
            <a:r>
              <a:rPr lang="en-US" sz="1121" b="1" dirty="0">
                <a:solidFill>
                  <a:srgbClr val="FFFFFF"/>
                </a:solidFill>
                <a:latin typeface="Arial" pitchFamily="34" charset="0"/>
                <a:ea typeface="Arial" pitchFamily="34" charset="-122"/>
                <a:cs typeface="Arial" pitchFamily="34" charset="-120"/>
              </a:rPr>
              <a:t>Борщевик меняет луга и обочины
</a:t>
            </a:r>
            <a:pPr algn="ctr" indent="0" marL="0">
              <a:lnSpc>
                <a:spcPct val="100000"/>
              </a:lnSpc>
              <a:buNone/>
            </a:pPr>
            <a:r>
              <a:rPr lang="en-US" sz="104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046" dirty="0">
                <a:solidFill>
                  <a:srgbClr val="FFFFFF"/>
                </a:solidFill>
                <a:latin typeface="Arial" pitchFamily="34" charset="0"/>
                <a:ea typeface="Arial" pitchFamily="34" charset="-122"/>
                <a:cs typeface="Arial" pitchFamily="34" charset="-120"/>
              </a:rPr>
              <a:t>Это растение образует густые заросли и лишает местные травы света и пространства. Когда борщевик Сосновского распространяется на поля и обочины, меняется весь участок: уменьшается кормовая база, а его сок может быть опасен для животных и человека. Поэтому он быстро становится серьёзной проблемой для природы в местах, где уже прижился.
</a:t>
            </a:r>
            <a:endParaRPr lang="en-US" sz="112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3800" y="2858807"/>
            <a:ext cx="8756400" cy="208648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1278175"/>
            <a:ext cx="3735600" cy="12957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Промышленные и бытовые стоки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Промышленные стоки, бытовой мусор и смывы с полей попадают в реки и озёра. Вода теряет качество, а вместе с ним — безопасность для живых организмов почти сразу.
</a:t>
            </a:r>
            <a:endParaRPr lang="en-US" sz="1300" dirty="0"/>
          </a:p>
        </p:txBody>
      </p:sp>
      <p:sp>
        <p:nvSpPr>
          <p:cNvPr id="6" name="Text 1"/>
          <p:cNvSpPr txBox="1"/>
          <p:nvPr/>
        </p:nvSpPr>
        <p:spPr>
          <a:xfrm>
            <a:off x="540000" y="517075"/>
            <a:ext cx="8079900" cy="4773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Откуда приходит загрязнение
</a:t>
            </a:r>
            <a:endParaRPr lang="en-US" sz="2800" dirty="0"/>
          </a:p>
        </p:txBody>
      </p:sp>
      <p:sp>
        <p:nvSpPr>
          <p:cNvPr id="7" name="Text 2"/>
          <p:cNvSpPr txBox="1"/>
          <p:nvPr/>
        </p:nvSpPr>
        <p:spPr>
          <a:xfrm>
            <a:off x="4860000" y="1278175"/>
            <a:ext cx="3735600" cy="12957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Последствия для водных обитателей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Особенно страдают амфибии, рыбы и водоплавающие птицы, потому что загрязнение разрушает кормовую базу и места размножения. После нефтеразливов гибель может быть массовой и длительной для целых популяций.
</a:t>
            </a:r>
            <a:endParaRPr lang="en-US" sz="1300" dirty="0"/>
          </a:p>
        </p:txBody>
      </p:sp>
      <p:sp>
        <p:nvSpPr>
          <p:cNvPr id="8"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11</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247" y="0"/>
            <a:ext cx="4028405"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594750" y="1971350"/>
            <a:ext cx="3934800" cy="1017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Браконьерство особенно опасно там, где виды и так редки и медленно восстанавливаются. Незаконная охота угрожает амурскому тигру, снежному барсу и другим животным с небольшими популяциями.
</a:t>
            </a:r>
            <a:endParaRPr lang="en-US" sz="1200" dirty="0"/>
          </a:p>
        </p:txBody>
      </p:sp>
      <p:sp>
        <p:nvSpPr>
          <p:cNvPr id="6" name="Text 1"/>
          <p:cNvSpPr txBox="1"/>
          <p:nvPr/>
        </p:nvSpPr>
        <p:spPr>
          <a:xfrm>
            <a:off x="4594750" y="3227758"/>
            <a:ext cx="3934800" cy="1017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 2022 году в России выявили более 12 000 случаев браконьерства, чаще всего на Дальнем Востоке и в Сибири. Такие данные показывают, что охрана территорий и проверка правил охоты остаются необходимыми.
</a:t>
            </a:r>
            <a:endParaRPr lang="en-US" sz="1200" dirty="0"/>
          </a:p>
        </p:txBody>
      </p:sp>
      <p:sp>
        <p:nvSpPr>
          <p:cNvPr id="7" name="Text 2"/>
          <p:cNvSpPr txBox="1"/>
          <p:nvPr/>
        </p:nvSpPr>
        <p:spPr>
          <a:xfrm>
            <a:off x="4246075" y="517075"/>
            <a:ext cx="4373700" cy="1017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Главная опасность для редких видов
</a:t>
            </a:r>
            <a:endParaRPr lang="en-US" sz="2800" dirty="0"/>
          </a:p>
        </p:txBody>
      </p:sp>
      <p:sp>
        <p:nvSpPr>
          <p:cNvPr id="8"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12</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00" y="-290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85825" y="1456525"/>
            <a:ext cx="7342800" cy="573600"/>
          </a:xfrm>
          <a:prstGeom prst="rect">
            <a:avLst/>
          </a:prstGeom>
          <a:noFill/>
          <a:ln/>
        </p:spPr>
        <p:txBody>
          <a:bodyPr wrap="square" lIns="0" tIns="0" rIns="0" bIns="0" rtlCol="0" anchor="ctr"/>
          <a:lstStyle/>
          <a:p>
            <a:pPr algn="l" indent="0" marL="0">
              <a:lnSpc>
                <a:spcPct val="100000"/>
              </a:lnSpc>
              <a:buNone/>
            </a:pPr>
            <a:r>
              <a:rPr lang="en-US" sz="2600" dirty="0">
                <a:solidFill>
                  <a:srgbClr val="1500E2"/>
                </a:solidFill>
                <a:latin typeface="Arial" pitchFamily="34" charset="0"/>
                <a:ea typeface="Arial" pitchFamily="34" charset="-122"/>
                <a:cs typeface="Arial" pitchFamily="34" charset="-120"/>
              </a:rPr>
              <a:t>Почему леса важны для животных
</a:t>
            </a:r>
            <a:endParaRPr lang="en-US" sz="2600" dirty="0"/>
          </a:p>
        </p:txBody>
      </p:sp>
      <p:sp>
        <p:nvSpPr>
          <p:cNvPr id="5" name="Text 1"/>
          <p:cNvSpPr txBox="1"/>
          <p:nvPr/>
        </p:nvSpPr>
        <p:spPr>
          <a:xfrm>
            <a:off x="785825" y="2180525"/>
            <a:ext cx="3480900" cy="1296000"/>
          </a:xfrm>
          <a:prstGeom prst="rect">
            <a:avLst/>
          </a:prstGeom>
          <a:noFill/>
          <a:ln/>
        </p:spPr>
        <p:txBody>
          <a:bodyPr wrap="square" lIns="0" tIns="0" rIns="0" bIns="0" rtlCol="0" anchor="t"/>
          <a:lstStyle/>
          <a:p>
            <a:pPr algn="l" indent="0" marL="0">
              <a:lnSpc>
                <a:spcPct val="100000"/>
              </a:lnSpc>
              <a:buNone/>
            </a:pPr>
            <a:r>
              <a:rPr lang="en-US" sz="1300" dirty="0">
                <a:solidFill>
                  <a:srgbClr val="1500E2"/>
                </a:solidFill>
                <a:latin typeface="Arial" pitchFamily="34" charset="0"/>
                <a:ea typeface="Arial" pitchFamily="34" charset="-122"/>
                <a:cs typeface="Arial" pitchFamily="34" charset="-120"/>
              </a:rPr>
              <a:t>Лес как место жизни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Белки, рыси, совы и многие другие виды зависят от леса как от укрытия, места охоты и вывода потомства. Когда лес вырубают, животные теряют привычные маршруты.
</a:t>
            </a:r>
            <a:endParaRPr lang="en-US" sz="1300" dirty="0"/>
          </a:p>
        </p:txBody>
      </p:sp>
      <p:sp>
        <p:nvSpPr>
          <p:cNvPr id="6" name="Text 2"/>
          <p:cNvSpPr txBox="1"/>
          <p:nvPr/>
        </p:nvSpPr>
        <p:spPr>
          <a:xfrm>
            <a:off x="4810150" y="2180525"/>
            <a:ext cx="3480900" cy="1296000"/>
          </a:xfrm>
          <a:prstGeom prst="rect">
            <a:avLst/>
          </a:prstGeom>
          <a:noFill/>
          <a:ln/>
        </p:spPr>
        <p:txBody>
          <a:bodyPr wrap="square" lIns="0" tIns="0" rIns="0" bIns="0" rtlCol="0" anchor="t"/>
          <a:lstStyle/>
          <a:p>
            <a:pPr algn="l" indent="0" marL="0">
              <a:lnSpc>
                <a:spcPct val="100000"/>
              </a:lnSpc>
              <a:buNone/>
            </a:pPr>
            <a:r>
              <a:rPr lang="en-US" sz="1300" dirty="0">
                <a:solidFill>
                  <a:srgbClr val="1500E2"/>
                </a:solidFill>
                <a:latin typeface="Arial" pitchFamily="34" charset="0"/>
                <a:ea typeface="Arial" pitchFamily="34" charset="-122"/>
                <a:cs typeface="Arial" pitchFamily="34" charset="-120"/>
              </a:rPr>
              <a:t>Как меняется экосистема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Повреждение почвы меняет влажность и температуру, а вместе с ними — состав растений и грибов. В итоге беднеет вся экосистема, а не только исчезающие виды в целом.
</a:t>
            </a:r>
            <a:endParaRPr lang="en-US" sz="1300" dirty="0"/>
          </a:p>
        </p:txBody>
      </p:sp>
      <p:sp>
        <p:nvSpPr>
          <p:cNvPr id="7"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9980" y="1352931"/>
            <a:ext cx="2523882" cy="1922488"/>
          </a:xfrm>
          <a:prstGeom prst="rect">
            <a:avLst/>
          </a:prstGeom>
        </p:spPr>
      </p:pic>
      <p:pic>
        <p:nvPicPr>
          <p:cNvPr id="4" name="Image 2" descr="preencoded.png">    </p:cNvPr>
          <p:cNvPicPr>
            <a:picLocks noChangeAspect="1"/>
          </p:cNvPicPr>
          <p:nvPr/>
        </p:nvPicPr>
        <p:blipFill>
          <a:blip r:embed="rId3"/>
          <a:stretch>
            <a:fillRect/>
          </a:stretch>
        </p:blipFill>
        <p:spPr>
          <a:xfrm>
            <a:off x="6096005" y="1352931"/>
            <a:ext cx="2523882" cy="1922488"/>
          </a:xfrm>
          <a:prstGeom prst="rect">
            <a:avLst/>
          </a:prstGeom>
        </p:spPr>
      </p:pic>
      <p:pic>
        <p:nvPicPr>
          <p:cNvPr id="5" name="Image 3" descr="preencoded.png">    </p:cNvPr>
          <p:cNvPicPr>
            <a:picLocks noChangeAspect="1"/>
          </p:cNvPicPr>
          <p:nvPr/>
        </p:nvPicPr>
        <p:blipFill>
          <a:blip r:embed="rId4"/>
          <a:stretch>
            <a:fillRect/>
          </a:stretch>
        </p:blipFill>
        <p:spPr>
          <a:xfrm>
            <a:off x="3317993" y="1352931"/>
            <a:ext cx="2523882" cy="1922488"/>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14</a:t>
            </a:r>
            <a:endParaRPr lang="en-US" sz="1100" dirty="0"/>
          </a:p>
        </p:txBody>
      </p:sp>
      <p:sp>
        <p:nvSpPr>
          <p:cNvPr id="7"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Три примера охраны природы в России
</a:t>
            </a:r>
            <a:endParaRPr lang="en-US" sz="2800" dirty="0"/>
          </a:p>
        </p:txBody>
      </p:sp>
      <p:sp>
        <p:nvSpPr>
          <p:cNvPr id="8" name="Text 2"/>
          <p:cNvSpPr txBox="1"/>
          <p:nvPr/>
        </p:nvSpPr>
        <p:spPr>
          <a:xfrm>
            <a:off x="539980" y="3376850"/>
            <a:ext cx="2523882" cy="1159500"/>
          </a:xfrm>
          <a:prstGeom prst="rect">
            <a:avLst/>
          </a:prstGeom>
          <a:noFill/>
          <a:ln/>
        </p:spPr>
        <p:txBody>
          <a:bodyPr wrap="square" lIns="0" tIns="0" rIns="0" bIns="0" rtlCol="0" anchor="t"/>
          <a:lstStyle/>
          <a:p>
            <a:pPr algn="ctr" indent="0" marL="0">
              <a:lnSpc>
                <a:spcPct val="100000"/>
              </a:lnSpc>
              <a:buNone/>
            </a:pPr>
            <a:r>
              <a:rPr lang="en-US" sz="948" b="1" dirty="0">
                <a:solidFill>
                  <a:srgbClr val="FFFFFF"/>
                </a:solidFill>
                <a:latin typeface="Arial" pitchFamily="34" charset="0"/>
                <a:ea typeface="Arial" pitchFamily="34" charset="-122"/>
                <a:cs typeface="Arial" pitchFamily="34" charset="-120"/>
              </a:rPr>
              <a:t>На берегу Байкала
</a:t>
            </a:r>
            <a:pPr algn="ctr" indent="0" marL="0">
              <a:lnSpc>
                <a:spcPct val="100000"/>
              </a:lnSpc>
              <a:buNone/>
            </a:pPr>
            <a:r>
              <a:rPr lang="en-US" sz="885"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885" dirty="0">
                <a:solidFill>
                  <a:srgbClr val="FFFFFF"/>
                </a:solidFill>
                <a:latin typeface="Arial" pitchFamily="34" charset="0"/>
                <a:ea typeface="Arial" pitchFamily="34" charset="-122"/>
                <a:cs typeface="Arial" pitchFamily="34" charset="-120"/>
              </a:rPr>
              <a:t>Байкальский заповедник охраняет не только природу озера, но и редких животных, связанных с ним. Здесь сохраняются байкальская нерпа, бурый медведь и нерка. Для школьника это место выглядит как живой урок: лес, вода и животные существуют здесь как единая система. Поэтому любые изменения берегов сразу отражаются на обитателях.
</a:t>
            </a:r>
            <a:endParaRPr lang="en-US" sz="948" dirty="0"/>
          </a:p>
        </p:txBody>
      </p:sp>
      <p:sp>
        <p:nvSpPr>
          <p:cNvPr id="9" name="Text 3"/>
          <p:cNvSpPr txBox="1"/>
          <p:nvPr/>
        </p:nvSpPr>
        <p:spPr>
          <a:xfrm>
            <a:off x="6096005" y="3376850"/>
            <a:ext cx="2523882" cy="1159500"/>
          </a:xfrm>
          <a:prstGeom prst="rect">
            <a:avLst/>
          </a:prstGeom>
          <a:noFill/>
          <a:ln/>
        </p:spPr>
        <p:txBody>
          <a:bodyPr wrap="square" lIns="0" tIns="0" rIns="0" bIns="0" rtlCol="0" anchor="t"/>
          <a:lstStyle/>
          <a:p>
            <a:pPr algn="ctr" indent="0" marL="0">
              <a:lnSpc>
                <a:spcPct val="100000"/>
              </a:lnSpc>
              <a:buNone/>
            </a:pPr>
            <a:r>
              <a:rPr lang="en-US" sz="964" b="1" dirty="0">
                <a:solidFill>
                  <a:srgbClr val="FFFFFF"/>
                </a:solidFill>
                <a:latin typeface="Arial" pitchFamily="34" charset="0"/>
                <a:ea typeface="Arial" pitchFamily="34" charset="-122"/>
                <a:cs typeface="Arial" pitchFamily="34" charset="-120"/>
              </a:rPr>
              <a:t>Когда охрана превращается в исследование
</a:t>
            </a:r>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Заповедники и национальные парки нужны не только для запрета, но и для знаний. Учёные считают животных, следят за состоянием лесов и воды, а затем используют результаты для охраны видов. Для посетителей это ещё и возможность увидеть природу без вреда для неё в безопасном и спокойном режиме.
</a:t>
            </a:r>
            <a:endParaRPr lang="en-US" sz="964" dirty="0"/>
          </a:p>
        </p:txBody>
      </p:sp>
      <p:sp>
        <p:nvSpPr>
          <p:cNvPr id="10" name="Text 4"/>
          <p:cNvSpPr txBox="1"/>
          <p:nvPr/>
        </p:nvSpPr>
        <p:spPr>
          <a:xfrm>
            <a:off x="3317993" y="3376850"/>
            <a:ext cx="2523882" cy="1159500"/>
          </a:xfrm>
          <a:prstGeom prst="rect">
            <a:avLst/>
          </a:prstGeom>
          <a:noFill/>
          <a:ln/>
        </p:spPr>
        <p:txBody>
          <a:bodyPr wrap="square" lIns="0" tIns="0" rIns="0" bIns="0" rtlCol="0" anchor="t"/>
          <a:lstStyle/>
          <a:p>
            <a:pPr algn="ctr" indent="0" marL="0">
              <a:lnSpc>
                <a:spcPct val="100000"/>
              </a:lnSpc>
              <a:buNone/>
            </a:pPr>
            <a:r>
              <a:rPr lang="en-US" sz="901" b="1" dirty="0">
                <a:solidFill>
                  <a:srgbClr val="FFFFFF"/>
                </a:solidFill>
                <a:latin typeface="Arial" pitchFamily="34" charset="0"/>
                <a:ea typeface="Arial" pitchFamily="34" charset="-122"/>
                <a:cs typeface="Arial" pitchFamily="34" charset="-120"/>
              </a:rPr>
              <a:t>Камчатка под охраной
</a:t>
            </a:r>
            <a:pPr algn="ctr" indent="0" marL="0">
              <a:lnSpc>
                <a:spcPct val="100000"/>
              </a:lnSpc>
              <a:buNone/>
            </a:pPr>
            <a:r>
              <a:rPr lang="en-US" sz="84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841" dirty="0">
                <a:solidFill>
                  <a:srgbClr val="FFFFFF"/>
                </a:solidFill>
                <a:latin typeface="Arial" pitchFamily="34" charset="0"/>
                <a:ea typeface="Arial" pitchFamily="34" charset="-122"/>
                <a:cs typeface="Arial" pitchFamily="34" charset="-120"/>
              </a:rPr>
              <a:t>Кроноцкий заповедник известен большой колонией камчатского бурого медведя. Наблюдать за ним важно издалека, чтобы не нарушать привычный ритм жизни животных. Именно так охраняемая территория помогает сохранить редкие природные сцены. Здесь дикая природа остаётся почти такой же, как без человека, и это особенно ценно для наблюдений учёных.
</a:t>
            </a:r>
            <a:endParaRPr lang="en-US" sz="90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1010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0000" y="2999526"/>
            <a:ext cx="8079900" cy="162544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61750" y="1598300"/>
            <a:ext cx="3414900" cy="10680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1. Экологические кружки и волонтёрские акции помогают школьникам видеть животных не только по учебнику. Наблюдения за птицами, участие в подсчётах и уход за территорией развивают привычку замечать природу вокруг.
</a:t>
            </a:r>
            <a:endParaRPr lang="en-US" sz="1200" dirty="0"/>
          </a:p>
        </p:txBody>
      </p:sp>
      <p:sp>
        <p:nvSpPr>
          <p:cNvPr id="6" name="Text 1"/>
          <p:cNvSpPr txBox="1"/>
          <p:nvPr/>
        </p:nvSpPr>
        <p:spPr>
          <a:xfrm>
            <a:off x="540000" y="517075"/>
            <a:ext cx="8079900" cy="480000"/>
          </a:xfrm>
          <a:prstGeom prst="rect">
            <a:avLst/>
          </a:prstGeom>
          <a:noFill/>
          <a:ln/>
        </p:spPr>
        <p:txBody>
          <a:bodyPr wrap="square" lIns="0" tIns="0" rIns="0" bIns="0" rtlCol="0" anchor="t"/>
          <a:lstStyle/>
          <a:p>
            <a:pPr algn="l" indent="0" marL="0">
              <a:lnSpc>
                <a:spcPct val="100000"/>
              </a:lnSpc>
              <a:buNone/>
            </a:pPr>
            <a:r>
              <a:rPr lang="en-US" sz="2423" dirty="0">
                <a:solidFill>
                  <a:srgbClr val="FFFFFF"/>
                </a:solidFill>
                <a:latin typeface="Arial" pitchFamily="34" charset="0"/>
                <a:ea typeface="Arial" pitchFamily="34" charset="-122"/>
                <a:cs typeface="Arial" pitchFamily="34" charset="-120"/>
              </a:rPr>
              <a:t>Экологическое образование и ответственное поведение
</a:t>
            </a:r>
            <a:endParaRPr lang="en-US" sz="2423" dirty="0"/>
          </a:p>
        </p:txBody>
      </p:sp>
      <p:sp>
        <p:nvSpPr>
          <p:cNvPr id="7" name="Text 2"/>
          <p:cNvSpPr txBox="1"/>
          <p:nvPr/>
        </p:nvSpPr>
        <p:spPr>
          <a:xfrm>
            <a:off x="4894375" y="1598300"/>
            <a:ext cx="3414900" cy="1068000"/>
          </a:xfrm>
          <a:prstGeom prst="rect">
            <a:avLst/>
          </a:prstGeom>
          <a:noFill/>
          <a:ln/>
        </p:spPr>
        <p:txBody>
          <a:bodyPr wrap="square" lIns="0" tIns="0" rIns="0" bIns="0" rtlCol="0" anchor="ctr"/>
          <a:lstStyle/>
          <a:p>
            <a:pPr algn="l" indent="0" marL="0">
              <a:lnSpc>
                <a:spcPct val="100000"/>
              </a:lnSpc>
              <a:buNone/>
            </a:pPr>
            <a:r>
              <a:rPr lang="en-US" sz="1200" dirty="0">
                <a:solidFill>
                  <a:srgbClr val="1500E2"/>
                </a:solidFill>
                <a:latin typeface="Arial" pitchFamily="34" charset="0"/>
                <a:ea typeface="Arial" pitchFamily="34" charset="-122"/>
                <a:cs typeface="Arial" pitchFamily="34" charset="-120"/>
              </a:rPr>
              <a:t>2. Дни защиты животных, экоквесты и материалы для юных натуралистов делают тему понятной и интересной. Когда дети узнают конкретные факты и видят примеры помощи, экологическое мышление становится осознанным.
</a:t>
            </a:r>
            <a:endParaRPr lang="en-US" sz="1200" dirty="0"/>
          </a:p>
        </p:txBody>
      </p:sp>
      <p:sp>
        <p:nvSpPr>
          <p:cNvPr id="8"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247" y="0"/>
            <a:ext cx="4028405"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594750" y="1971350"/>
            <a:ext cx="3934800" cy="1017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Собака стала помощником человека ещё в древности: её использовали для охоты, охраны и общения. Кошка тоже рядом с людьми давно, потому что защищала запасы от грызунов.
</a:t>
            </a:r>
            <a:endParaRPr lang="en-US" sz="1200" dirty="0"/>
          </a:p>
        </p:txBody>
      </p:sp>
      <p:sp>
        <p:nvSpPr>
          <p:cNvPr id="6" name="Text 1"/>
          <p:cNvSpPr txBox="1"/>
          <p:nvPr/>
        </p:nvSpPr>
        <p:spPr>
          <a:xfrm>
            <a:off x="4594750" y="3227758"/>
            <a:ext cx="3934800" cy="1017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Сегодня домашние животные остаются частью семьи и требуют заботы, а не только пользы. Они учат ответственности, вниманию и уважению к живым существам каждый день дома.
</a:t>
            </a:r>
            <a:endParaRPr lang="en-US" sz="1200" dirty="0"/>
          </a:p>
        </p:txBody>
      </p:sp>
      <p:sp>
        <p:nvSpPr>
          <p:cNvPr id="7" name="Text 2"/>
          <p:cNvSpPr txBox="1"/>
          <p:nvPr/>
        </p:nvSpPr>
        <p:spPr>
          <a:xfrm>
            <a:off x="4246075" y="517075"/>
            <a:ext cx="4373700" cy="1017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Домашние животные рядом с человеком
</a:t>
            </a:r>
            <a:endParaRPr lang="en-US" sz="2800" dirty="0"/>
          </a:p>
        </p:txBody>
      </p:sp>
      <p:sp>
        <p:nvSpPr>
          <p:cNvPr id="8" name="Text 3"/>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16</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164150" y="1539450"/>
            <a:ext cx="3365400" cy="20448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Это помогает получать молоко, мясо и яйца, поэтому животноводство остаётся важной частью экономики и требует точного ухода.
</a:t>
            </a:r>
            <a:endParaRPr lang="en-US" sz="1300" dirty="0"/>
          </a:p>
        </p:txBody>
      </p:sp>
      <p:sp>
        <p:nvSpPr>
          <p:cNvPr id="4" name="Text 1"/>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
        <p:nvSpPr>
          <p:cNvPr id="5" name="Text 2"/>
          <p:cNvSpPr txBox="1"/>
          <p:nvPr/>
        </p:nvSpPr>
        <p:spPr>
          <a:xfrm>
            <a:off x="540000" y="517075"/>
            <a:ext cx="4320000" cy="462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Материалы презентации
</a:t>
            </a:r>
            <a:endParaRPr lang="en-US" sz="1300" dirty="0"/>
          </a:p>
        </p:txBody>
      </p:sp>
      <p:sp>
        <p:nvSpPr>
          <p:cNvPr id="6" name="Text 3"/>
          <p:cNvSpPr txBox="1"/>
          <p:nvPr/>
        </p:nvSpPr>
        <p:spPr>
          <a:xfrm>
            <a:off x="540000" y="1539450"/>
            <a:ext cx="4119300" cy="1490100"/>
          </a:xfrm>
          <a:prstGeom prst="rect">
            <a:avLst/>
          </a:prstGeom>
          <a:noFill/>
          <a:ln/>
        </p:spPr>
        <p:txBody>
          <a:bodyPr wrap="square" lIns="0" tIns="0" rIns="0" bIns="0" rtlCol="0" anchor="ctr"/>
          <a:lstStyle/>
          <a:p>
            <a:pPr algn="l" indent="0" marL="0">
              <a:lnSpc>
                <a:spcPct val="100000"/>
              </a:lnSpc>
              <a:buNone/>
            </a:pPr>
            <a:r>
              <a:rPr lang="en-US" sz="6500" dirty="0">
                <a:solidFill>
                  <a:srgbClr val="FFFFFF"/>
                </a:solidFill>
                <a:latin typeface="Arial" pitchFamily="34" charset="0"/>
                <a:ea typeface="Arial" pitchFamily="34" charset="-122"/>
                <a:cs typeface="Arial" pitchFamily="34" charset="-120"/>
              </a:rPr>
              <a:t>30+
</a:t>
            </a:r>
            <a:endParaRPr lang="en-US" sz="6500" dirty="0"/>
          </a:p>
        </p:txBody>
      </p:sp>
      <p:sp>
        <p:nvSpPr>
          <p:cNvPr id="7" name="Text 4"/>
          <p:cNvSpPr txBox="1"/>
          <p:nvPr/>
        </p:nvSpPr>
        <p:spPr>
          <a:xfrm>
            <a:off x="540075" y="3121350"/>
            <a:ext cx="4119300" cy="4629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видов животных используются в сельском хозяйстве России.
</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9980" y="2607868"/>
            <a:ext cx="2523882" cy="1922488"/>
          </a:xfrm>
          <a:prstGeom prst="rect">
            <a:avLst/>
          </a:prstGeom>
        </p:spPr>
      </p:pic>
      <p:pic>
        <p:nvPicPr>
          <p:cNvPr id="4" name="Image 2" descr="preencoded.png">    </p:cNvPr>
          <p:cNvPicPr>
            <a:picLocks noChangeAspect="1"/>
          </p:cNvPicPr>
          <p:nvPr/>
        </p:nvPicPr>
        <p:blipFill>
          <a:blip r:embed="rId3"/>
          <a:stretch>
            <a:fillRect/>
          </a:stretch>
        </p:blipFill>
        <p:spPr>
          <a:xfrm>
            <a:off x="6096005" y="2607868"/>
            <a:ext cx="2523882" cy="1922488"/>
          </a:xfrm>
          <a:prstGeom prst="rect">
            <a:avLst/>
          </a:prstGeom>
        </p:spPr>
      </p:pic>
      <p:pic>
        <p:nvPicPr>
          <p:cNvPr id="5" name="Image 3" descr="preencoded.png">    </p:cNvPr>
          <p:cNvPicPr>
            <a:picLocks noChangeAspect="1"/>
          </p:cNvPicPr>
          <p:nvPr/>
        </p:nvPicPr>
        <p:blipFill>
          <a:blip r:embed="rId4"/>
          <a:stretch>
            <a:fillRect/>
          </a:stretch>
        </p:blipFill>
        <p:spPr>
          <a:xfrm>
            <a:off x="3317993" y="2607868"/>
            <a:ext cx="2523882" cy="1922488"/>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
        <p:nvSpPr>
          <p:cNvPr id="7" name="Text 1"/>
          <p:cNvSpPr txBox="1"/>
          <p:nvPr/>
        </p:nvSpPr>
        <p:spPr>
          <a:xfrm>
            <a:off x="554250" y="517075"/>
            <a:ext cx="80355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технологии помогают защитникам природы
</a:t>
            </a:r>
            <a:endParaRPr lang="en-US" sz="2800" dirty="0"/>
          </a:p>
        </p:txBody>
      </p:sp>
      <p:sp>
        <p:nvSpPr>
          <p:cNvPr id="8" name="Text 2"/>
          <p:cNvSpPr txBox="1"/>
          <p:nvPr/>
        </p:nvSpPr>
        <p:spPr>
          <a:xfrm>
            <a:off x="539980" y="1352225"/>
            <a:ext cx="2523882" cy="1159500"/>
          </a:xfrm>
          <a:prstGeom prst="rect">
            <a:avLst/>
          </a:prstGeom>
          <a:noFill/>
          <a:ln/>
        </p:spPr>
        <p:txBody>
          <a:bodyPr wrap="square" lIns="0" tIns="0" rIns="0" bIns="0" rtlCol="0" anchor="t"/>
          <a:lstStyle/>
          <a:p>
            <a:pPr algn="ctr" indent="0" marL="0">
              <a:lnSpc>
                <a:spcPct val="100000"/>
              </a:lnSpc>
              <a:buNone/>
            </a:pPr>
            <a:r>
              <a:rPr lang="en-US" sz="896" b="1" dirty="0">
                <a:solidFill>
                  <a:srgbClr val="FFFFFF"/>
                </a:solidFill>
                <a:latin typeface="Arial" pitchFamily="34" charset="0"/>
                <a:ea typeface="Arial" pitchFamily="34" charset="-122"/>
                <a:cs typeface="Arial" pitchFamily="34" charset="-120"/>
              </a:rPr>
              <a:t>Путь животного на карте
</a:t>
            </a:r>
            <a:pPr algn="ctr" indent="0" marL="0">
              <a:lnSpc>
                <a:spcPct val="100000"/>
              </a:lnSpc>
              <a:buNone/>
            </a:pPr>
            <a:r>
              <a:rPr lang="en-US" sz="837"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837" dirty="0">
                <a:solidFill>
                  <a:srgbClr val="FFFFFF"/>
                </a:solidFill>
                <a:latin typeface="Arial" pitchFamily="34" charset="0"/>
                <a:ea typeface="Arial" pitchFamily="34" charset="-122"/>
                <a:cs typeface="Arial" pitchFamily="34" charset="-120"/>
              </a:rPr>
              <a:t>Спутниковый GPS-ошейник превращает миграцию в понятную карту. Учёные видят, где животное кормится, отдыхает и какие участки особенно важны для его безопасности. Такие данные помогают заранее защищать пути перемещения и не мешать стадам и хищникам в отдельных регионах для планирования охраны. Это особенно полезно во время сезонных переходов.
</a:t>
            </a:r>
            <a:endParaRPr lang="en-US" sz="896" dirty="0"/>
          </a:p>
        </p:txBody>
      </p:sp>
      <p:sp>
        <p:nvSpPr>
          <p:cNvPr id="9" name="Text 3"/>
          <p:cNvSpPr txBox="1"/>
          <p:nvPr/>
        </p:nvSpPr>
        <p:spPr>
          <a:xfrm>
            <a:off x="6096005" y="1352225"/>
            <a:ext cx="2523882" cy="1159500"/>
          </a:xfrm>
          <a:prstGeom prst="rect">
            <a:avLst/>
          </a:prstGeom>
          <a:noFill/>
          <a:ln/>
        </p:spPr>
        <p:txBody>
          <a:bodyPr wrap="square" lIns="0" tIns="0" rIns="0" bIns="0" rtlCol="0" anchor="t"/>
          <a:lstStyle/>
          <a:p>
            <a:pPr algn="ctr" indent="0" marL="0">
              <a:lnSpc>
                <a:spcPct val="100000"/>
              </a:lnSpc>
              <a:buNone/>
            </a:pPr>
            <a:r>
              <a:rPr lang="en-US" sz="971" b="1" dirty="0">
                <a:solidFill>
                  <a:srgbClr val="FFFFFF"/>
                </a:solidFill>
                <a:latin typeface="Arial" pitchFamily="34" charset="0"/>
                <a:ea typeface="Arial" pitchFamily="34" charset="-122"/>
                <a:cs typeface="Arial" pitchFamily="34" charset="-120"/>
              </a:rPr>
              <a:t>Дрон и база данных
</a:t>
            </a:r>
            <a:pPr algn="ctr" indent="0" marL="0">
              <a:lnSpc>
                <a:spcPct val="100000"/>
              </a:lnSpc>
              <a:buNone/>
            </a:pPr>
            <a:r>
              <a:rPr lang="en-US" sz="90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06" dirty="0">
                <a:solidFill>
                  <a:srgbClr val="FFFFFF"/>
                </a:solidFill>
                <a:latin typeface="Arial" pitchFamily="34" charset="0"/>
                <a:ea typeface="Arial" pitchFamily="34" charset="-122"/>
                <a:cs typeface="Arial" pitchFamily="34" charset="-120"/>
              </a:rPr>
              <a:t>Дрон помогает быстро осмотреть большие территории, пересчитать стада и заметить следы браконьеров. Затем цифровая база собирает все наблюдения в одном месте. Благодаря этому учёные сравнивают данные за разные годы и точнее планируют охрану видов и маршруты перемещения животных. Это экономит время и снижает риск ошибок.
</a:t>
            </a:r>
            <a:endParaRPr lang="en-US" sz="971" dirty="0"/>
          </a:p>
        </p:txBody>
      </p:sp>
      <p:sp>
        <p:nvSpPr>
          <p:cNvPr id="10" name="Text 4"/>
          <p:cNvSpPr txBox="1"/>
          <p:nvPr/>
        </p:nvSpPr>
        <p:spPr>
          <a:xfrm>
            <a:off x="3317993" y="1352225"/>
            <a:ext cx="2523882" cy="1159500"/>
          </a:xfrm>
          <a:prstGeom prst="rect">
            <a:avLst/>
          </a:prstGeom>
          <a:noFill/>
          <a:ln/>
        </p:spPr>
        <p:txBody>
          <a:bodyPr wrap="square" lIns="0" tIns="0" rIns="0" bIns="0" rtlCol="0" anchor="t"/>
          <a:lstStyle/>
          <a:p>
            <a:pPr algn="ctr" indent="0" marL="0">
              <a:lnSpc>
                <a:spcPct val="100000"/>
              </a:lnSpc>
              <a:buNone/>
            </a:pPr>
            <a:r>
              <a:rPr lang="en-US" sz="971" b="1" dirty="0">
                <a:solidFill>
                  <a:srgbClr val="FFFFFF"/>
                </a:solidFill>
                <a:latin typeface="Arial" pitchFamily="34" charset="0"/>
                <a:ea typeface="Arial" pitchFamily="34" charset="-122"/>
                <a:cs typeface="Arial" pitchFamily="34" charset="-120"/>
              </a:rPr>
              <a:t>Тихий наблюдатель в лесу
</a:t>
            </a:r>
            <a:pPr algn="ctr" indent="0" marL="0">
              <a:lnSpc>
                <a:spcPct val="100000"/>
              </a:lnSpc>
              <a:buNone/>
            </a:pPr>
            <a:r>
              <a:rPr lang="en-US" sz="90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06" dirty="0">
                <a:solidFill>
                  <a:srgbClr val="FFFFFF"/>
                </a:solidFill>
                <a:latin typeface="Arial" pitchFamily="34" charset="0"/>
                <a:ea typeface="Arial" pitchFamily="34" charset="-122"/>
                <a:cs typeface="Arial" pitchFamily="34" charset="-120"/>
              </a:rPr>
              <a:t>Фотоловушка работает без шума и света, поэтому животные не меняют поведение. Она фиксирует редкие кадры дальневосточного леопарда, медведя или другого скрытного вида. По таким снимкам можно понять, сколько животных живёт на территории и как их защитить. Это особенно важно зимой и ночью в труднодоступных местах.
</a:t>
            </a:r>
            <a:endParaRPr lang="en-US" sz="97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3462" y="1205475"/>
            <a:ext cx="420300" cy="420300"/>
          </a:xfrm>
          <a:prstGeom prst="rect">
            <a:avLst/>
          </a:prstGeom>
        </p:spPr>
      </p:pic>
      <p:pic>
        <p:nvPicPr>
          <p:cNvPr id="4" name="Image 2" descr="preencoded.png">    </p:cNvPr>
          <p:cNvPicPr>
            <a:picLocks noChangeAspect="1"/>
          </p:cNvPicPr>
          <p:nvPr/>
        </p:nvPicPr>
        <p:blipFill>
          <a:blip r:embed="rId3"/>
          <a:stretch>
            <a:fillRect/>
          </a:stretch>
        </p:blipFill>
        <p:spPr>
          <a:xfrm>
            <a:off x="4775162" y="1226425"/>
            <a:ext cx="425700" cy="378400"/>
          </a:xfrm>
          <a:prstGeom prst="rect">
            <a:avLst/>
          </a:prstGeom>
        </p:spPr>
      </p:pic>
      <p:pic>
        <p:nvPicPr>
          <p:cNvPr id="5" name="Image 3" descr="preencoded.png">    </p:cNvPr>
          <p:cNvPicPr>
            <a:picLocks noChangeAspect="1"/>
          </p:cNvPicPr>
          <p:nvPr/>
        </p:nvPicPr>
        <p:blipFill>
          <a:blip r:embed="rId4"/>
          <a:stretch>
            <a:fillRect/>
          </a:stretch>
        </p:blipFill>
        <p:spPr>
          <a:xfrm>
            <a:off x="543462" y="3040650"/>
            <a:ext cx="420300" cy="420300"/>
          </a:xfrm>
          <a:prstGeom prst="rect">
            <a:avLst/>
          </a:prstGeom>
        </p:spPr>
      </p:pic>
      <p:pic>
        <p:nvPicPr>
          <p:cNvPr id="6" name="Image 4" descr="preencoded.png">    </p:cNvPr>
          <p:cNvPicPr>
            <a:picLocks noChangeAspect="1"/>
          </p:cNvPicPr>
          <p:nvPr/>
        </p:nvPicPr>
        <p:blipFill>
          <a:blip r:embed="rId5"/>
          <a:stretch>
            <a:fillRect/>
          </a:stretch>
        </p:blipFill>
        <p:spPr>
          <a:xfrm>
            <a:off x="4775162" y="3080520"/>
            <a:ext cx="425700" cy="340560"/>
          </a:xfrm>
          <a:prstGeom prst="rect">
            <a:avLst/>
          </a:prstGeom>
        </p:spPr>
      </p:pic>
      <p:sp>
        <p:nvSpPr>
          <p:cNvPr id="7"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8"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Что может сделать каждый
</a:t>
            </a:r>
            <a:endParaRPr lang="en-US" sz="2800" dirty="0"/>
          </a:p>
        </p:txBody>
      </p:sp>
      <p:sp>
        <p:nvSpPr>
          <p:cNvPr id="9" name="Text 2"/>
          <p:cNvSpPr txBox="1"/>
          <p:nvPr/>
        </p:nvSpPr>
        <p:spPr>
          <a:xfrm>
            <a:off x="540762" y="1808225"/>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Раздельный сбор отходов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Сортировка мусора уменьшает количество отходов, которые попадают на свалки, в почву и воду. Это помогает сохранить места обитания животных и снижает риск гибели птиц и рыб.
</a:t>
            </a:r>
            <a:endParaRPr lang="en-US" sz="1300" dirty="0"/>
          </a:p>
        </p:txBody>
      </p:sp>
      <p:sp>
        <p:nvSpPr>
          <p:cNvPr id="10" name="Text 3"/>
          <p:cNvSpPr txBox="1"/>
          <p:nvPr/>
        </p:nvSpPr>
        <p:spPr>
          <a:xfrm>
            <a:off x="4775162" y="1808225"/>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Уборка территорий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Участие в субботниках и акциях по очистке берегов убирает пластик и другой опасный мусор. Для животных это значит меньше травм, отравлений и запутывания в отходах.
</a:t>
            </a:r>
            <a:endParaRPr lang="en-US" sz="1300" dirty="0"/>
          </a:p>
        </p:txBody>
      </p:sp>
      <p:sp>
        <p:nvSpPr>
          <p:cNvPr id="11" name="Text 4"/>
          <p:cNvSpPr txBox="1"/>
          <p:nvPr/>
        </p:nvSpPr>
        <p:spPr>
          <a:xfrm>
            <a:off x="540762" y="3643400"/>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Помощь приютам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Приюты для животных нуждаются не только в кормах, но и в внимании, времени и заботе. Подростки могут помогать выгуливать, убирать помещения и искать животным новый дом.
</a:t>
            </a:r>
            <a:endParaRPr lang="en-US" sz="1300" dirty="0"/>
          </a:p>
        </p:txBody>
      </p:sp>
      <p:sp>
        <p:nvSpPr>
          <p:cNvPr id="12" name="Text 5"/>
          <p:cNvSpPr txBox="1"/>
          <p:nvPr/>
        </p:nvSpPr>
        <p:spPr>
          <a:xfrm>
            <a:off x="4775162" y="3643400"/>
            <a:ext cx="3457800" cy="888000"/>
          </a:xfrm>
          <a:prstGeom prst="rect">
            <a:avLst/>
          </a:prstGeom>
          <a:noFill/>
          <a:ln/>
        </p:spPr>
        <p:txBody>
          <a:bodyPr wrap="square" lIns="0" tIns="0" rIns="0" bIns="0" rtlCol="0" anchor="t"/>
          <a:lstStyle/>
          <a:p>
            <a:pPr algn="l" indent="0" marL="0">
              <a:lnSpc>
                <a:spcPct val="100000"/>
              </a:lnSpc>
              <a:buNone/>
            </a:pPr>
            <a:r>
              <a:rPr lang="en-US" sz="1150" dirty="0">
                <a:solidFill>
                  <a:srgbClr val="FFFFFF"/>
                </a:solidFill>
                <a:latin typeface="Arial" pitchFamily="34" charset="0"/>
                <a:ea typeface="Arial" pitchFamily="34" charset="-122"/>
                <a:cs typeface="Arial" pitchFamily="34" charset="-120"/>
              </a:rPr>
              <a:t>Волонтёрство и акции
</a:t>
            </a:r>
            <a:pPr algn="l" indent="0" marL="0">
              <a:lnSpc>
                <a:spcPct val="100000"/>
              </a:lnSpc>
              <a:buNone/>
            </a:pPr>
            <a:r>
              <a:rPr lang="en-US" sz="973"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3" dirty="0">
                <a:solidFill>
                  <a:srgbClr val="FFFFFF"/>
                </a:solidFill>
                <a:latin typeface="Arial" pitchFamily="34" charset="0"/>
                <a:ea typeface="Arial" pitchFamily="34" charset="-122"/>
                <a:cs typeface="Arial" pitchFamily="34" charset="-120"/>
              </a:rPr>
              <a:t>Волонтёрские команды знакомят школьников с природоохранными проектами и учат действовать вместе. Так появляются привычки, которые остаются надолго: беречь природу, уважать живых существ и отвечать за свои поступки.
</a:t>
            </a:r>
            <a:endParaRPr lang="en-US" sz="11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1010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03875" y="1329375"/>
            <a:ext cx="7522800" cy="84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Животный мир нуждается не в громких обещаниях, а в ежедневной заботе. Если человек бережно использует природу, поддерживает охрану видов и действует ответственно, будущее станет безопаснее.
</a:t>
            </a:r>
            <a:endParaRPr lang="en-US" sz="1400" dirty="0"/>
          </a:p>
        </p:txBody>
      </p:sp>
      <p:sp>
        <p:nvSpPr>
          <p:cNvPr id="5" name="Text 1"/>
          <p:cNvSpPr txBox="1"/>
          <p:nvPr/>
        </p:nvSpPr>
        <p:spPr>
          <a:xfrm>
            <a:off x="540000" y="3405200"/>
            <a:ext cx="7986600" cy="1221300"/>
          </a:xfrm>
          <a:prstGeom prst="rect">
            <a:avLst/>
          </a:prstGeom>
          <a:noFill/>
          <a:ln/>
        </p:spPr>
        <p:txBody>
          <a:bodyPr wrap="square" lIns="0" tIns="0" rIns="0" bIns="0" rtlCol="0" anchor="b"/>
          <a:lstStyle/>
          <a:p>
            <a:pPr algn="l" indent="0" marL="0">
              <a:lnSpc>
                <a:spcPct val="100000"/>
              </a:lnSpc>
              <a:buNone/>
            </a:pPr>
            <a:r>
              <a:rPr lang="en-US" sz="3200" dirty="0">
                <a:solidFill>
                  <a:srgbClr val="FFFFFF"/>
                </a:solidFill>
                <a:latin typeface="Arial" pitchFamily="34" charset="0"/>
                <a:ea typeface="Arial" pitchFamily="34" charset="-122"/>
                <a:cs typeface="Arial" pitchFamily="34" charset="-120"/>
              </a:rPr>
              <a:t>Баланс между человеком и природой возможен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2026-05-09T16:25:24Z</dcterms:created>
  <dcterms:modified xsi:type="dcterms:W3CDTF">2026-05-09T16:25:24Z</dcterms:modified>
</cp:coreProperties>
</file>