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«Война и мир»: роман-эпопея о человеке, истории и нравственном выборе
</a:t>
            </a:r>
            <a:endParaRPr lang="en-US" sz="3052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показывает, как личная судьба вплетается в ход истории.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роман Толстого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«Войны и мира» вырос из размышлений о 1812 годе, судьбе декабристов и роли личности в истории. Толстой постепенно расширил тему до изображения целой эпохи, соединив семейную хронику, военные события и философский взгляд на прошлое.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романа-эпопеи и его особенности
</a:t>
            </a:r>
            <a:endParaRPr lang="en-US" sz="262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соединяет семейный роман и эпопею: рядом с частной жизнью героев разворачиваются судьбы России в эпоху наполеоновских войн.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 и светские салоны, и крестьянский быт, и военные походы, поэтому картина эпохи получается многослойной и исторически объёмной.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Многочисленные персонажи, широкое пространство действия и авторские философские отступления создают ощущение не просто сюжета, а целого мира.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Петербург: блеск и условность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романе связан с придворной вежливостью, карьерными расчётами и внешним блеском. За безупречными манерами здесь часто скрываются холод и духовная пустота.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Москва: память и дом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Москва, напротив, воспринимается как пространство семейного тепла и исторической преемственности. В этом городе сильнее ощущаются традиции, близость людей и нравственная основа жизни.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Москва как два разных мира
</a:t>
            </a:r>
            <a:endParaRPr lang="en-US" sz="2529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сопоставления семейных линий в романе Л. Н. Толстого «Война и мир»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Болконских, Ростовых и Безуховых: основные ценности и конфликты
</a:t>
            </a:r>
            <a:endParaRPr lang="en-US" sz="169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шкала условна: она показывает не количество героев, а выраженность ведущих ценностных установок каждой семьи.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Болконские тяготеют к долгу, Ростовы — к сердечности, Безухов проходит путь духовного поиска. Вместе эти линии образуют нравственную карту романа.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Болконский: путь к переоценке славы
</a:t>
            </a:r>
            <a:endParaRPr lang="en-US" sz="2253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романа Андрей мечтает о подвиге и военной славе, считая их главным доказательством личной значимости и исторической роли человека.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Аустерлица и ранения он переживает глубокий внутренний перелом: прежние идеалы теряют цену, а «высокое небо» открывает ему иной масштаб жизни.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утраты и любовь к Наташе заставляют героя признать ценность простых чувств, доверия и ответственности перед близкими людьми.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наследства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неожиданно оказывается богатым и заметным человеком, но внешнее благополучие не приносит ему внутренней опоры. Он ищет смысл, ещё не понимая, где его найти.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и плен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Неудачный брак, разочарования и плен постепенно освобождают Пьера от иллюзий. Общение с Платоном Каратаевым помогает ему открыть простую нравственную правду.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Духовное обновление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Пройдя через кризисы, Пьер приходит к более зрелому взгляду на жизнь. Для него становятся важны доброта, сочувствие, внутренняя свобода и доверие к человеку.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8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Безухов: духовные поиски и внутренняя свобода
</a:t>
            </a:r>
            <a:endParaRPr lang="en-US" sz="1884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Наташа Ростова как образ живой естественности
</a:t>
            </a:r>
            <a:endParaRPr lang="en-US" sz="2122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Наташа с детства выделяется искренностью, эмоциональной открытостью и способностью мгновенно откликаться на окружающий мир. Её естественность делает героиню особенно убедительной и живой.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бал, любовь к Андрею, ошибка с Анатолем и последующее взросление раскрывают её характер глубже. Наташа учится страдать, сострадать и отвечать за свои поступки.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Сюжетное движение от светской жизни к историческому испытанию
</a:t>
            </a:r>
            <a:pPr algn="l" indent="0" marL="0">
              <a:lnSpc>
                <a:spcPct val="9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личные отношения героев постепенно входят в пространство большой истории.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912" y="1439944"/>
            <a:ext cx="559500" cy="497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31483" y="1413452"/>
            <a:ext cx="559500" cy="559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и Кутузов: два исторических типа власти
</a:t>
            </a:r>
            <a:endParaRPr lang="en-US" sz="2021" dirty="0"/>
          </a:p>
        </p:txBody>
      </p:sp>
      <p:sp>
        <p:nvSpPr>
          <p:cNvPr id="10" name="Text 1"/>
          <p:cNvSpPr txBox="1"/>
          <p:nvPr/>
        </p:nvSpPr>
        <p:spPr>
          <a:xfrm>
            <a:off x="619675" y="2210425"/>
            <a:ext cx="3442500" cy="193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Наполеон: культ личной воли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в романе уверен в собственной исключительности и стремится подчинить историю личному замыслу. Толстой показывает в нём тщеславие, самоуверенность и оторванность от живой реальности войны.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4710245" y="2210425"/>
            <a:ext cx="3402600" cy="193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Кутузов: мудрость исторической необходимости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Кутузов не навязывает истории свою волю, а умеет слышать время, народ и обстоятельства. Его сила в терпении, опыте и понимании того, что исход событий не определяется одним человеком.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«Война и мир»; события 1805–1812 годов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военные события 1805–1812 годов
</a:t>
            </a:r>
            <a:endParaRPr lang="en-US" sz="227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этапы показывают, как частные судьбы героев неразрывно связаны с ходом Отечественной войны.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поражения к народному сопротивлению роман ведёт к выводу о крахе наполеоновского замысла.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эпизод получает не только исторический, но и нравственно-психологический смысл.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«Война и мир»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эпизодов с их смыслом в художественной системе романа.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2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 и их художественное значение
</a:t>
            </a:r>
            <a:endParaRPr lang="en-US" sz="192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как главный исторический герой романа
</a:t>
            </a:r>
            <a:endParaRPr lang="en-US" sz="2198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последовательно выводит на первый план не только офицеров и генералов, но и солдат, ополченцев, крестьян, жителей Москвы. Их повседневный труд и выдержка становятся частью общей исторической силы.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в романе проявляет себя не в громких речах, а в готовности терпеть лишения, защищать дом и сохранять человеческое достоинство. Именно такая стойкость создаёт нравственное превосходство над захватчиками.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исход войны определяется массовым движением людей, а не волей одного выдающегося лица. Толстой подчёркивает: решающим оказывается согласованное усилие множества обычных людей, объединённых общей бедой и целью.
</a:t>
            </a:r>
            <a:endParaRPr lang="en-US" sz="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бытовые детали оживляют эпоху в романе
</a:t>
            </a:r>
            <a:endParaRPr lang="en-US" sz="2209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 как сцена светской игры
</a:t>
            </a:r>
            <a:pPr algn="l" indent="0" marL="0">
              <a:lnSpc>
                <a:spcPct val="90000"/>
              </a:lnSpc>
              <a:buNone/>
            </a:pPr>
            <a:r>
              <a:rPr lang="en-US" sz="36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светском салоне особенно заметны условность поведения, заранее выученные реплики и внимание к внешнему впечатлению. Толстой показывает, как вежливость может скрывать пустоту, соперничество и зависимость от мнения окружающих.
</a:t>
            </a:r>
            <a:endParaRPr lang="en-US" sz="1085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уклад Ростовых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сценах семейной жизни важны обеды, разговоры, музыка, танцы и живое общение. Эти детали создают ощущение тепла и доверия, благодаря которому дом становится у Толстого пространством подлинной человеческой близости.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быт на фоне истории
</a:t>
            </a:r>
            <a:pPr algn="l" indent="0" marL="0">
              <a:lnSpc>
                <a:spcPct val="90000"/>
              </a:lnSpc>
              <a:buNone/>
            </a:pPr>
            <a:r>
              <a:rPr lang="en-US" sz="36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7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Форма, походные вещи, усталость, холод и неустроенность лагеря делают войну зримой и телесной. Через точные наблюдения писатель показывает, что исторические события переживаются прежде всего людьми, а не абстрактными силами.
</a:t>
            </a:r>
            <a:endParaRPr lang="en-US" sz="1093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бытовые детали оживляют эпоху в романе
</a:t>
            </a:r>
            <a:endParaRPr lang="en-US" sz="2209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отвергает мысль о том, что ход истории полностью зависит от одного выдающегося правителя или полководца. Решения отдельных людей важны, но они действуют внутри гораздо более широких обстоятельств.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движение складывается из множества причин, случайностей, настроений общества и поступков тысяч людей. Поэтому крупные события нельзя объяснить только личной волей или заранее намеченным планом.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человека у Толстого реальна, однако она не безгранична. На выбор влияют характер, воспитание, положение в обществе, время и конкретная ситуация, в которой оказывается герой.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Подлинная свобода связана не с властью и не со славой, а с нравственной ответственностью. Человек остаётся свободным тогда, когда способен честно оценивать себя и принимать последствия своих поступков.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8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взгляды Толстого на историю и свободу
</a:t>
            </a:r>
            <a:endParaRPr lang="en-US" sz="1889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«Война и мир»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романа и их смысл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постоянно переплетаются: личные чувства героев проверяются историей, а семейное пространство становится опорой в кризисе.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центры романа образуют единую систему, где частная жизнь и история взаимно объясняют друг друга.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890" y="1609994"/>
            <a:ext cx="368813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70244" y="1610000"/>
            <a:ext cx="368813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27750" y="1609994"/>
            <a:ext cx="368813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9890" y="3385454"/>
            <a:ext cx="368813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95190" y="3385454"/>
            <a:ext cx="368813" cy="421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90000" y="397625"/>
            <a:ext cx="6630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символов и повторяющихся образов
</a:t>
            </a:r>
            <a:endParaRPr lang="en-US" sz="2261" dirty="0"/>
          </a:p>
        </p:txBody>
      </p:sp>
      <p:sp>
        <p:nvSpPr>
          <p:cNvPr id="15" name="Text 1"/>
          <p:cNvSpPr txBox="1"/>
          <p:nvPr/>
        </p:nvSpPr>
        <p:spPr>
          <a:xfrm>
            <a:off x="1053550" y="1625000"/>
            <a:ext cx="17742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
</a:t>
            </a:r>
            <a:pPr algn="l" indent="0" marL="0">
              <a:lnSpc>
                <a:spcPct val="90000"/>
              </a:lnSpc>
              <a:buNone/>
            </a:pPr>
            <a:r>
              <a:rPr lang="en-US" sz="43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обозначает движение человека через испытания, ошибки и выбор. Она помогает увидеть в судьбе героев не случайный набор событий, а путь к пониманию себя и своей ответственности.
</a:t>
            </a:r>
            <a:endParaRPr lang="en-US" sz="1299" dirty="0"/>
          </a:p>
        </p:txBody>
      </p:sp>
      <p:sp>
        <p:nvSpPr>
          <p:cNvPr id="16" name="Text 2"/>
          <p:cNvSpPr txBox="1"/>
          <p:nvPr/>
        </p:nvSpPr>
        <p:spPr>
          <a:xfrm>
            <a:off x="4001975" y="1625000"/>
            <a:ext cx="17271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
</a:t>
            </a:r>
            <a:pPr algn="l" indent="0" marL="0">
              <a:lnSpc>
                <a:spcPct val="90000"/>
              </a:lnSpc>
              <a:buNone/>
            </a:pPr>
            <a:r>
              <a:rPr lang="en-US" sz="43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неба связан с духовным прозрением Андрея Болконского. Оно напоминает о вечности, перед которой мелкими кажутся честолюбие, обиды и временные победы.
</a:t>
            </a:r>
            <a:endParaRPr lang="en-US" sz="1383" dirty="0"/>
          </a:p>
        </p:txBody>
      </p:sp>
      <p:sp>
        <p:nvSpPr>
          <p:cNvPr id="17" name="Text 3"/>
          <p:cNvSpPr txBox="1"/>
          <p:nvPr/>
        </p:nvSpPr>
        <p:spPr>
          <a:xfrm>
            <a:off x="6843525" y="1625000"/>
            <a:ext cx="17271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
</a:t>
            </a:r>
            <a:pPr algn="l" indent="0" marL="0">
              <a:lnSpc>
                <a:spcPct val="90000"/>
              </a:lnSpc>
              <a:buNone/>
            </a:pPr>
            <a:r>
              <a:rPr lang="en-US" sz="42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становится знаком внутреннего перелома. Сначала он выражает усталость и закрытость, а затем — пробуждение надежды, когда человек снова ощущает способность жить и действовать.
</a:t>
            </a:r>
            <a:endParaRPr lang="en-US" sz="1274" dirty="0"/>
          </a:p>
        </p:txBody>
      </p:sp>
      <p:sp>
        <p:nvSpPr>
          <p:cNvPr id="18" name="Text 4"/>
          <p:cNvSpPr txBox="1"/>
          <p:nvPr/>
        </p:nvSpPr>
        <p:spPr>
          <a:xfrm>
            <a:off x="1053550" y="3400825"/>
            <a:ext cx="32028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Москвы
</a:t>
            </a:r>
            <a:pPr algn="l" indent="0" marL="0">
              <a:lnSpc>
                <a:spcPct val="90000"/>
              </a:lnSpc>
              <a:buNone/>
            </a:pPr>
            <a:r>
              <a:rPr lang="en-US" sz="43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Москвы воплощает не только военную катастрофу, но и гибель старого уклада. Этот образ показывает, насколько хрупкими оказываются привычный порядок и внешнее благополучие.
</a:t>
            </a:r>
            <a:endParaRPr lang="en-US" sz="1308" dirty="0"/>
          </a:p>
        </p:txBody>
      </p:sp>
      <p:sp>
        <p:nvSpPr>
          <p:cNvPr id="19" name="Text 5"/>
          <p:cNvSpPr txBox="1"/>
          <p:nvPr/>
        </p:nvSpPr>
        <p:spPr>
          <a:xfrm>
            <a:off x="5367975" y="3400825"/>
            <a:ext cx="32028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и снег
</a:t>
            </a:r>
            <a:pPr algn="l" indent="0" marL="0">
              <a:lnSpc>
                <a:spcPct val="90000"/>
              </a:lnSpc>
              <a:buNone/>
            </a:pPr>
            <a:r>
              <a:rPr lang="en-US" sz="46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зима в романе связаны с суровостью испытаний, очищением и стойкостью. В тяжелых условиях особенно ясно проявляются терпение, выносливость и нравственная сила героев.
</a:t>
            </a:r>
            <a:endParaRPr lang="en-US" sz="1381" dirty="0"/>
          </a:p>
        </p:txBody>
      </p:sp>
      <p:sp>
        <p:nvSpPr>
          <p:cNvPr id="20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977" y="1518350"/>
            <a:ext cx="4647296" cy="221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образуют систему противоположностей, через которую автор раскрывает свои представления о силе, правде и человечности.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«Война и мир»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замысле романа
</a:t>
            </a:r>
            <a:endParaRPr lang="en-US" sz="2119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помогает увидеть, какие жизненные и нравственные принципы Толстой проверяет в романе.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остаётся важным для школьного изучения
</a:t>
            </a:r>
            <a:endParaRPr lang="en-US" sz="181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сравнивать внешние успехи и подлинные ценности, что особенно важно в подростковом возрасте. Через судьбы героев легко увидеть разницу между эффектностью и нравственной содержательностью.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учит относиться к ошибкам не как к окончательному поражению, а как к части взросления. Герои Толстого меняются именно через заблуждения, разочарования и внутреннюю работу над собой.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показывает, что личная жизнь человека не существует отдельно от истории страны. Это развивает умение видеть связь между частным выбором и общими событиями общества.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психологизма, философии и исторической перспективы делает роман не только классикой, но и текстом для серьезного размышления. Он учит читать внимательно, сопоставляя поступки, мотивы и последствия.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80" y="483941"/>
            <a:ext cx="8031600" cy="1600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42536" y="2216005"/>
            <a:ext cx="35661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«Война и мир»: человек, история и нравственный выбор
</a:t>
            </a:r>
            <a:endParaRPr lang="en-US" sz="3565" dirty="0"/>
          </a:p>
        </p:txBody>
      </p:sp>
      <p:sp>
        <p:nvSpPr>
          <p:cNvPr id="7" name="Text 1"/>
          <p:cNvSpPr txBox="1"/>
          <p:nvPr/>
        </p:nvSpPr>
        <p:spPr>
          <a:xfrm>
            <a:off x="5327650" y="2724316"/>
            <a:ext cx="3456300" cy="152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Толстого убеждает, что подлинная ценность человека раскрывается в любви, памяти, семье и честности перед собой. Именно эти качества помогают сохранить достоинство в эпоху войны и испытаний.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2026-05-23T10:14:44Z</dcterms:created>
  <dcterms:modified xsi:type="dcterms:W3CDTF">2026-05-23T10:14:44Z</dcterms:modified>
</cp:coreProperties>
</file>