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2240434"/>
            <a:ext cx="4816995" cy="233156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 ли школьные системы Великобритании и США?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школы, экзамены и поступление в университет в двух англоязычных странах.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2180" y="1311893"/>
            <a:ext cx="3886785" cy="35076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4541" y="1371600"/>
            <a:ext cx="3884426" cy="33877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страны говорят по-английски, но школы устроены по-разному: в Британии правила едины, а в США многое зависит от штата и округа. При этом обучение обычно начинается в 5–6 лет и продолжается до 16–18 лет.
</a:t>
            </a:r>
            <a:endParaRPr lang="en-US" sz="105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607382"/>
            <a:ext cx="8398271" cy="5614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Великобританию и США так часто сравнивают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Ступени обучения в Великобритании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Начальная школа
</a:t>
            </a:r>
            <a:pPr algn="l" indent="0" marL="0">
              <a:lnSpc>
                <a:spcPct val="100000"/>
              </a:lnSpc>
              <a:buNone/>
            </a:pPr>
            <a:r>
              <a:rPr lang="en-US" sz="4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Primary school обычно охватывает возраст от 5 до 11 лет. Здесь дети осваивают базовые навыки чтения, письма и счёта, а в конце ступени часто сдают итоговые тесты SATs.
</a:t>
            </a:r>
            <a:endParaRPr lang="en-US" sz="1382" dirty="0"/>
          </a:p>
        </p:txBody>
      </p:sp>
      <p:sp>
        <p:nvSpPr>
          <p:cNvPr id="12" name="Text 3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Средняя школа
</a:t>
            </a:r>
            <a:pPr algn="l" indent="0" marL="0">
              <a:lnSpc>
                <a:spcPct val="100000"/>
              </a:lnSpc>
              <a:buNone/>
            </a:pPr>
            <a:r>
              <a:rPr lang="en-US" sz="4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Secondary school рассчитана примерно на 11–16 лет. В этот период школьники изучают широкий набор предметов и в 16 лет сдают GCSE, которые важны для дальнейшего обучения.
</a:t>
            </a:r>
            <a:endParaRPr lang="en-US" sz="1382" dirty="0"/>
          </a:p>
        </p:txBody>
      </p:sp>
      <p:sp>
        <p:nvSpPr>
          <p:cNvPr id="13" name="Text 4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Шестой класс
</a:t>
            </a:r>
            <a:pPr algn="l" indent="0" marL="0">
              <a:lnSpc>
                <a:spcPct val="100000"/>
              </a:lnSpc>
              <a:buNone/>
            </a:pPr>
            <a:r>
              <a:rPr lang="en-US" sz="4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16 лет ученики переходят в sixth form или college и готовятся к A-levels. Эти экзамены обычно выбираются по нескольким предметам и играют важную роль при поступлении.
</a:t>
            </a:r>
            <a:endParaRPr lang="en-US" sz="1382" dirty="0"/>
          </a:p>
        </p:txBody>
      </p:sp>
      <p:sp>
        <p:nvSpPr>
          <p:cNvPr id="14" name="Text 5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в университет
</a:t>
            </a:r>
            <a:pPr algn="l" indent="0" marL="0">
              <a:lnSpc>
                <a:spcPct val="100000"/>
              </a:lnSpc>
              <a:buNone/>
            </a:pPr>
            <a:r>
              <a:rPr lang="en-US" sz="4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Британская система рано сужает выбор предметов, поэтому старшие классы становятся более академическими. Это помогает глубже изучать нужные дисциплины, но требует раннего решения о будущем направлении.
</a:t>
            </a:r>
            <a:endParaRPr lang="en-US" sz="1255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Ступени обучения в США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58774" y="1919627"/>
            <a:ext cx="1801433" cy="20026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Elementary school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Elementary school обычно начинается в 5–6 лет и даёт основу по чтению, математике и другим обязательным предметам. В разных штатах структура ступени может немного отличаться.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2562503" y="1919627"/>
            <a:ext cx="1801433" cy="20026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Middle school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Middle school служит переходом между начальной и старшей школой. Здесь ученики постепенно привыкают к большему числу предметов и меняют несколько учителей вместо одного.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766232" y="1919627"/>
            <a:ext cx="1801433" cy="20026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High school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High school чаще всего продолжается до 18 лет. За это время ученики получают диплом high school diploma, который подтверждает окончание школьного обучения.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6969963" y="1919627"/>
            <a:ext cx="1801433" cy="20026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Поступление дальше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университета многие сдают SAT или ACT, но не все колледжи требуют эти тесты обязательно. Поэтому правила приёма могут отличаться даже среди похожих учебных заведений.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0894" y="2351885"/>
            <a:ext cx="3848986" cy="1511293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ключевых ступеней обучения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717561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Ниже показано, как в двух странах называются основные школьные ступени и какой документ получают выпускники.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Британская система сильнее опирается на единые экзамены, а американская чаще допускает различия между штатами и школами.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717561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системы Великобритании и США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 и длительность обязательного обучения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 только возраст, но и то, что окончание обучения в США может зависеть от правил конкретного штата.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Великобритания выглядит более единообразной, а в США обязательное обучение регулируется более гибко.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школьным системам Великобритании и США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3023" y="2013314"/>
            <a:ext cx="305255" cy="30525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70349" y="2030272"/>
            <a:ext cx="305255" cy="27133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189041" y="2013314"/>
            <a:ext cx="305255" cy="305255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управляет школами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56410" y="2500465"/>
            <a:ext cx="2221052" cy="9564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Великобритания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Национальные стандарты и экзамены задают общую рамку для всей страны, поэтому школы работают по более похожим правилам и программам.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3373736" y="2500465"/>
            <a:ext cx="2221052" cy="9564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
</a:t>
            </a:r>
            <a:pPr algn="l" indent="0" marL="0">
              <a:lnSpc>
                <a:spcPct val="100000"/>
              </a:lnSpc>
              <a:buNone/>
            </a:pPr>
            <a:r>
              <a:rPr lang="en-US" sz="10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политика часто зависит от штата и округа. Из-за этого расписание, предметы и школьные правила могут заметно отличаться даже в соседних городах.
</a:t>
            </a:r>
            <a:endParaRPr lang="en-US" sz="1354" dirty="0"/>
          </a:p>
        </p:txBody>
      </p:sp>
      <p:sp>
        <p:nvSpPr>
          <p:cNvPr id="14" name="Text 4"/>
          <p:cNvSpPr txBox="1"/>
          <p:nvPr/>
        </p:nvSpPr>
        <p:spPr>
          <a:xfrm>
            <a:off x="6192428" y="2500464"/>
            <a:ext cx="2221052" cy="9564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Местный уровень
</a:t>
            </a:r>
            <a:pPr algn="l" indent="0" marL="0">
              <a:lnSpc>
                <a:spcPct val="100000"/>
              </a:lnSpc>
              <a:buNone/>
            </a:pPr>
            <a:r>
              <a:rPr lang="en-US" sz="10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американских школах важную роль играет местный бюджет. Это влияет на оборудование, выбор курсов и дополнительные возможности для учеников.
</a:t>
            </a:r>
            <a:endParaRPr lang="en-US" sz="1317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04773" y="1493063"/>
            <a:ext cx="4349437" cy="328130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форма и внешний вид учеников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671575" y="1575852"/>
            <a:ext cx="3734739" cy="9404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Британия
</a:t>
            </a:r>
            <a:pPr algn="l" indent="0" marL="0">
              <a:lnSpc>
                <a:spcPct val="100000"/>
              </a:lnSpc>
              <a:buNone/>
            </a:pPr>
            <a:r>
              <a:rPr lang="en-US" sz="6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Великобритании школьная форма очень распространена и считается обычной частью повседневной школьной жизни, поэтому ученики часто выглядят более одинаково.
</a:t>
            </a:r>
            <a:endParaRPr lang="en-US" sz="1150" dirty="0"/>
          </a:p>
        </p:txBody>
      </p:sp>
      <p:sp>
        <p:nvSpPr>
          <p:cNvPr id="10" name="Text 3"/>
          <p:cNvSpPr txBox="1"/>
          <p:nvPr/>
        </p:nvSpPr>
        <p:spPr>
          <a:xfrm>
            <a:off x="671575" y="2702431"/>
            <a:ext cx="3734739" cy="9404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
</a:t>
            </a:r>
            <a:pPr algn="l" indent="0" marL="0">
              <a:lnSpc>
                <a:spcPct val="100000"/>
              </a:lnSpc>
              <a:buNone/>
            </a:pPr>
            <a:r>
              <a:rPr lang="en-US" sz="6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американских школах форма встречается реже. Вместо неё многие школы используют дресс-код, который задаёт общие требования, но оставляет больше свободы.
</a:t>
            </a:r>
            <a:endParaRPr lang="en-US" sz="1150" dirty="0"/>
          </a:p>
        </p:txBody>
      </p:sp>
      <p:sp>
        <p:nvSpPr>
          <p:cNvPr id="11" name="Text 4"/>
          <p:cNvSpPr txBox="1"/>
          <p:nvPr/>
        </p:nvSpPr>
        <p:spPr>
          <a:xfrm>
            <a:off x="671575" y="3829009"/>
            <a:ext cx="3734739" cy="9404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Самое заметное отличие
</a:t>
            </a:r>
            <a:pPr algn="l" indent="0" marL="0">
              <a:lnSpc>
                <a:spcPct val="100000"/>
              </a:lnSpc>
              <a:buNone/>
            </a:pPr>
            <a:r>
              <a:rPr lang="en-US" sz="6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внешний вид учеников часто первым бросается в глаза. По форме и правилам одежды легко увидеть, насколько по-разному организованы две системы.
</a:t>
            </a:r>
            <a:endParaRPr lang="en-US" sz="115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027" y="1903232"/>
            <a:ext cx="8402297" cy="304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365192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типичных школьных маршрутов в Великобритании и США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ученик проходит школьную систему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программа и предметы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60853" y="2615542"/>
            <a:ext cx="2293514" cy="15550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основы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обеих странах ученики изучают математику, английский язык, естественные науки, историю и физкультуру. Это показывает, что базовые школьные цели у систем очень похожи.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402546" y="2615542"/>
            <a:ext cx="2293515" cy="15550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Британский подход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старших классах Великобритании ученики обычно раньше выбирают меньше предметов и изучают их глубже. Такой подход помогает сосредоточиться на тех дисциплинах, которые нужны для дальнейшего обучения.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144241" y="2615542"/>
            <a:ext cx="2293514" cy="15550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Американский подход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США школьники чаще дольше сохраняют широкий набор предметов и позже переходят к специализации. Поэтому учебный путь остаётся более гибким и позволяет дольше пробовать разные направления.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Оценивание и экзамены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58773" y="1919627"/>
            <a:ext cx="2433777" cy="20026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решает многое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Великобритании крупные экзамены, такие как GCSE и A-levels, часто становятся главным ориентиром. Один сильный или слабый результат может заметно изменить дальнейший учебный путь.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336060" y="1919627"/>
            <a:ext cx="2433777" cy="20026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способов показать знания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США итог обычно складывается из тестов, контрольных, проектов, домашних заданий и семестровых оценок. Такой подход даёт ученику больше шансов компенсировать неудачу одной проверочной работой.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313347" y="1919627"/>
            <a:ext cx="2433777" cy="20026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Разный вес результата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Британская модель сильнее связывает оценку с экзаменом в конкретный день, а американская — с работой в течение всего периода. Поэтому стресс и требования к подготовке тоже различаются.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сильнее влияет на итоговую оценку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в Британии особенно важны крупные экзамены, а в США оценка чаще формируется постепенно и опирается на несколько видов работы.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Британская система больше зависит от одного экзамена, а американская распределяет результат между разными заданиями и проверками.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Сравнительное описание школьных систем Великобритании и США; обобщение по школьным моделям оценки.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день и расписание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874342" y="1401656"/>
            <a:ext cx="2507456" cy="10793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Утреннее начало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обеих странах уроки обычно начинаются утром. Ученики приходят в школу к первому занятию, но точное время зависит от конкретного учреждения и региона.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1763124" y="2585319"/>
            <a:ext cx="2507456" cy="10793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часть дня
</a:t>
            </a:r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Днём проходят уроки, перемены и обед. В Великобритании расписание чаще более ровное, а в США оно может меняться из-за набора предметов, спортивных секций и кружков.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4342" y="3712298"/>
            <a:ext cx="2507456" cy="10793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7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уроков
</a:t>
            </a:r>
            <a:pPr algn="l" indent="0" marL="0">
              <a:lnSpc>
                <a:spcPct val="100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окончания занятий многие американские школьники остаются на тренировках, клубах или дополнительных курсах. В британских школах внеклассная деятельность тоже есть, но обычно она организована более компактно.
</a:t>
            </a:r>
            <a:endParaRPr lang="en-US" sz="130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229" y="2573391"/>
            <a:ext cx="3986205" cy="20787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32600" y="2573391"/>
            <a:ext cx="3986205" cy="207874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здания и кампусы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71213" y="1450350"/>
            <a:ext cx="3898617" cy="10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Британская школа среди городских улиц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Британские школы часто выглядят более компактно и стоят рядом с жилыми кварталами или городскими дорогами. Такое здание обычно рассчитано на плотное использование пространства. Вокруг меньше открытых площадок, зато путь до школы у многих учеников короче.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783018" y="1450350"/>
            <a:ext cx="3898617" cy="10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7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Американский кампус с большим пространством
</a:t>
            </a:r>
            <a:pPr algn="l" indent="0" marL="0">
              <a:lnSpc>
                <a:spcPct val="100000"/>
              </a:lnSpc>
              <a:buNone/>
            </a:pPr>
            <a:r>
              <a:rPr lang="en-US" sz="445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Американская школа нередко напоминает небольшой кампус с просторными дворами, спортивными залами, столовой и стадионом. Здесь удобнее проводить крупные мероприятия и спортивные игры. Такая планировка показывает, что школьная жизнь часто связана не только с уроками, но и с активной внеурочной деятельностью.
</a:t>
            </a:r>
            <a:endParaRPr lang="en-US" sz="124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91871" y="1587736"/>
            <a:ext cx="4760260" cy="168709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Плюсы и минусы двух систем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86953" y="3619500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сравнение показывает, чем каждая система сильна и где у неё есть слабые места.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Британская система даёт больше единообразия, а американская — больше свободы. При этом качество обучения в США сильнее зависит от места проживания.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157678" y="3619500"/>
            <a:ext cx="3627548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Сравнительные обзоры образования OECD и национальные данные.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Поступление в университет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Британский путь
</a:t>
            </a:r>
            <a:pPr algn="l" indent="0" marL="0">
              <a:lnSpc>
                <a:spcPct val="100000"/>
              </a:lnSpc>
              <a:buNone/>
            </a:pPr>
            <a:r>
              <a:rPr lang="en-US" sz="4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Великобритании при поступлении особенно важны результаты A-levels и выбор профильных предметов. Университеты смотрят, насколько учебный профиль ученика совпадает с выбранной специальностью.
</a:t>
            </a:r>
            <a:endParaRPr lang="en-US" sz="1382" dirty="0"/>
          </a:p>
        </p:txBody>
      </p:sp>
      <p:sp>
        <p:nvSpPr>
          <p:cNvPr id="12" name="Text 3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Американский подход
</a:t>
            </a:r>
            <a:pPr algn="l" indent="0" marL="0">
              <a:lnSpc>
                <a:spcPct val="100000"/>
              </a:lnSpc>
              <a:buNone/>
            </a:pPr>
            <a:r>
              <a:rPr lang="en-US" sz="4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США оценивают не только школьные отметки, но и тесты, эссе, рекомендации учителей и достижения вне уроков. Такой отбор даёт больше возможностей показать разные сильные стороны.
</a:t>
            </a:r>
            <a:endParaRPr lang="en-US" sz="1382" dirty="0"/>
          </a:p>
        </p:txBody>
      </p:sp>
      <p:sp>
        <p:nvSpPr>
          <p:cNvPr id="13" name="Text 4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Ширина или глубина
</a:t>
            </a:r>
            <a:pPr algn="l" indent="0" marL="0">
              <a:lnSpc>
                <a:spcPct val="100000"/>
              </a:lnSpc>
              <a:buNone/>
            </a:pPr>
            <a:r>
              <a:rPr lang="en-US" sz="4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Британская система чаще требует раннего выбора направления, поэтому путь получается более узким и академическим. Американская модель дольше сохраняет гибкость и позволяет собирать сильное портфолио постепенно.
</a:t>
            </a:r>
            <a:endParaRPr lang="en-US" sz="1189" dirty="0"/>
          </a:p>
        </p:txBody>
      </p:sp>
      <p:sp>
        <p:nvSpPr>
          <p:cNvPr id="14" name="Text 5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это меняет
</a:t>
            </a:r>
            <a:pPr algn="l" indent="0" marL="0">
              <a:lnSpc>
                <a:spcPct val="100000"/>
              </a:lnSpc>
              <a:buNone/>
            </a:pPr>
            <a:r>
              <a:rPr lang="en-US" sz="4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разных правил один и тот же ученик может выглядеть по-разному в двух системах. Там, где важны экзамены, решает результат; там, где больше компонентов, важна общая картина.
</a:t>
            </a:r>
            <a:endParaRPr lang="en-US" sz="138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для поступления в университет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разных странах набор требований различается: где-то решает экзамен, а где-то нужно показать и учёбу, и личные достижения, и умение писать убедительное эссе.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Великобритания делает упор на учебные результаты, а США — на более широкий профиль кандидата.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Сравнительное описание правил поступления в университеты Великобритании и США.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1838" y="1602394"/>
            <a:ext cx="277578" cy="3172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11850" y="1602393"/>
            <a:ext cx="237925" cy="3172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9293" y="3304813"/>
            <a:ext cx="282669" cy="32305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89478" y="3304813"/>
            <a:ext cx="282669" cy="32305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Похожие черты двух систем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Грамотность и чтение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 в Великобритании, и в США ученики много работают с текстами: читают, пересказывают, пишут сочинения и учатся ясно выражать мысли на английском языке.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Математика в основе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Математика остаётся одним из главных предметов в обеих странах. Ученики осваивают счёт, логику, решение задач и практическое применение знаний в повседневной жизни.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Науки о мире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Естественные науки входят в обязательную школьную подготовку в обеих системах. Ученики изучают биологию, химию и физику, чтобы понимать природные явления и технологии.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 будущему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школы ведут ученика к следующему этапу: колледжу, университету или работе. Их общая задача — помочь подростку стать самостоятельным и подготовленным к взрослой жизни.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027" y="1903232"/>
            <a:ext cx="8402297" cy="304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365192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организация образования влияет на экзамены, выбор предметов и итоговую оценку успехов ученика.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системы действительно расходятся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1405968"/>
            <a:ext cx="4816995" cy="23315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Вывод: похожи, но не одинаковы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Британская и американская школы похожи своей целью, но идут к ней разными путями. В одной системе сильнее экзамены и единые правила, в другой — гибкость, выбор и разнообразие оценок.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2026-05-31T10:20:18Z</dcterms:created>
  <dcterms:modified xsi:type="dcterms:W3CDTF">2026-05-31T10:20:18Z</dcterms:modified>
</cp:coreProperties>
</file>