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image" Target="../media/image-1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image" Target="../media/image-2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image" Target="../media/image-4-8.png"/><Relationship Id="rId9" Type="http://schemas.openxmlformats.org/officeDocument/2006/relationships/image" Target="../media/image-4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image" Target="../media/image-15-8.png"/><Relationship Id="rId9" Type="http://schemas.openxmlformats.org/officeDocument/2006/relationships/image" Target="../media/image-15-9.png"/><Relationship Id="rId10" Type="http://schemas.openxmlformats.org/officeDocument/2006/relationships/image" Target="../media/image-15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66338" y="371225"/>
            <a:ext cx="3417025" cy="44124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1810700"/>
            <a:ext cx="4858500" cy="1785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Составное глагольное сказуемое
</a:t>
            </a:r>
            <a:endParaRPr lang="en-US" sz="3200" dirty="0"/>
          </a:p>
        </p:txBody>
      </p:sp>
      <p:sp>
        <p:nvSpPr>
          <p:cNvPr id="7" name="Text 1"/>
          <p:cNvSpPr txBox="1"/>
          <p:nvPr/>
        </p:nvSpPr>
        <p:spPr>
          <a:xfrm>
            <a:off x="360000" y="3975973"/>
            <a:ext cx="4858500" cy="80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 предложении выражаются действие, желание и возможность?
</a:t>
            </a:r>
            <a:endParaRPr lang="en-US" sz="1800" dirty="0"/>
          </a:p>
        </p:txBody>
      </p:sp>
      <p:sp>
        <p:nvSpPr>
          <p:cNvPr id="8" name="Text 2"/>
          <p:cNvSpPr txBox="1"/>
          <p:nvPr/>
        </p:nvSpPr>
        <p:spPr>
          <a:xfrm>
            <a:off x="447590" y="433985"/>
            <a:ext cx="23328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6600" y="1349364"/>
            <a:ext cx="4148100" cy="3098922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6600" y="360000"/>
            <a:ext cx="84267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важно уметь его находить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4899050" y="1624284"/>
            <a:ext cx="3631500" cy="25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тема помогает разбирать предложения точнее, отличать виды сказуемого и правильно выделять грамматическую основу в школьных текстах и обычной речи.
</a:t>
            </a:r>
            <a:endParaRPr lang="en-US" sz="1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56600" y="360000"/>
            <a:ext cx="84267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называют составным глагольным сказуемым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655350" y="2001000"/>
            <a:ext cx="2126700" cy="237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Составное глагольное сказуемое состоит из двух частей, которые вместе передают одно действие. Оно помогает показать не только сам факт действия, но и отношение к нему говорящего.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3510200" y="2001000"/>
            <a:ext cx="2126700" cy="237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Первая часть выражает значение начала, желания, возможности, необходимости или завершения действия. Она не называется главным действием, а лишь уточняет, как к нему относится подлежащее.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6365050" y="2001000"/>
            <a:ext cx="2126700" cy="237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Вторая часть стоит в неопределённой форме глагола и называет само действие: читать, писать, петь, прийти. Именно она задаёт основной смысл сказуемого.
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338200" y="1737075"/>
            <a:ext cx="360000" cy="28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044300" y="1701075"/>
            <a:ext cx="360000" cy="3600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356600" y="360000"/>
            <a:ext cx="84267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 каких частей оно состоит
</a:t>
            </a:r>
            <a:endParaRPr lang="en-US" sz="3000" dirty="0"/>
          </a:p>
        </p:txBody>
      </p:sp>
      <p:sp>
        <p:nvSpPr>
          <p:cNvPr id="12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  <p:sp>
        <p:nvSpPr>
          <p:cNvPr id="13" name="Text 2"/>
          <p:cNvSpPr txBox="1"/>
          <p:nvPr/>
        </p:nvSpPr>
        <p:spPr>
          <a:xfrm>
            <a:off x="1278350" y="2617675"/>
            <a:ext cx="2881200" cy="171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Она показывает отношение к действию: хочу, могу, должен, начал, стал, продолжал, перестал. Без неё неясно, как именно совершается действие или почему оно важно.
</a:t>
            </a:r>
            <a:endParaRPr lang="en-US" sz="1300" dirty="0"/>
          </a:p>
        </p:txBody>
      </p:sp>
      <p:sp>
        <p:nvSpPr>
          <p:cNvPr id="14" name="Text 3"/>
          <p:cNvSpPr txBox="1"/>
          <p:nvPr/>
        </p:nvSpPr>
        <p:spPr>
          <a:xfrm>
            <a:off x="1278350" y="2162300"/>
            <a:ext cx="2881200" cy="360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Вспомогательная часть
</a:t>
            </a:r>
            <a:endParaRPr lang="en-US" sz="1500" dirty="0"/>
          </a:p>
        </p:txBody>
      </p:sp>
      <p:sp>
        <p:nvSpPr>
          <p:cNvPr id="15" name="Text 4"/>
          <p:cNvSpPr txBox="1"/>
          <p:nvPr/>
        </p:nvSpPr>
        <p:spPr>
          <a:xfrm>
            <a:off x="4984450" y="2617675"/>
            <a:ext cx="2881200" cy="171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неопределённая форма глагола, которая отвечает на вопросы что делать? что сделать? Она называет само действие: гулять, помочь, смеяться, учиться.
</a:t>
            </a:r>
            <a:endParaRPr lang="en-US" sz="1300" dirty="0"/>
          </a:p>
        </p:txBody>
      </p:sp>
      <p:sp>
        <p:nvSpPr>
          <p:cNvPr id="16" name="Text 5"/>
          <p:cNvSpPr txBox="1"/>
          <p:nvPr/>
        </p:nvSpPr>
        <p:spPr>
          <a:xfrm>
            <a:off x="4984450" y="2162300"/>
            <a:ext cx="2881200" cy="360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Инфинитив
</a:t>
            </a:r>
            <a:endParaRPr lang="en-US" sz="15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4475" y="2547235"/>
            <a:ext cx="4843800" cy="99013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6600" y="360000"/>
            <a:ext cx="84267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значения вспомогательной части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5356100" y="1310700"/>
            <a:ext cx="34308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таблице показано, какое значение добавляет вспомогательная часть к основному действию.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5356100" y="2571750"/>
            <a:ext cx="34308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Вспомогательная часть уточняет смысл, а инфинитив называет само действие; вместе они образуют одно сказуемое.
</a:t>
            </a:r>
            <a:endParaRPr lang="en-US" sz="1400" dirty="0"/>
          </a:p>
        </p:txBody>
      </p:sp>
      <p:sp>
        <p:nvSpPr>
          <p:cNvPr id="9" name="Text 4"/>
          <p:cNvSpPr txBox="1"/>
          <p:nvPr/>
        </p:nvSpPr>
        <p:spPr>
          <a:xfrm>
            <a:off x="5356100" y="4225200"/>
            <a:ext cx="3430800" cy="558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учебных примеров по теме «Составное глагольное сказуемое».
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7948" y="1638775"/>
            <a:ext cx="2718004" cy="31449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3400" y="360000"/>
            <a:ext cx="6293100" cy="10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составное глагольное сказуемое выглядит в предложении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3477350" y="3830087"/>
            <a:ext cx="4562700" cy="81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предложениях типа Мальчик начал рисовать, Девочка хочет читать, Ребята продолжали играть вспомогательное слово и инфинитив читаются вместе. Так видно, где заканчивается действие и начинается его уточнение.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3477350" y="3404463"/>
            <a:ext cx="4562700" cy="35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выглядит конструкция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3477350" y="2188039"/>
            <a:ext cx="4562700" cy="81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Подлежащее и сказуемое образуют грамматическую основу предложения. В составном глагольном сказуемом сказуемое обычно стоит рядом с подлежащим и легко выделяется как единая смысловая часть.
</a:t>
            </a:r>
            <a:endParaRPr lang="en-US" sz="1200" dirty="0"/>
          </a:p>
        </p:txBody>
      </p:sp>
      <p:sp>
        <p:nvSpPr>
          <p:cNvPr id="11" name="Text 5"/>
          <p:cNvSpPr txBox="1"/>
          <p:nvPr/>
        </p:nvSpPr>
        <p:spPr>
          <a:xfrm>
            <a:off x="3477350" y="1762414"/>
            <a:ext cx="4562700" cy="35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Грамматическая основа
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4475" y="1310707"/>
            <a:ext cx="4130100" cy="346318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6600" y="360000"/>
            <a:ext cx="84267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значения встречаются чаще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4642400" y="4481675"/>
            <a:ext cx="4144800" cy="301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подборка примеров по теме «Составное глагольное сказуемое». Данные для иллюстрации, 2025.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4878350" y="1564825"/>
            <a:ext cx="3672900" cy="132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в учебных примерах встречаются слова, обозначающие желание и обязанность, потому что они особенно удобны для построения предложений.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4878350" y="2945950"/>
            <a:ext cx="3672900" cy="132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Распределение показывает, что смысловые оттенки действия выражаются по-разному, но чаще всего через желание и необходимость.
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356600" y="360000"/>
            <a:ext cx="84267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Слова, которые часто входят в составное глагольное сказуемое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3270275" y="3160505"/>
            <a:ext cx="2510400" cy="116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мочь и должен помогают понять, возможно ли действие или необходимо ли его выполнить: могу ответить, должен учиться.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3270275" y="2647513"/>
            <a:ext cx="2510400" cy="4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Возможность и обязанность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6047175" y="2688230"/>
            <a:ext cx="2510400" cy="116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начать, продолжать, перестать, стать указывают, как действие разворачивается во времени: начал читать, продолжал писать, перестал шуметь.
</a:t>
            </a:r>
            <a:endParaRPr lang="en-US" sz="1200" dirty="0"/>
          </a:p>
        </p:txBody>
      </p:sp>
      <p:sp>
        <p:nvSpPr>
          <p:cNvPr id="11" name="Text 5"/>
          <p:cNvSpPr txBox="1"/>
          <p:nvPr/>
        </p:nvSpPr>
        <p:spPr>
          <a:xfrm>
            <a:off x="6047175" y="2175237"/>
            <a:ext cx="2510400" cy="4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и изменение действия
</a:t>
            </a:r>
            <a:endParaRPr lang="en-US" sz="1300" dirty="0"/>
          </a:p>
        </p:txBody>
      </p:sp>
      <p:sp>
        <p:nvSpPr>
          <p:cNvPr id="12" name="Text 6"/>
          <p:cNvSpPr txBox="1"/>
          <p:nvPr/>
        </p:nvSpPr>
        <p:spPr>
          <a:xfrm>
            <a:off x="493375" y="3627730"/>
            <a:ext cx="2510400" cy="116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хотеть и решать показывают, что подлежащее стремится выполнить действие. После них обычно стоит инфинитив: хочу рисовать, решил помочь.
</a:t>
            </a:r>
            <a:endParaRPr lang="en-US" sz="1200" dirty="0"/>
          </a:p>
        </p:txBody>
      </p:sp>
      <p:sp>
        <p:nvSpPr>
          <p:cNvPr id="13" name="Text 7"/>
          <p:cNvSpPr txBox="1"/>
          <p:nvPr/>
        </p:nvSpPr>
        <p:spPr>
          <a:xfrm>
            <a:off x="493375" y="3114738"/>
            <a:ext cx="2510400" cy="4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Желание и намерение
</a:t>
            </a:r>
            <a:endParaRPr lang="en-US" sz="13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4475" y="1592328"/>
            <a:ext cx="8397600" cy="318004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345500" y="360000"/>
            <a:ext cx="8426700" cy="41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найти составное глагольное сказуемое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345500" y="847800"/>
            <a:ext cx="8426700" cy="52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при синтаксическом разборе предложения
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56600" y="360000"/>
            <a:ext cx="84267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оно отличается от простого глагольного сказуемого
</a:t>
            </a:r>
            <a:endParaRPr lang="en-US" sz="3000" dirty="0"/>
          </a:p>
        </p:txBody>
      </p:sp>
      <p:sp>
        <p:nvSpPr>
          <p:cNvPr id="10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100" dirty="0"/>
          </a:p>
        </p:txBody>
      </p:sp>
      <p:sp>
        <p:nvSpPr>
          <p:cNvPr id="11" name="Text 2"/>
          <p:cNvSpPr txBox="1"/>
          <p:nvPr/>
        </p:nvSpPr>
        <p:spPr>
          <a:xfrm>
            <a:off x="655350" y="1562800"/>
            <a:ext cx="3548400" cy="109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Простое глагольное сказуемое выражено одним глаголом, который сразу называет действие целиком: пришёл, читает, смеётся.
</a:t>
            </a:r>
            <a:endParaRPr lang="en-US" sz="1400" dirty="0"/>
          </a:p>
        </p:txBody>
      </p:sp>
      <p:sp>
        <p:nvSpPr>
          <p:cNvPr id="12" name="Text 3"/>
          <p:cNvSpPr txBox="1"/>
          <p:nvPr/>
        </p:nvSpPr>
        <p:spPr>
          <a:xfrm>
            <a:off x="655350" y="3382250"/>
            <a:ext cx="3548400" cy="109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Такая конструкция помогает точнее передать начало, желание, возможность или обязанность: начал читать, хочет смеяться, может прийти.
</a:t>
            </a:r>
            <a:endParaRPr lang="en-US" sz="1400" dirty="0"/>
          </a:p>
        </p:txBody>
      </p:sp>
      <p:sp>
        <p:nvSpPr>
          <p:cNvPr id="13" name="Text 4"/>
          <p:cNvSpPr txBox="1"/>
          <p:nvPr/>
        </p:nvSpPr>
        <p:spPr>
          <a:xfrm>
            <a:off x="4937550" y="1562800"/>
            <a:ext cx="3548400" cy="109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составном глагольном сказуемом смысл разделён на две части. Вспомогательное слово показывает отношение к действию, а инфинитив называет само действие.
</a:t>
            </a:r>
            <a:endParaRPr lang="en-US" sz="1400" dirty="0"/>
          </a:p>
        </p:txBody>
      </p:sp>
      <p:sp>
        <p:nvSpPr>
          <p:cNvPr id="14" name="Text 5"/>
          <p:cNvSpPr txBox="1"/>
          <p:nvPr/>
        </p:nvSpPr>
        <p:spPr>
          <a:xfrm>
            <a:off x="4937550" y="3382250"/>
            <a:ext cx="3548400" cy="109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не ошибиться, нужно проверить, есть ли в сказуемом инфинитив. Если он есть и связан со вспомогательным словом, перед нами составное глагольное сказуемое.
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6600" y="360000"/>
            <a:ext cx="84267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оно отличается от составного именного сказуемого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514750" y="2592369"/>
            <a:ext cx="2562600" cy="206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составном глагольном сказуемом главную смысловую нагрузку несёт действие: вспомогательное слово лишь показывает отношение к нему, а вторая часть обязательно выражена инфинитивом.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3367925" y="2592369"/>
            <a:ext cx="2562600" cy="206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Составное именное сказуемое устроено иначе: оно называет признак, состояние или роль предмета через связку и именную часть, например: был учеником, стал смелым, оказался другом.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6221100" y="2592369"/>
            <a:ext cx="2562600" cy="206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не путать эти виды сказуемых, посмотрите на вторую часть: если это неопределённая форма глагола, перед вами составное глагольное сказуемое; если имя — составное именное.
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23975" y="2219566"/>
            <a:ext cx="4843800" cy="164546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6600" y="360000"/>
            <a:ext cx="84267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Разбор предложений по частям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356600" y="4423500"/>
            <a:ext cx="3430800" cy="360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из текста презентации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655350" y="1595275"/>
            <a:ext cx="2884200" cy="109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таблице показано, как в каждом предложении выделяются вспомогательная часть, инфинитив и общий вывод о типе сказуемого.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655350" y="3164625"/>
            <a:ext cx="2884200" cy="109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всех примерах сказуемое состоит из двух частей, которые вместе обозначают одно действие и образуют составное глагольное сказуемое.
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54200" y="1323318"/>
            <a:ext cx="8432700" cy="189406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6600" y="360000"/>
            <a:ext cx="83991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при определении сказуемого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356600" y="3673450"/>
            <a:ext cx="41481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 инфинитив принимают за отдельный второстепенный член предложения, хотя в составе сказуемого он вместе со вспомогательным словом передаёт единое значение: начал петь, может прийти, перестал спорить.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642400" y="3673450"/>
            <a:ext cx="41481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Другая ошибка — замечать только смысл действия и пропускать вспомогательное слово. Тогда легко перепутать тип сказуемого, поэтому важно проверять обе части и их общую роль в предложении.
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4475" y="1310707"/>
            <a:ext cx="4130100" cy="346318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6600" y="360000"/>
            <a:ext cx="84267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трёх типов сказуемых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4642400" y="4481675"/>
            <a:ext cx="4144800" cy="301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материалу презентации; данные для диаграммы условные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4878350" y="1564825"/>
            <a:ext cx="3672900" cy="132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 не только число слов, но и способ выражения главной части: действие, инфинитив или именная часть.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4878350" y="2945950"/>
            <a:ext cx="3672900" cy="132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количеству слов составное глагольное и составное именное похожи, но различаются по смыслу и строению второй части.
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3000" y="1701075"/>
            <a:ext cx="360000" cy="360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344250" y="1737075"/>
            <a:ext cx="360000" cy="288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195500" y="1721075"/>
            <a:ext cx="360000" cy="3200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100" dirty="0"/>
          </a:p>
        </p:txBody>
      </p:sp>
      <p:sp>
        <p:nvSpPr>
          <p:cNvPr id="13" name="Text 1"/>
          <p:cNvSpPr txBox="1"/>
          <p:nvPr/>
        </p:nvSpPr>
        <p:spPr>
          <a:xfrm>
            <a:off x="356600" y="360000"/>
            <a:ext cx="84267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инфинитива в составном глагольном сказуемом
</a:t>
            </a:r>
            <a:endParaRPr lang="en-US" sz="3000" dirty="0"/>
          </a:p>
        </p:txBody>
      </p:sp>
      <p:sp>
        <p:nvSpPr>
          <p:cNvPr id="14" name="Text 2"/>
          <p:cNvSpPr txBox="1"/>
          <p:nvPr/>
        </p:nvSpPr>
        <p:spPr>
          <a:xfrm>
            <a:off x="433150" y="2591950"/>
            <a:ext cx="2575200" cy="186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Инфинитив сообщает сказуемому основной смысл: читать, помочь, ответить, учиться. Именно он отвечает на вопрос что делать? или что сделать? и показывает, о каком действии идёт речь.
</a:t>
            </a:r>
            <a:endParaRPr lang="en-US" sz="1200" dirty="0"/>
          </a:p>
        </p:txBody>
      </p:sp>
      <p:sp>
        <p:nvSpPr>
          <p:cNvPr id="15" name="Text 3"/>
          <p:cNvSpPr txBox="1"/>
          <p:nvPr/>
        </p:nvSpPr>
        <p:spPr>
          <a:xfrm>
            <a:off x="433150" y="2162300"/>
            <a:ext cx="2575200" cy="343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4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Называет главное действие
</a:t>
            </a:r>
            <a:endParaRPr lang="en-US" sz="1400" dirty="0"/>
          </a:p>
        </p:txBody>
      </p:sp>
      <p:sp>
        <p:nvSpPr>
          <p:cNvPr id="16" name="Text 4"/>
          <p:cNvSpPr txBox="1"/>
          <p:nvPr/>
        </p:nvSpPr>
        <p:spPr>
          <a:xfrm>
            <a:off x="3284400" y="2591950"/>
            <a:ext cx="2575200" cy="186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сочетаниях решила учиться, начал собираться, могут победить инфинитив соединяется со вспомогательным словом в одно сказуемое. Без него смысл конструкции становится неполным и менее точным.
</a:t>
            </a:r>
            <a:endParaRPr lang="en-US" sz="1200" dirty="0"/>
          </a:p>
        </p:txBody>
      </p:sp>
      <p:sp>
        <p:nvSpPr>
          <p:cNvPr id="17" name="Text 5"/>
          <p:cNvSpPr txBox="1"/>
          <p:nvPr/>
        </p:nvSpPr>
        <p:spPr>
          <a:xfrm>
            <a:off x="3284400" y="2162300"/>
            <a:ext cx="2575200" cy="343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4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Связывает части сказуемого
</a:t>
            </a:r>
            <a:endParaRPr lang="en-US" sz="1400" dirty="0"/>
          </a:p>
        </p:txBody>
      </p:sp>
      <p:sp>
        <p:nvSpPr>
          <p:cNvPr id="18" name="Text 6"/>
          <p:cNvSpPr txBox="1"/>
          <p:nvPr/>
        </p:nvSpPr>
        <p:spPr>
          <a:xfrm>
            <a:off x="6135650" y="2591950"/>
            <a:ext cx="2575200" cy="186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в сказуемом есть инфинитив, легче понять, что перед нами не отдельное дополнение, а единая грамматическая основа. Это особенно важно при синтаксическом разборе.
</a:t>
            </a:r>
            <a:endParaRPr lang="en-US" sz="1200" dirty="0"/>
          </a:p>
        </p:txBody>
      </p:sp>
      <p:sp>
        <p:nvSpPr>
          <p:cNvPr id="19" name="Text 7"/>
          <p:cNvSpPr txBox="1"/>
          <p:nvPr/>
        </p:nvSpPr>
        <p:spPr>
          <a:xfrm>
            <a:off x="6135650" y="2162300"/>
            <a:ext cx="2575200" cy="343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4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Помогает увидеть структуру предложения
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3400" y="360000"/>
            <a:ext cx="6293100" cy="10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Слова-сигналы, которые помогают узнать это сказуемое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729129" y="1736325"/>
            <a:ext cx="7258800" cy="71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таким словам относятся начал, стал, продолжал, перестал, хочет, может, должен и решил. Они часто стоят перед инфинитивом и сразу подсказывают, что сказуемое, вероятно, составное.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729129" y="3959750"/>
            <a:ext cx="7258800" cy="71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не ошибиться, нужно проверять не только знакомое слово-сигнал, но и вторую часть. Если рядом есть инфинитив, обе части вместе образуют одно сказуемое.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729129" y="2848038"/>
            <a:ext cx="7258800" cy="71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этих слов обычно идёт неопределённая форма глагола: стал читать, хочет играть, должен помочь. Именно такое сочетание помогает быстро отличить составное глагольное сказуемое от простого.
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4475" y="1310707"/>
            <a:ext cx="4130100" cy="346318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6600" y="360000"/>
            <a:ext cx="84267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значения показывают вспомогательные слова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4642400" y="4481675"/>
            <a:ext cx="4144800" cy="301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примеры из презентации; распределение условное для визуализации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4878350" y="1564825"/>
            <a:ext cx="3672900" cy="132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опирается на учебные примеры из презентации и помогает увидеть, какие значения чаще всего выражают вспомогательные слова.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4878350" y="2945950"/>
            <a:ext cx="3672900" cy="132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встречаются желание и обязанность, но остальные значения тоже важны, потому что они уточняют оттенок действия.
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4475" y="1592328"/>
            <a:ext cx="8397600" cy="318004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345500" y="360000"/>
            <a:ext cx="8426700" cy="41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синтаксического разбора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345500" y="847800"/>
            <a:ext cx="8426700" cy="52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помогает уверенно определить составное глагольное сказуемое в предложении.
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56600" y="360000"/>
            <a:ext cx="84267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Составное глагольное сказуемое в речи и текстах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360250" y="2426025"/>
            <a:ext cx="2003400" cy="234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повседневной речи такие сказуемые помогают точно передавать намерение, просьбу или план: хочу прочитать, должен выполнить, решил помочь. Благодаря этому высказывание звучит яснее и конкретнее.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2501300" y="2426025"/>
            <a:ext cx="2003400" cy="234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рассказах и диалогах они делают речь живой, потому что показывают не только действие, но и отношение говорящего к нему: начал смеяться, перестал спорить, продолжал читать.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4642350" y="2426025"/>
            <a:ext cx="2003400" cy="234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учебных заданиях составное глагольное сказуемое особенно важно для синтаксического разбора: по нему легче выделить грамматическую основу и правильно объяснить строение предложения.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6783400" y="2426025"/>
            <a:ext cx="2003400" cy="234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конструкции встречаются очень часто, поэтому умение быстро находить их помогает лучше понимать и художественные тексты, и обычные сообщения, и задания по русскому языку.
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1397200"/>
            <a:ext cx="5572200" cy="1785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Главное, что нужно запомнить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360000" y="3500750"/>
            <a:ext cx="5572200" cy="128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Составное глагольное сказуемое состоит из вспомогательной части и инфинитива: первая показывает отношение к действию, вторая называет само действие. Это знание помогает уверенно разбирать предложения.
</a:t>
            </a:r>
            <a:endParaRPr lang="en-US" sz="1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2026-05-22T10:51:16Z</dcterms:created>
  <dcterms:modified xsi:type="dcterms:W3CDTF">2026-05-22T10:51:16Z</dcterms:modified>
</cp:coreProperties>
</file>