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1106125"/>
            <a:ext cx="46134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Южно-Африканская Республика: география, ресурсы и население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270000"/>
            <a:ext cx="4762500" cy="47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9925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ЮАР: край материка, богатые недра и многонациональное общество.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525" y="2514934"/>
            <a:ext cx="4096800" cy="22164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302000" cy="17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dirty="0">
                <a:solidFill>
                  <a:srgbClr val="FCFA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ЮАР на карте Африки
</a:t>
            </a:r>
            <a:endParaRPr lang="en-US" sz="3300" dirty="0"/>
          </a:p>
        </p:txBody>
      </p:sp>
      <p:sp>
        <p:nvSpPr>
          <p:cNvPr id="7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713783" y="3064941"/>
            <a:ext cx="40173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Южно-Африканская Республика выделяется выгодным положением на юге материка, тремя столицами и сильной ресурсной базой. Её география, экономика и история тесно связаны между собой и определяют роль страны в регионе и мире.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6050" y="1645339"/>
            <a:ext cx="3738900" cy="3227722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 государственные границы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587100" y="1570061"/>
            <a:ext cx="3738600" cy="1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оконечность Африки
</a:t>
            </a:r>
            <a:endParaRPr lang="en-US" sz="1185" dirty="0"/>
          </a:p>
        </p:txBody>
      </p:sp>
      <p:sp>
        <p:nvSpPr>
          <p:cNvPr id="13" name="Text 3"/>
          <p:cNvSpPr txBox="1"/>
          <p:nvPr/>
        </p:nvSpPr>
        <p:spPr>
          <a:xfrm>
            <a:off x="587100" y="1758558"/>
            <a:ext cx="3738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ЮАР занимает крайнюю южную часть материка и контролирует важные направления морского сообщения между Атлантическим и Индийским океанами, что усиливает её транзитное значение.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587100" y="4302717"/>
            <a:ext cx="3738600" cy="1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
</a:t>
            </a:r>
            <a:endParaRPr lang="en-US" sz="1185" dirty="0"/>
          </a:p>
        </p:txBody>
      </p:sp>
      <p:sp>
        <p:nvSpPr>
          <p:cNvPr id="15" name="Text 5"/>
          <p:cNvSpPr txBox="1"/>
          <p:nvPr/>
        </p:nvSpPr>
        <p:spPr>
          <a:xfrm>
            <a:off x="587100" y="4491238"/>
            <a:ext cx="3738600" cy="3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Благоприятное положение на стыке океанских направлений делает ЮАР важным узлом международной торговли, перевозок и портовой инфраструктуры на юге Африки.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587100" y="3619553"/>
            <a:ext cx="3738600" cy="1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мысы
</a:t>
            </a:r>
            <a:endParaRPr lang="en-US" sz="1185" dirty="0"/>
          </a:p>
        </p:txBody>
      </p:sp>
      <p:sp>
        <p:nvSpPr>
          <p:cNvPr id="17" name="Text 7"/>
          <p:cNvSpPr txBox="1"/>
          <p:nvPr/>
        </p:nvSpPr>
        <p:spPr>
          <a:xfrm>
            <a:off x="587100" y="3808061"/>
            <a:ext cx="3738600" cy="3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 Доброй Надежды и мыс Игольный имеют не только историческое, но и географическое значение, поскольку связаны с морскими маршрутами и навигацией.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587100" y="2936389"/>
            <a:ext cx="3738600" cy="1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океана
</a:t>
            </a:r>
            <a:endParaRPr lang="en-US" sz="1185" dirty="0"/>
          </a:p>
        </p:txBody>
      </p:sp>
      <p:sp>
        <p:nvSpPr>
          <p:cNvPr id="19" name="Text 9"/>
          <p:cNvSpPr txBox="1"/>
          <p:nvPr/>
        </p:nvSpPr>
        <p:spPr>
          <a:xfrm>
            <a:off x="587100" y="3124883"/>
            <a:ext cx="3738600" cy="3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страны омываются водами Атлантического и Индийского океанов. Это влияет на климат, хозяйственную специализацию побережий и развитие портов.
</a:t>
            </a:r>
            <a:endParaRPr lang="en-US" sz="800" dirty="0"/>
          </a:p>
        </p:txBody>
      </p:sp>
      <p:sp>
        <p:nvSpPr>
          <p:cNvPr id="20" name="Text 10"/>
          <p:cNvSpPr txBox="1"/>
          <p:nvPr/>
        </p:nvSpPr>
        <p:spPr>
          <a:xfrm>
            <a:off x="587100" y="2253225"/>
            <a:ext cx="3738600" cy="1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страны
</a:t>
            </a:r>
            <a:endParaRPr lang="en-US" sz="1185" dirty="0"/>
          </a:p>
        </p:txBody>
      </p:sp>
      <p:sp>
        <p:nvSpPr>
          <p:cNvPr id="21" name="Text 11"/>
          <p:cNvSpPr txBox="1"/>
          <p:nvPr/>
        </p:nvSpPr>
        <p:spPr>
          <a:xfrm>
            <a:off x="587100" y="2441736"/>
            <a:ext cx="3738600" cy="3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границы ЮАР проходят с Намибией, Ботсваной, Зимбабве, Мозамбиком, Эсватини и Лесото, причём Лесото полностью окружено её территорией.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1679798"/>
            <a:ext cx="3989100" cy="30788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различия по территории страны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физической карте и климатическим особенностям ЮАР; 2025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ЮАР меняется от сухих западных районов к более влажным восточным побережьям; на распределение осадков особенно влияют океанические течения и высота плато.
</a:t>
            </a:r>
            <a:endParaRPr lang="en-US" sz="1261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благоприятны для увлажнения восток и побережья, тогда как запад и внутренние районы требуют более осторожного водопользования.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144391"/>
            <a:ext cx="8606400" cy="1823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270000"/>
            <a:ext cx="80361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природные зоны ЮАР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511850" y="3741875"/>
            <a:ext cx="1454400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Основную часть территории занимает высокое внутреннее плато, которое формирует основу расселения, землепользования и размещения хозяйства. Оно резко контрастирует с низменными прибрежными полосами.
</a:t>
            </a:r>
            <a:endParaRPr lang="en-US" sz="781" dirty="0"/>
          </a:p>
        </p:txBody>
      </p:sp>
      <p:sp>
        <p:nvSpPr>
          <p:cNvPr id="14" name="Text 3"/>
          <p:cNvSpPr txBox="1"/>
          <p:nvPr/>
        </p:nvSpPr>
        <p:spPr>
          <a:xfrm>
            <a:off x="511850" y="3254980"/>
            <a:ext cx="1454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плато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7180550" y="3741875"/>
            <a:ext cx="1454400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юго-западе встречаются средиземноморские ландшафты, более редкие для Африки. Они благоприятны для садоводства, виноградарства и плотного размещения населения.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7180550" y="3254980"/>
            <a:ext cx="1454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Капская область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513375" y="3741875"/>
            <a:ext cx="1454400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широко распространены во внутренних и северо-восточных районах, где природные условия лучше подходят для животноводства и отдельных видов сельского хозяйства.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5513375" y="3254980"/>
            <a:ext cx="1454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и пастбища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3846200" y="3741875"/>
            <a:ext cx="1454400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Карру отличается засушливостью и редкой растительностью. Здесь хозяйственная деятельность ограничена природными условиями, а плотность населения ниже, чем в более влажных частях страны.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3846200" y="3254980"/>
            <a:ext cx="1454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Полупустыня Карру
</a:t>
            </a:r>
            <a:endParaRPr lang="en-US" sz="1000" dirty="0"/>
          </a:p>
        </p:txBody>
      </p:sp>
      <p:sp>
        <p:nvSpPr>
          <p:cNvPr id="21" name="Text 10"/>
          <p:cNvSpPr txBox="1"/>
          <p:nvPr/>
        </p:nvSpPr>
        <p:spPr>
          <a:xfrm>
            <a:off x="2179025" y="3741875"/>
            <a:ext cx="1454400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востока плато обрамлено Драконовыми горами, создающими заметный природный барьер и влияющими на распределение влаги, температур и транспортных связей между районами страны.
</a:t>
            </a:r>
            <a:endParaRPr lang="en-US" sz="794" dirty="0"/>
          </a:p>
        </p:txBody>
      </p:sp>
      <p:sp>
        <p:nvSpPr>
          <p:cNvPr id="22" name="Text 11"/>
          <p:cNvSpPr txBox="1"/>
          <p:nvPr/>
        </p:nvSpPr>
        <p:spPr>
          <a:xfrm>
            <a:off x="2179025" y="3254980"/>
            <a:ext cx="1454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Драконовы горы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278274"/>
            <a:ext cx="8604000" cy="21636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34500" cy="8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и их функции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административному устройству и экономической географии ЮАР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ЮАР образуют сеть управленческих, финансовых, портовых и судебных центров страны.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столиц и специализация городов показывают, что политические и экономические функции в ЮАР распределены между несколькими центрами.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144" y="1247925"/>
            <a:ext cx="2807712" cy="364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8549" y="1247925"/>
            <a:ext cx="2807712" cy="3648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954" y="1247925"/>
            <a:ext cx="2807712" cy="3648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0361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мирового значения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28100" y="1927500"/>
            <a:ext cx="2497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Кимберли стала символом южноафриканской алмазной добычи и одним из самых известных горнорудных центров XIX века. Именно здесь алмазная лихорадка ускорила развитие добывающей промышленности и привлекла капитал, рабочую силу и транспортные инвестиции в регион.
</a:t>
            </a:r>
            <a:endParaRPr lang="en-US" sz="796" dirty="0"/>
          </a:p>
        </p:txBody>
      </p:sp>
      <p:sp>
        <p:nvSpPr>
          <p:cNvPr id="12" name="Text 3"/>
          <p:cNvSpPr txBox="1"/>
          <p:nvPr/>
        </p:nvSpPr>
        <p:spPr>
          <a:xfrm>
            <a:off x="428100" y="1446750"/>
            <a:ext cx="2497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Алмазная история Кимберли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26500" y="1927500"/>
            <a:ext cx="2497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 Витватерсранд превратился в крупнейший золотодобывающий центр страны и стал основой быстрого роста Йоханнесбурга. Горнодобыча здесь изменила структуру расселения, усилила урбанизацию и превратила сырьевой район в мощный экономический узел.
</a:t>
            </a:r>
            <a:endParaRPr lang="en-US" sz="861" dirty="0"/>
          </a:p>
        </p:txBody>
      </p:sp>
      <p:sp>
        <p:nvSpPr>
          <p:cNvPr id="14" name="Text 5"/>
          <p:cNvSpPr txBox="1"/>
          <p:nvPr/>
        </p:nvSpPr>
        <p:spPr>
          <a:xfrm>
            <a:off x="3326500" y="1446750"/>
            <a:ext cx="2497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Витватерсранд и золото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224900" y="1927500"/>
            <a:ext cx="2497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ЮАР занимает особое место на мировом рынке металлов платиновой группы, которые востребованы в автомобильной промышленности и высоких технологиях. Минеральные ресурсы страны поддерживают экспорт, промышленное производство и международную конкурентоспособность.
</a:t>
            </a:r>
            <a:endParaRPr lang="en-US" sz="796" dirty="0"/>
          </a:p>
        </p:txBody>
      </p:sp>
      <p:sp>
        <p:nvSpPr>
          <p:cNvPr id="16" name="Text 7"/>
          <p:cNvSpPr txBox="1"/>
          <p:nvPr/>
        </p:nvSpPr>
        <p:spPr>
          <a:xfrm>
            <a:off x="6224900" y="1446750"/>
            <a:ext cx="2497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Платина и индустрия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1679798"/>
            <a:ext cx="3989100" cy="30788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минеральных богатств страны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минеральным ресурсам ЮАР на основе школьного курса географии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Ресурсный профиль ЮАР особенно заметен по металлам платиновой группы и золоту, а также по крупным запасам угля и рудного сырья.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платиновых металлов и золота подчёркивает экспортную ориентацию добывающего сектора и его значение для промышленности.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7319" y="1931525"/>
            <a:ext cx="2735512" cy="294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73175" y="3983700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Минеральная база создаёт сырьевую опору для металлургии, химической промышленности и производства строительных материалов. Эти отрасли повышают добавленную стоимость по сравнению с простой добычей.
</a:t>
            </a:r>
            <a:endParaRPr lang="en-US" sz="837" dirty="0"/>
          </a:p>
        </p:txBody>
      </p:sp>
      <p:sp>
        <p:nvSpPr>
          <p:cNvPr id="12" name="Text 2"/>
          <p:cNvSpPr txBox="1"/>
          <p:nvPr/>
        </p:nvSpPr>
        <p:spPr>
          <a:xfrm>
            <a:off x="473175" y="3700099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и химия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3175" y="2434639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остаётся главным топливом южноафриканской электроэнергетики. Его использование поддерживает работу электростанций, но одновременно усиливает зависимость страны от добычи и транспортировки сырья.
</a:t>
            </a:r>
            <a:endParaRPr lang="en-US" sz="837" dirty="0"/>
          </a:p>
        </p:txBody>
      </p:sp>
      <p:sp>
        <p:nvSpPr>
          <p:cNvPr id="14" name="Text 4"/>
          <p:cNvSpPr txBox="1"/>
          <p:nvPr/>
        </p:nvSpPr>
        <p:spPr>
          <a:xfrm>
            <a:off x="473175" y="2151037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Угольная основа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06263" y="2434639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компания Eskom производит основную часть электроэнергии. При высоком спросе и износе сетей энергосистема испытывает перегрузки, что отражается на экономике и быту населения.
</a:t>
            </a:r>
            <a:endParaRPr lang="en-US" sz="890" dirty="0"/>
          </a:p>
        </p:txBody>
      </p:sp>
      <p:sp>
        <p:nvSpPr>
          <p:cNvPr id="16" name="Text 6"/>
          <p:cNvSpPr txBox="1"/>
          <p:nvPr/>
        </p:nvSpPr>
        <p:spPr>
          <a:xfrm>
            <a:off x="3406275" y="2151249"/>
            <a:ext cx="2355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Eskom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3406263" y="3983700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добытых ресурсов идёт на внутренние нужды, а часть — на экспорт через крупные транспортные узлы и порты. Это делает сырьевой сектор важнейшим источником доходов страны.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406275" y="3700099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и экспорт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270000" y="270000"/>
            <a:ext cx="7764000" cy="13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и промышленное использование сырья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971900" cy="77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ресурсная экономика ЮАР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путь сырья от разведки месторождений до экспорта через промышленные центры и порты страны.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факторы формирования населения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224300" y="1629625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прихода европейцев территорию нынешней ЮАР населяли многочисленные африканские народы, сформировавшие основу современного этнического состава страны, её традиций, языкового многообразия и особенностей расселения.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41395" y="1629636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24300" y="4160700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апартеида до 1994 года закрепила пространственное неравенство, разделение районов проживания и неравный доступ к образованию, земле и инфраструктуре, поэтому её последствия заметны в стране и сегодня.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1041395" y="4160700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Апартеид и его последствия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224300" y="3317000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Ввоз рабов и последующая трудовая миграция в шахтёрские районы привели к смешению культур и расширили городские центры, особенно вокруг месторождений золота, алмазов и угля.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41395" y="3317012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Рабство и трудовая миграция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224300" y="2473325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колонизация, прежде всего голландская и британская, изменила систему землепользования, городское развитие и социальную иерархию, а вместе с ней усилила территориальную концентрацию населения в прибрежных и добывающих районах.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1041395" y="2473324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Колонизация и переселения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2324586"/>
            <a:ext cx="3989100" cy="17892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ЮАР: основные показатели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географии и открытых демографических обзоров ЮАР
</a:t>
            </a:r>
            <a:endParaRPr lang="en-US" sz="1113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6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демографические характеристики показывают высокую урбанизацию и концентрацию населения в наиболее развитых провинциях и крупных агломерациях.
</a:t>
            </a:r>
            <a:endParaRPr lang="en-US" sz="1286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сосредоточено в экономически сильных и лучше обеспеченных районах, прежде всего вокруг крупнейших городов и транспортных узлов.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1679798"/>
            <a:ext cx="3989100" cy="30788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Этнический состав и языковое разнообразие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ЮАР; перечень официальных языков страны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карта страны отражает признание культурного многообразия и исторически сложившуюся многослойность общества.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Равный официальный статус 11 языков подчёркивает многонациональный характер ЮАР и необходимость межкультурного взаимодействия в управлении и образовании.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6050" y="1645339"/>
            <a:ext cx="3738900" cy="32277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 крупнейшие агломерации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87100" y="2022325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концентрация населения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87100" y="2323811"/>
            <a:ext cx="37386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жителей сосредоточена в городах и пригородах, где есть рабочие места, транспорт, школы и больницы. Это усиливает отток населения из малонаселённых внутренних районов.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87100" y="3754642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глобальные связи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587100" y="4056139"/>
            <a:ext cx="37386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Дурбан и Кейптаун поддерживают внешнюю торговлю, туризм и международные услуги. Их порты и транспортная инфраструктура делают ЮАР важным посредником между Африкой и мировыми рынками.
</a:t>
            </a:r>
            <a:endParaRPr lang="en-US" sz="850" dirty="0"/>
          </a:p>
        </p:txBody>
      </p:sp>
      <p:sp>
        <p:nvSpPr>
          <p:cNvPr id="15" name="Text 6"/>
          <p:cNvSpPr txBox="1"/>
          <p:nvPr/>
        </p:nvSpPr>
        <p:spPr>
          <a:xfrm>
            <a:off x="587100" y="2888483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Коридор Йоханнесбург—Претория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587100" y="3189959"/>
            <a:ext cx="37386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Йоханнесбурга и Претории образует крупнейший экономический узел страны. Здесь сосредоточены финансы, управление, промышленность и логистические потоки национального масштаба.
</a:t>
            </a:r>
            <a:endParaRPr lang="en-US" sz="87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03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контрасты и качество жизни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11850" y="2768075"/>
            <a:ext cx="14445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ЮАР обладает сильными финансовыми, транспортными и научными центрами, особенно в крупных городах. Они создают рабочие места и поддерживают современный сектор услуг, но выгоды распределены крайне неравномерно.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11850" y="1799725"/>
            <a:ext cx="14445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отрасли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190450" y="2768075"/>
            <a:ext cx="14445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Пространственное неравенство, возникшее в эпоху апартеида, до сих пор влияет на размещение населения, структуру районов и возможности для развития, несмотря на политические изменения после 1994 года.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7190450" y="1799725"/>
            <a:ext cx="14445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апартеида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520800" y="2768075"/>
            <a:ext cx="14445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городом и сельской местностью заметны в качестве жилья, медицинской помощи, водоснабжения и доступа к услугам. Внутренние районы часто отстают по инфраструктуре и инвестициям.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520800" y="1799725"/>
            <a:ext cx="14445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село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3851150" y="2768075"/>
            <a:ext cx="14445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безработица особенно затрагивает молодёжь и жителей периферийных районов. Недостаток устойчивых рабочих мест ограничивает социальную мобильность и усиливает зависимость семей от нестабильных доходов.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3851150" y="1799725"/>
            <a:ext cx="14445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Безработица
</a:t>
            </a:r>
            <a:endParaRPr lang="en-US" sz="1200" dirty="0"/>
          </a:p>
        </p:txBody>
      </p:sp>
      <p:sp>
        <p:nvSpPr>
          <p:cNvPr id="19" name="Text 10"/>
          <p:cNvSpPr txBox="1"/>
          <p:nvPr/>
        </p:nvSpPr>
        <p:spPr>
          <a:xfrm>
            <a:off x="2181500" y="2768075"/>
            <a:ext cx="14445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высокооплачиваемыми и низкооплачиваемыми группами населения остаётся значительным. Это связано с историческим наследием, различиями в доступе к образованию и неравномерным развитием территорий.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2181500" y="1799725"/>
            <a:ext cx="14445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доходов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7508" y="2199550"/>
            <a:ext cx="4088984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34500" cy="8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Провинции ЮАР и их специализация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региональной экономической географии ЮАР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Провинции ЮАР заметно различаются по хозяйственной роли, что связано с природными условиями, положением, ресурсами и уровнем развития инфраструктуры.
</a:t>
            </a:r>
            <a:endParaRPr lang="en-US" sz="1397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специализация провинций формирует устойчивую территориальную структуру страны и усиливает роль отдельных центров в национальном разделении труда.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971900" cy="77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природные и хозяйственные факторы формируют расселение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факторов, определяющих плотность населения и рост городов в ЮАР.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8597" y="1988918"/>
            <a:ext cx="321900" cy="321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122" y="2006801"/>
            <a:ext cx="321900" cy="286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8597" y="3513748"/>
            <a:ext cx="321900" cy="286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1122" y="3495864"/>
            <a:ext cx="321900" cy="321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270000" y="345400"/>
            <a:ext cx="8216100" cy="94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ЮАР в системе стран Южной Африки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1101216" y="1889506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лидер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86475" y="2541881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ЮАР формирует значительную часть регионального промышленного и финансового потенциала, задавая темпы торговли и инвестиций для соседних государств.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653741" y="1889506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перевозки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839000" y="2541881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порты страны обслуживают не только собственную внешнюю торговлю, но и потоки товаров из внутренних районов юга Африки к мировым рынкам.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1101216" y="3396452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Транспортный узел
</a:t>
            </a:r>
            <a:endParaRPr lang="en-US" sz="1300" dirty="0"/>
          </a:p>
        </p:txBody>
      </p:sp>
      <p:sp>
        <p:nvSpPr>
          <p:cNvPr id="18" name="Text 7"/>
          <p:cNvSpPr txBox="1"/>
          <p:nvPr/>
        </p:nvSpPr>
        <p:spPr>
          <a:xfrm>
            <a:off x="286475" y="4048827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сеть дорог и железных дорог связывает горнодобывающие районы, агломерации и морские терминалы, упрощая перемещение сырья, людей и продукции переработки.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5653741" y="3396452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регион
</a:t>
            </a:r>
            <a:endParaRPr lang="en-US" sz="1300" dirty="0"/>
          </a:p>
        </p:txBody>
      </p:sp>
      <p:sp>
        <p:nvSpPr>
          <p:cNvPr id="20" name="Text 9"/>
          <p:cNvSpPr txBox="1"/>
          <p:nvPr/>
        </p:nvSpPr>
        <p:spPr>
          <a:xfrm>
            <a:off x="4839000" y="4048827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и рынок ЮАР создают возможности для соседних стран, повышая роль государства как центра притяжения капитала, услуг и логистических связей.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6875" y="1580407"/>
            <a:ext cx="3399600" cy="318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 возможности развития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782875" y="1839525"/>
            <a:ext cx="43302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электроэнергии ограничивает промышленность, транспорт и бытовую сферу. Это повышает издержки бизнеса и делает особенно важным обновление генерации и сетей.
</a:t>
            </a:r>
            <a:endParaRPr lang="en-US" sz="798" dirty="0"/>
          </a:p>
        </p:txBody>
      </p:sp>
      <p:sp>
        <p:nvSpPr>
          <p:cNvPr id="13" name="Text 3"/>
          <p:cNvSpPr txBox="1"/>
          <p:nvPr/>
        </p:nvSpPr>
        <p:spPr>
          <a:xfrm>
            <a:off x="782875" y="1625413"/>
            <a:ext cx="43302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дефицит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782875" y="4596300"/>
            <a:ext cx="43302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экономике юга Африки даёт стране шанс укреплять рынки сбыта, транспортные связи и промышленную кооперацию, если развитие будет сопровождаться социальной стабильностью.
</a:t>
            </a:r>
            <a:endParaRPr lang="en-US" sz="748" dirty="0"/>
          </a:p>
        </p:txBody>
      </p:sp>
      <p:sp>
        <p:nvSpPr>
          <p:cNvPr id="15" name="Text 5"/>
          <p:cNvSpPr txBox="1"/>
          <p:nvPr/>
        </p:nvSpPr>
        <p:spPr>
          <a:xfrm>
            <a:off x="782875" y="4382188"/>
            <a:ext cx="43302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интеграция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782875" y="3907106"/>
            <a:ext cx="43302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связаны с возобновляемой энергетикой, глубокой переработкой сырья, логистикой и туризмом. Эти направления могут усилить занятость и снизить зависимость от сырьевого экспорта.
</a:t>
            </a:r>
            <a:endParaRPr lang="en-US" sz="729" dirty="0"/>
          </a:p>
        </p:txBody>
      </p:sp>
      <p:sp>
        <p:nvSpPr>
          <p:cNvPr id="17" name="Text 7"/>
          <p:cNvSpPr txBox="1"/>
          <p:nvPr/>
        </p:nvSpPr>
        <p:spPr>
          <a:xfrm>
            <a:off x="782875" y="3692994"/>
            <a:ext cx="43302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отрасли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782875" y="3217912"/>
            <a:ext cx="43302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 водные ресурсы возрастает из-за урбанизации, промышленности и климатических колебаний. Рациональное водопользование становится ключевым условием развития крупных агломераций и сельских территорий.
</a:t>
            </a:r>
            <a:endParaRPr lang="en-US" sz="727" dirty="0"/>
          </a:p>
        </p:txBody>
      </p:sp>
      <p:sp>
        <p:nvSpPr>
          <p:cNvPr id="19" name="Text 9"/>
          <p:cNvSpPr txBox="1"/>
          <p:nvPr/>
        </p:nvSpPr>
        <p:spPr>
          <a:xfrm>
            <a:off x="782875" y="3003800"/>
            <a:ext cx="43302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ограничения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782875" y="2528719"/>
            <a:ext cx="43302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безработица и резкий разрыв в доходах подрывают устойчивость роста. Без расширения занятости и подготовки кадров экономический потенциал страны используется не полностью.
</a:t>
            </a:r>
            <a:endParaRPr lang="en-US" sz="740" dirty="0"/>
          </a:p>
        </p:txBody>
      </p:sp>
      <p:sp>
        <p:nvSpPr>
          <p:cNvPr id="21" name="Text 11"/>
          <p:cNvSpPr txBox="1"/>
          <p:nvPr/>
        </p:nvSpPr>
        <p:spPr>
          <a:xfrm>
            <a:off x="782875" y="2314607"/>
            <a:ext cx="43302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Безработица и неравенство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1106125"/>
            <a:ext cx="46134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ЮАР: страна контрастов и больших возможностей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ЮАР сочетает выгодное положение, богатые ресурсы и мощные города с серьёзными социальными контрастами. Её будущее зависит от того, удастся ли превратить природные преимущества в устойчивое развитие для всего общества.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2026-06-02T22:45:30Z</dcterms:created>
  <dcterms:modified xsi:type="dcterms:W3CDTF">2026-06-02T22:45:30Z</dcterms:modified>
</cp:coreProperties>
</file>