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3699" y="239467"/>
            <a:ext cx="12839703" cy="95921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63675" y="4258175"/>
            <a:ext cx="16960500" cy="47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7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Вписанные углы: основное свойство окружности
</a:t>
            </a:r>
            <a:pPr algn="ctr" indent="0" marL="0">
              <a:lnSpc>
                <a:spcPct val="100000"/>
              </a:lnSpc>
              <a:buNone/>
            </a:pPr>
            <a:r>
              <a:rPr lang="en-US" sz="6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Разберём, как дуга окружности определяет величину вписанного угла.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71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20254" y="0"/>
            <a:ext cx="8063092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Окружность, дуга и хорда: с чего начинается тема
</a:t>
            </a:r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уверенно находить вписанные углы, нужно понимать, что такое окружность, хорда и дуга. Эти понятия помогают читать чертёж, связывать элементы фигуры и решать задачи без измерения транспортиром.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683400" y="1548575"/>
            <a:ext cx="8360400" cy="19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вписанного угла
</a:t>
            </a:r>
            <a:endParaRPr lang="en-US" sz="5000" dirty="0"/>
          </a:p>
        </p:txBody>
      </p:sp>
      <p:sp>
        <p:nvSpPr>
          <p:cNvPr id="10" name="Text 2"/>
          <p:cNvSpPr txBox="1"/>
          <p:nvPr/>
        </p:nvSpPr>
        <p:spPr>
          <a:xfrm>
            <a:off x="683400" y="3732400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Вершина на окружности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Вписанный угол отличается тем, что его вершина лежит на окружности, а не внутри фигуры и не в центре. Именно это положение делает его особым объектом изучения.
</a:t>
            </a:r>
            <a:endParaRPr lang="en-US" sz="2461" dirty="0"/>
          </a:p>
        </p:txBody>
      </p:sp>
      <p:sp>
        <p:nvSpPr>
          <p:cNvPr id="11" name="Text 3"/>
          <p:cNvSpPr txBox="1"/>
          <p:nvPr/>
        </p:nvSpPr>
        <p:spPr>
          <a:xfrm>
            <a:off x="1308350" y="5169796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 — хорды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 такого угла пересекают окружность в двух точках и образуют хорды. Поэтому вписанный угол всегда связан с отрезками, соединяющими точки окружности.
</a:t>
            </a:r>
            <a:endParaRPr lang="en-US" sz="2461" dirty="0"/>
          </a:p>
        </p:txBody>
      </p:sp>
      <p:sp>
        <p:nvSpPr>
          <p:cNvPr id="12" name="Text 4"/>
          <p:cNvSpPr txBox="1"/>
          <p:nvPr/>
        </p:nvSpPr>
        <p:spPr>
          <a:xfrm>
            <a:off x="1920850" y="6607196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Своя дуга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опирается на дугу, заключённую между точками пересечения его сторон с окружностью. Эта дуга не содержит вершину угла и помогает определить его величину.
</a:t>
            </a:r>
            <a:endParaRPr lang="en-US" sz="2461" dirty="0"/>
          </a:p>
        </p:txBody>
      </p:sp>
      <p:sp>
        <p:nvSpPr>
          <p:cNvPr id="13" name="Text 5"/>
          <p:cNvSpPr txBox="1"/>
          <p:nvPr/>
        </p:nvSpPr>
        <p:spPr>
          <a:xfrm>
            <a:off x="2520825" y="8044599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Отличие от центрального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различие состоит в положении вершины: у вписанного угла она лежит на окружности, а у центрального — в центре. Из-за этого их меры связаны по-разному.
</a:t>
            </a:r>
            <a:endParaRPr lang="en-US" sz="246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3550" y="6533610"/>
            <a:ext cx="16931100" cy="3753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83400" y="419100"/>
            <a:ext cx="14556600" cy="22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Геометрическая модель вписанного угла
</a:t>
            </a:r>
            <a:endParaRPr lang="en-US" sz="5000" dirty="0"/>
          </a:p>
        </p:txBody>
      </p:sp>
      <p:sp>
        <p:nvSpPr>
          <p:cNvPr id="11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700" dirty="0"/>
          </a:p>
        </p:txBody>
      </p:sp>
      <p:sp>
        <p:nvSpPr>
          <p:cNvPr id="12" name="Text 2"/>
          <p:cNvSpPr txBox="1"/>
          <p:nvPr/>
        </p:nvSpPr>
        <p:spPr>
          <a:xfrm>
            <a:off x="979306" y="3445196"/>
            <a:ext cx="2814900" cy="27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Окружность на чертеже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изображают окружность и отмечают на ней несколько точек. Так становится видно, какие элементы фигуры принадлежат окружности и где могут располагаться вершины углов.
</a:t>
            </a:r>
            <a:endParaRPr lang="en-US" sz="2300" dirty="0"/>
          </a:p>
        </p:txBody>
      </p:sp>
      <p:sp>
        <p:nvSpPr>
          <p:cNvPr id="13" name="Text 3"/>
          <p:cNvSpPr txBox="1"/>
          <p:nvPr/>
        </p:nvSpPr>
        <p:spPr>
          <a:xfrm>
            <a:off x="4355713" y="3445196"/>
            <a:ext cx="2814900" cy="27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хорды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проводят две хорды, выходящие из одной точки на окружности. Именно они образуют стороны вписанного угла и показывают, какие точки соединяет чертёж.
</a:t>
            </a:r>
            <a:endParaRPr lang="en-US" sz="2300" dirty="0"/>
          </a:p>
        </p:txBody>
      </p:sp>
      <p:sp>
        <p:nvSpPr>
          <p:cNvPr id="14" name="Text 4"/>
          <p:cNvSpPr txBox="1"/>
          <p:nvPr/>
        </p:nvSpPr>
        <p:spPr>
          <a:xfrm>
            <a:off x="7736554" y="3445196"/>
            <a:ext cx="2814900" cy="27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Выделенная дуга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вторыми точками пересечения выделяют дугу, на которую опирается угол. Без неё невозможно понять, какое именно соотношение нужно применять в задаче.
</a:t>
            </a:r>
            <a:endParaRPr lang="en-US" sz="2300" dirty="0"/>
          </a:p>
        </p:txBody>
      </p:sp>
      <p:sp>
        <p:nvSpPr>
          <p:cNvPr id="15" name="Text 5"/>
          <p:cNvSpPr txBox="1"/>
          <p:nvPr/>
        </p:nvSpPr>
        <p:spPr>
          <a:xfrm>
            <a:off x="11117437" y="3444168"/>
            <a:ext cx="2814900" cy="27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Обозначения буквами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удобно подписывать буквами, чтобы не путаться при решении. Это особенно полезно, когда на одном рисунке есть несколько углов и несколько дуг.
</a:t>
            </a:r>
            <a:endParaRPr lang="en-US" sz="2300" dirty="0"/>
          </a:p>
        </p:txBody>
      </p:sp>
      <p:sp>
        <p:nvSpPr>
          <p:cNvPr id="16" name="Text 6"/>
          <p:cNvSpPr txBox="1"/>
          <p:nvPr/>
        </p:nvSpPr>
        <p:spPr>
          <a:xfrm>
            <a:off x="14498091" y="3444168"/>
            <a:ext cx="2814900" cy="27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меры дуги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дуга известна, рядом можно указать её меру в градусах. Тогда сразу видно, какую часть окружности она занимает и как получить величину угла.
</a:t>
            </a:r>
            <a:endParaRPr lang="en-US" sz="2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исходную дугу; значение угла всегда получается делением этой меры на два.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действует одно правило: вписанный угол вдвое меньше дуги, на которую он опирается.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вписанного угла и дуги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значений по теореме о вписанном угле, 9 класс
</a:t>
            </a:r>
            <a:endParaRPr lang="en-US" sz="145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376250" y="2760275"/>
            <a:ext cx="7388400" cy="54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ключевое правило позволяет быстро находить углы в окружности и сразу проверять ответ по чертежу.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700" dirty="0"/>
          </a:p>
        </p:txBody>
      </p:sp>
      <p:sp>
        <p:nvSpPr>
          <p:cNvPr id="6" name="Text 2"/>
          <p:cNvSpPr txBox="1"/>
          <p:nvPr/>
        </p:nvSpPr>
        <p:spPr>
          <a:xfrm>
            <a:off x="1185425" y="3135575"/>
            <a:ext cx="8397600" cy="460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1/2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4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меры дуги составляет вписанный угол.
</a:t>
            </a:r>
            <a:endParaRPr lang="en-US" sz="9000" dirty="0"/>
          </a:p>
        </p:txBody>
      </p:sp>
      <p:sp>
        <p:nvSpPr>
          <p:cNvPr id="7" name="Text 3"/>
          <p:cNvSpPr txBox="1"/>
          <p:nvPr/>
        </p:nvSpPr>
        <p:spPr>
          <a:xfrm>
            <a:off x="1690025" y="8689000"/>
            <a:ext cx="7388400" cy="9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о вписанном угле из школьного курса геометрии
</a:t>
            </a:r>
            <a:endParaRPr lang="en-US" sz="2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250" y="3272978"/>
            <a:ext cx="10121400" cy="358714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96800" y="895200"/>
            <a:ext cx="6364800" cy="84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Центральный и вписанный углы: сравнение
</a:t>
            </a:r>
            <a:pPr algn="l" indent="0" marL="0">
              <a:lnSpc>
                <a:spcPct val="120000"/>
              </a:lnSpc>
              <a:buNone/>
            </a:pPr>
            <a:r>
              <a:rPr lang="en-US" sz="2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не путать два вида углов и сразу выбирать нужное правило.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определяется положением вершины: от него зависит, равна ли мера дуге или составляет её половину.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2273375" y="9886100"/>
            <a:ext cx="82044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найти вписанный угол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 школьной задаче на окружность.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Углы, опирающиеся на одну дугу
</a:t>
            </a:r>
            <a:endParaRPr lang="en-US" sz="5000" dirty="0"/>
          </a:p>
        </p:txBody>
      </p:sp>
      <p:sp>
        <p:nvSpPr>
          <p:cNvPr id="7" name="Text 1"/>
          <p:cNvSpPr txBox="1"/>
          <p:nvPr/>
        </p:nvSpPr>
        <p:spPr>
          <a:xfrm>
            <a:off x="3157450" y="3379600"/>
            <a:ext cx="5866800" cy="24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дуга — одна мера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два вписанных угла опираются на одну и ту же дугу, они равны. Это удобно, когда на окружности отмечено несколько точек и нужно сравнить неизвестные углы.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10724150" y="337145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 чертежом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находят дугу, общую для обоих углов, затем проверяют точки пересечения сторон с окружностью. После этого можно уверенно сделать вывод о равенстве углов.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3157400" y="703180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в задачах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Свойство часто используют при пересечении хорд и в построениях, где нужно доказать равенство углов без дополнительных измерений. Оно сокращает решение и делает его наглядным.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пары удобно запоминать как проверку: чем больше дуга, тем больше вписанный угол, но вдвое меньше.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случаях сохраняется одно и то же отношение, поэтому ответ можно быстро оценить без полного вычисления.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пары дуг и вписанных углов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 теореме о вписанном угле, 9 класс
</a:t>
            </a:r>
            <a:endParaRPr lang="en-US" sz="145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350" y="1894113"/>
            <a:ext cx="5568600" cy="42797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0075" y="1894113"/>
            <a:ext cx="5568600" cy="42797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68575" y="1894113"/>
            <a:ext cx="5568600" cy="42797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2524" y="9607900"/>
            <a:ext cx="2706000" cy="4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2972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Диаметр как опора для угла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вершина вписанного угла лежит на окружности, а его стороны проходят через концы диаметра, на рисунке сразу видно полукруг. Такая конфигурация помогает заметить, что дуга между концами диаметра всегда равна 180°.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42267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получается прямой угол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теореме о вписанном угле такой угол равен половине дуги, на которую он опирается. Если дуга — полуокружность, вычисление простое: 180° делим на 2 и получаем 90°.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2218271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Удобная схема на чертеже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изображении обычно отмечают диаметр, точку на окружности и два отрезка к его концам. Такая модель наглядно показывает, почему этот вписанный угол всегда прямой и почему это частный случай общего правила.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2207850" y="399425"/>
            <a:ext cx="13872300" cy="129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Особый случай: угол в полуокружности
</a:t>
            </a:r>
            <a:endParaRPr lang="en-US" sz="5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80784" y="2400"/>
            <a:ext cx="8304081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683400" y="1548575"/>
            <a:ext cx="8360400" cy="19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Вписанный четырёхугольник
</a:t>
            </a:r>
            <a:endParaRPr lang="en-US" sz="5000" dirty="0"/>
          </a:p>
        </p:txBody>
      </p:sp>
      <p:sp>
        <p:nvSpPr>
          <p:cNvPr id="10" name="Text 2"/>
          <p:cNvSpPr txBox="1"/>
          <p:nvPr/>
        </p:nvSpPr>
        <p:spPr>
          <a:xfrm>
            <a:off x="683400" y="3732406"/>
            <a:ext cx="8360400" cy="17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вершины на окружности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4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четырёхугольник полностью «вписан» в одну окружность: каждая его вершина лежит на её границе. Это главное условие, по которому фигуру относят к вписанным.
</a:t>
            </a:r>
            <a:endParaRPr lang="en-US" sz="2741" dirty="0"/>
          </a:p>
        </p:txBody>
      </p:sp>
      <p:sp>
        <p:nvSpPr>
          <p:cNvPr id="11" name="Text 3"/>
          <p:cNvSpPr txBox="1"/>
          <p:nvPr/>
        </p:nvSpPr>
        <p:spPr>
          <a:xfrm>
            <a:off x="683400" y="5685150"/>
            <a:ext cx="8360400" cy="17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противоположных углов
</a:t>
            </a:r>
            <a:pPr algn="l" indent="0" marL="0">
              <a:lnSpc>
                <a:spcPct val="100000"/>
              </a:lnSpc>
              <a:buNone/>
            </a:pPr>
            <a:r>
              <a:rPr lang="en-US" sz="14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вписанного четырёхугольника противоположные углы всегда в сумме дают 180°. Это удобный признак: если один угол известен, второй можно найти сразу, без дополнительных построений.
</a:t>
            </a:r>
            <a:endParaRPr lang="en-US" sz="2741" dirty="0"/>
          </a:p>
        </p:txBody>
      </p:sp>
      <p:sp>
        <p:nvSpPr>
          <p:cNvPr id="12" name="Text 4"/>
          <p:cNvSpPr txBox="1"/>
          <p:nvPr/>
        </p:nvSpPr>
        <p:spPr>
          <a:xfrm>
            <a:off x="683400" y="7637900"/>
            <a:ext cx="8360400" cy="17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 в задачах
</a:t>
            </a:r>
            <a:pPr algn="l" indent="0" marL="0">
              <a:lnSpc>
                <a:spcPct val="100000"/>
              </a:lnSpc>
              <a:buNone/>
            </a:pPr>
            <a:r>
              <a:rPr lang="en-US" sz="14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Свойство часто помогает находить неизвестные углы в сложных рисунках. Особенно полезно оно тогда, когда на окружности отмечены четыре точки и требуется связать несколько углов между собой.
</a:t>
            </a:r>
            <a:endParaRPr lang="en-US" sz="274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2932346"/>
            <a:ext cx="10121400" cy="4033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свойства вписанных углов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собирает базовые правила темы и показывает их в короткой, удобной для запоминания форме.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основные правила сводятся к связи угла с дугой: половина дуги, равенство на одной дуге и прямой угол в полуокружности.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9026589" y="9760300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397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о вписанном угле; свойства вписанного четырёхугольника (школьный курс геометрии 9 класса)
</a:t>
            </a:r>
            <a:endParaRPr lang="en-US" sz="1397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решать задачи на окружность и вписанные углы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школьного решения по данным рисунка и мере дуги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3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аккуратный чертёж не спасает, если перепутать правило вычисления. Поэтому важно каждый раз проверять, где находится вершина и какая дуга дана.
</a:t>
            </a:r>
            <a:pPr algn="l" indent="0" marL="0">
              <a:lnSpc>
                <a:spcPct val="150041"/>
              </a:lnSpc>
              <a:buNone/>
            </a:pPr>
            <a:r>
              <a:rPr lang="en-US" sz="23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3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ошибки связаны не с построением, а с неверным выбором правила. Проверка дуги и типа угла помогает избежать неточностей.
</a:t>
            </a:r>
            <a:endParaRPr lang="en-US" sz="2302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работе с вписанными углами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ошибок из школьных задач по теме «Вписанные углы»
</a:t>
            </a:r>
            <a:endParaRPr lang="en-US" sz="145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800" y="2977081"/>
            <a:ext cx="711300" cy="711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79950" y="3031411"/>
            <a:ext cx="753300" cy="6026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90100" y="2997931"/>
            <a:ext cx="753300" cy="669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21250" y="2977081"/>
            <a:ext cx="711300" cy="711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531400" y="2977081"/>
            <a:ext cx="711300" cy="7113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207850" y="791650"/>
            <a:ext cx="138723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используются свойства вписанных углов
</a:t>
            </a:r>
            <a:endParaRPr lang="en-US" sz="5000" dirty="0"/>
          </a:p>
        </p:txBody>
      </p:sp>
      <p:sp>
        <p:nvSpPr>
          <p:cNvPr id="9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469800" y="3796088"/>
            <a:ext cx="33078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Часы и циферблаты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469800" y="5123263"/>
            <a:ext cx="3307800" cy="3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Окружность циферблата позволяет наглядно видеть дуги и углы. Свойства вписанных углов помогают рассматривать расположение стрелок и объяснять геометрию круглых шкал.
</a:t>
            </a:r>
            <a:endParaRPr lang="en-US" sz="2400" dirty="0"/>
          </a:p>
        </p:txBody>
      </p:sp>
      <p:sp>
        <p:nvSpPr>
          <p:cNvPr id="12" name="Text 4"/>
          <p:cNvSpPr txBox="1"/>
          <p:nvPr/>
        </p:nvSpPr>
        <p:spPr>
          <a:xfrm>
            <a:off x="3979950" y="3796088"/>
            <a:ext cx="33078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Колёса и механизмы
</a:t>
            </a:r>
            <a:endParaRPr lang="en-US" sz="2800" dirty="0"/>
          </a:p>
        </p:txBody>
      </p:sp>
      <p:sp>
        <p:nvSpPr>
          <p:cNvPr id="13" name="Text 5"/>
          <p:cNvSpPr txBox="1"/>
          <p:nvPr/>
        </p:nvSpPr>
        <p:spPr>
          <a:xfrm>
            <a:off x="3979950" y="5123263"/>
            <a:ext cx="3307800" cy="3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колёсах, шестернях и других круглых деталях окружности встречаются постоянно. Здесь важно понимать, как хорды и дуги задают нужные углы на чертеже.
</a:t>
            </a:r>
            <a:endParaRPr lang="en-US" sz="2400" dirty="0"/>
          </a:p>
        </p:txBody>
      </p:sp>
      <p:sp>
        <p:nvSpPr>
          <p:cNvPr id="14" name="Text 6"/>
          <p:cNvSpPr txBox="1"/>
          <p:nvPr/>
        </p:nvSpPr>
        <p:spPr>
          <a:xfrm>
            <a:off x="7490100" y="3796088"/>
            <a:ext cx="33078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Дорожные знаки
</a:t>
            </a:r>
            <a:endParaRPr lang="en-US" sz="2800" dirty="0"/>
          </a:p>
        </p:txBody>
      </p:sp>
      <p:sp>
        <p:nvSpPr>
          <p:cNvPr id="15" name="Text 7"/>
          <p:cNvSpPr txBox="1"/>
          <p:nvPr/>
        </p:nvSpPr>
        <p:spPr>
          <a:xfrm>
            <a:off x="7490100" y="5123263"/>
            <a:ext cx="3307800" cy="3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знаки имеют круглую форму или элементы окружности. Геометрические соотношения помогают точнее строить эскизы и проверять симметрию изображения.
</a:t>
            </a:r>
            <a:endParaRPr lang="en-US" sz="2400" dirty="0"/>
          </a:p>
        </p:txBody>
      </p:sp>
      <p:sp>
        <p:nvSpPr>
          <p:cNvPr id="16" name="Text 8"/>
          <p:cNvSpPr txBox="1"/>
          <p:nvPr/>
        </p:nvSpPr>
        <p:spPr>
          <a:xfrm>
            <a:off x="11000250" y="3796088"/>
            <a:ext cx="33078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Спортивные разметки
</a:t>
            </a:r>
            <a:endParaRPr lang="en-US" sz="2800" dirty="0"/>
          </a:p>
        </p:txBody>
      </p:sp>
      <p:sp>
        <p:nvSpPr>
          <p:cNvPr id="17" name="Text 9"/>
          <p:cNvSpPr txBox="1"/>
          <p:nvPr/>
        </p:nvSpPr>
        <p:spPr>
          <a:xfrm>
            <a:off x="11000250" y="5123263"/>
            <a:ext cx="3307800" cy="3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стадионах и площадках есть дуги, окружности и их части. Знание свойств вписанных углов помогает разбирать схемы разметки и отдельные участки поля.
</a:t>
            </a:r>
            <a:endParaRPr lang="en-US" sz="2400" dirty="0"/>
          </a:p>
        </p:txBody>
      </p:sp>
      <p:sp>
        <p:nvSpPr>
          <p:cNvPr id="18" name="Text 10"/>
          <p:cNvSpPr txBox="1"/>
          <p:nvPr/>
        </p:nvSpPr>
        <p:spPr>
          <a:xfrm>
            <a:off x="14510400" y="3796088"/>
            <a:ext cx="33078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построения
</a:t>
            </a:r>
            <a:endParaRPr lang="en-US" sz="2800" dirty="0"/>
          </a:p>
        </p:txBody>
      </p:sp>
      <p:sp>
        <p:nvSpPr>
          <p:cNvPr id="19" name="Text 11"/>
          <p:cNvSpPr txBox="1"/>
          <p:nvPr/>
        </p:nvSpPr>
        <p:spPr>
          <a:xfrm>
            <a:off x="14510400" y="5123263"/>
            <a:ext cx="3307800" cy="3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учебных задачах эта тема особенно полезна. Она позволяет находить углы без транспортира, сравнивать дуги и проверять правильность геометрических построений.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88262" y="2400"/>
            <a:ext cx="8595277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83400" y="440975"/>
            <a:ext cx="7937100" cy="201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вычисления неизвестного угла
</a:t>
            </a:r>
            <a:endParaRPr lang="en-US" sz="5000" dirty="0"/>
          </a:p>
        </p:txBody>
      </p:sp>
      <p:sp>
        <p:nvSpPr>
          <p:cNvPr id="8" name="Text 1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3211925" y="2464849"/>
            <a:ext cx="5884800" cy="17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Определяем дугу
</a:t>
            </a:r>
            <a:pPr algn="l" indent="0" marL="0">
              <a:lnSpc>
                <a:spcPct val="100000"/>
              </a:lnSpc>
              <a:buNone/>
            </a:pPr>
            <a:r>
              <a:rPr lang="en-US" sz="25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условии дана дуга 134°. Сначала нужно понять, что именно на неё опирается вписанный угол: его вершина лежит на окружности, а стороны проходят через концы этой дуги.
</a:t>
            </a:r>
            <a:endParaRPr lang="en-US" sz="2592" dirty="0"/>
          </a:p>
        </p:txBody>
      </p:sp>
      <p:sp>
        <p:nvSpPr>
          <p:cNvPr id="10" name="Text 3"/>
          <p:cNvSpPr txBox="1"/>
          <p:nvPr/>
        </p:nvSpPr>
        <p:spPr>
          <a:xfrm>
            <a:off x="864725" y="5047625"/>
            <a:ext cx="58848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Находим меру угла
</a:t>
            </a:r>
            <a:pPr algn="l" indent="0" marL="0">
              <a:lnSpc>
                <a:spcPct val="100000"/>
              </a:lnSpc>
              <a:buNone/>
            </a:pPr>
            <a:r>
              <a:rPr lang="en-US" sz="26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Используем основное правило темы: мера вписанного угла равна половине дуги. Поэтому 134° делим на 2 и получаем 67° — это искомый ответ.
</a:t>
            </a:r>
            <a:endParaRPr lang="en-US" sz="2639" dirty="0"/>
          </a:p>
        </p:txBody>
      </p:sp>
      <p:sp>
        <p:nvSpPr>
          <p:cNvPr id="11" name="Text 4"/>
          <p:cNvSpPr txBox="1"/>
          <p:nvPr/>
        </p:nvSpPr>
        <p:spPr>
          <a:xfrm>
            <a:off x="3211925" y="7598149"/>
            <a:ext cx="58848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равный угол
</a:t>
            </a:r>
            <a:pPr algn="l" indent="0" marL="0">
              <a:lnSpc>
                <a:spcPct val="100000"/>
              </a:lnSpc>
              <a:buNone/>
            </a:pPr>
            <a:r>
              <a:rPr lang="en-US" sz="26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 той же дуге расположен ещё один вписанный угол, его мера тоже будет 67°. Одинаковая дуга всегда задаёт одинаковые углы, независимо от положения вершин.
</a:t>
            </a:r>
            <a:endParaRPr lang="en-US" sz="263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250" y="2647833"/>
            <a:ext cx="10121400" cy="48374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96800" y="895200"/>
            <a:ext cx="6364800" cy="84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Мини-практика по теме
</a:t>
            </a:r>
            <a:pPr algn="l" indent="0" marL="0">
              <a:lnSpc>
                <a:spcPct val="120000"/>
              </a:lnSpc>
              <a:buNone/>
            </a:pPr>
            <a:r>
              <a:rPr lang="en-US" sz="2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набор примеров помогает быстро закрепить правило и проверить, умеет ли ученик находить половину меры дуги в разных случаях.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работает одно правило: нужно делить меру дуги пополам, включая дуги больше 180°.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2273375" y="9886100"/>
            <a:ext cx="82044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«Вписанные углы»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Круговая схема показывает не отдельные факты, а их связь: от окружности и дуг — к хордам, углам и четырёхугольнику.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строится как система связанных объектов: геометрические элементы ведут к свойствам углов, а затем — к более сложным фигурам.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ключевых понятий темы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темы по геометрии 9 класса
</a:t>
            </a:r>
            <a:endParaRPr lang="en-US" sz="145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4450" y="1830500"/>
            <a:ext cx="15619200" cy="53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 вписанных углах
</a:t>
            </a:r>
            <a:pPr algn="l" indent="0" marL="0">
              <a:lnSpc>
                <a:spcPct val="100000"/>
              </a:lnSpc>
              <a:buNone/>
            </a:pPr>
            <a:r>
              <a:rPr lang="en-US" sz="5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Вписанный угол легко узнать по вершине на окружности и двум хордам. Главное правило одно: его мера всегда равна половине дуги, а рядом с ним сразу работают случаи равенства и прямого угла.
</a:t>
            </a:r>
            <a:endParaRPr lang="en-US" sz="5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2026-06-03T11:37:28Z</dcterms:created>
  <dcterms:modified xsi:type="dcterms:W3CDTF">2026-06-03T11:37:28Z</dcterms:modified>
</cp:coreProperties>
</file>