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творчества М. А. Булгакова: от споров эпохи к признанию классика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неприятия к признанию: почему Булгаков спорил со своей эпохой?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писал в 1920–1940-е годы, когда литература была подчинена идеологии. Его художественная независимость сталкивалась с цензурой, партийным контролем и ожиданиями «правильного» искусства.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и советская культурная эпоха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7931" y="1498328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14361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24068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ранняя критика отвергала Булгакова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современность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Современников раздражала его резкая ирония: в прозе и пьесах узнавались бытовые нелепости, бюрократический абсурд и комические, но неприятные типажи новой советской действительности.
</a:t>
            </a:r>
            <a:endParaRPr lang="en-US" sz="1061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 в «неправильной» позиции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Булгакова упрекали в идеологической ненадёжности, потому что он не подчинялся требованию безусловного оптимизма и показывал сложность исторического момента без лозунгов и упрощений.
</a:t>
            </a:r>
            <a:endParaRPr lang="en-US" sz="987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философские мотивы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раздражение вызывали темы добра, зла, веры и нравственного выбора. Для официальной критики такая проблематика выглядела чуждой советской литературной норме и «опасно» многозначной.
</a:t>
            </a:r>
            <a:endParaRPr lang="en-US" sz="987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фантастика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повседневной реальности с мистикой, фантастикой и гротеском ломало привычные ожидания. Критики видели в этом не художественный приём, а сознательное искажение «правильной» картины мира.
</a:t>
            </a:r>
            <a:endParaRPr lang="en-US" sz="963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«неудобным» героям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писал о тех, кто оказывался на обочине истории: о растерянных, слабых, сомневающихся людях. Именно это сочувствие часто воспринималось как отказ от официальной героической модели.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1920-х в сатирическом взгляде Булгакова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булгаковской Москве тесные квартиры, общие кухни и бесконечные бытовые столкновения становятся не фоном, а смыслом сцены. Через повседневный хаос писатель показывает, как меняется человек в условиях постоянного давления и нехватки личного пространства.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реальность без прикрас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Канцелярский абсурд и власть бумаги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кабинеты у Булгакова живут по законам бессмысленного распоряжения, где бумага важнее здравого смысла. Очереди, печати, вывески и канцелярские формулы превращаются в символ мира, в котором реальность подменяется процедурой.
</a:t>
            </a:r>
            <a:endParaRPr lang="en-US" sz="1062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театр масок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 Булгакова — пространство, где люди вынуждены прятаться за речевыми шаблонами, должностями и внешней правильностью. Сатирический эффект возникает из столкновения официального языка с живой, тревожной и непредсказуемой городской жизнью.
</a:t>
            </a:r>
            <a:endParaRPr lang="en-US" sz="10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вызвал споры уже потому, что показывал Гражданскую войну через семейную историю и судьбу интеллигентной среды, а не через привычную схему победителей и побеждённых.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на «Белую гвардию» и тему Гражданской войны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усматривали в книге политическую двусмысленность: Булгаков не превращал исторический конфликт в плакат, а оставлял место сомнению, страху и личному выбору.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психологическая точность и ощущение распада старого мира сделали роман важным для читателей: он заставлял думать о долге, ответственности и цене исторических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в оценке Булгакова связаны не только с литературой, но и с изменением культурной политики.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литературной рецепции Булгакова в XX–XXI веках.
</a:t>
            </a:r>
            <a:endParaRPr lang="en-US" sz="933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идеологическое давление, тем заметнее растёт интерес к Булгакову как к крупному классику.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критика Булгакова по десятилетиям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700" y="1336325"/>
            <a:ext cx="3995000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литературной критики 1920–1930-х годов; обобщение по рецепции Булгакова.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линии обвинений и их связь с эпохой.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упрёков касалось не мастерства, а идеологической несогласованности с официальной нормой.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претензии критиков к Булгакову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публикация его текстов почти прекратилась, а пьесы нередко снимали со сцены или требовали переработки, лишая автора возможности свободного литературного присутствия.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Булгакова с официальной критикой 1930-х годов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и журнальная критика обвиняла Булгакова в антисоветскости, пессимизме и насмешке над новой жизнью, будто бы его произведения не служили задачам времени.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даже противники признавали редкую сценическую точность, чёткую композицию и профессиональную выверенность его текстов, что делало оценки двойственными.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противоречие — между запретом и признанием мастерства — показывает, что спор шёл не только о художестве, но и о границах допустимого.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Сталину как знак зависимости писателя от власти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 году Булгаков обратился к Сталину с письмом, в котором просил определить его литературную судьбу. В этом жесте слышится не амбиция, а отчаянная попытка получить возможность продолжать писать в условиях давления и неопределённости.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праве работать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вместо свободы печати
</a:t>
            </a:r>
            <a:endParaRPr lang="en-US" sz="1464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письма ему действительно разрешили сотрудничать с театром, но это не означало полноценной творческой свободы. Писатель оставался зависим от решений власти, которые могли открыть одну дверь и тут же закрыть другую.
</a:t>
            </a:r>
            <a:endParaRPr lang="en-US" sz="1124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 несвободы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стал одним из самых известных свидетельств того, насколько хрупким было положение автора в тоталитарной системе. Личная просьба писателя превратилась в знак исторической уязвимости всей литературы.
</a:t>
            </a:r>
            <a:endParaRPr lang="en-US" sz="11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сатирический текст превращался в литературный скандал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художественная сатира сталкивалась с цензурой и меняла статус со временем.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Многослойность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московскую сатиру, библейскую линию и философский спор о добре и зле, поэтому его нельзя было свести к одной «правильной» интерпретации.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Воланда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Воланда ломала привычные ожидания: читатели видели не просто отрицательного героя, а носителя сложной авторской иронии и нравственного испытания.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Москвы 1930-х годов с очередями, страхом и бюрократией делало роман слишком узнаваемым и остро воспринимавшимся в советской культурной среде.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Мастера превращала роман в разговор о праве художника на независимость, а именно этот вопрос особенно болезненно воспринимался в эпоху цензуры.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«Мастер и Маргарита» вызвал особую полемику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оппоненты Булгакова признавали его редкое чувство диалога: реплики звучат живо, точно передают характер и позволяют сцене развиваться с внутренним напряжением.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критика и защита Булгакова в литературной среде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писателя подчеркивали преемственность с Гоголем, Салтыковым-Щедриным и Чеховым, видя в нем наследника русской сатирической и психологической традиции.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высоко ценили его язык: точные речевые характеристики, ироничные интонации и умение соединять смешное с трагическим делали тексты запоминающимися и многогранными.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оценка долго отставала от живого читательского интереса, который поддерживался обсуждением рукописей и поздними публикациями.
</a:t>
            </a:r>
            <a:endParaRPr lang="en-US" sz="1141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литературной рецепции Булгакова по периодам 1920–2020-х годов на основе общепринятой истории публикаций и критики.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была поддержка в печати, тем заметнее становился неформальный спрос; репутация Булгакова росла снизу, а не через официальное признание.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официальной критикой и читательским интересом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упрекали его интеллигентных героев в отстраненности от «большой истории», считая такую позицию признаком слабости и непрактичности в революционную эпоху.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писатель сознательно показывал через них внутренний страх, сомнение и моральную ответственность, то есть то, что не измеряется лозунгами и коллективными схемами.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человек» у Булгакова не выглядит комической фигурой: в нем есть достоинство, ранимость и право на личный выбор даже в унизительных обстоятельствах.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спор вокруг этих образов не утихает: одни видят в них пассивность, другие — честный портрет человека, сохраняющего внутреннюю свободу.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образа интеллигенции и «маленького человека» у Булгакова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374832"/>
            <a:ext cx="4164900" cy="26336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критики и исследовательских работ о прозе и драматургии М. А. Булгакова.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какие темы чаще всего вызывали полемику и почему произведения воспринимались как проблемные.
</a:t>
            </a:r>
            <a:endParaRPr lang="en-US" sz="126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Спорность разных книг связана не с одним жанром, а с устойчивым интересом Булгакова к переломным историческим ситуациям и нравственным испытаниям личности.
</a:t>
            </a:r>
            <a:endParaRPr lang="en-US" sz="97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спорные произведения Булгакова и причины споров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Позднесоветские и постсоветские постановки вернули Булгакова широкой аудитории: театр и кино сделали его тексты визуально яркими, динамичными и эмоционально доступными для нового поколения.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Экранные версии сместили акцент с политической полемики на универсальные смыслы: страх перед властью, ответственность за выбор, конфликт совести и личной свободы.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на сцене и в экранизациях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рассматривают Булгакова как автора на стыке сатиры, философской прозы и драматургии, где каждая форма усиливает другую и создает цельную художественную систему.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интертекстуальности, библейским аллюзиям и театральности: именно они помогают понять многослойность его текстов и их смысловую открытость.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также изучает язык эпохи в его произведениях и показывает, как художественный текст фиксирует давление времени и сложность авторской позиции.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академическая оценка Булгакова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подходы не конкурируют, а дополняют друг друга, позволяя увидеть и контекст эпохи, и художественную форму, и личную судьбу писателя.
</a:t>
            </a:r>
            <a:endParaRPr lang="en-US" sz="114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распространенных литературоведческих подходов к изучению творчества М. А. Булгакова.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убедительным оказывается сочетание нескольких оптик: только так критика Булгакова раскрывается как литературный, исторический и нравственный феномен.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подходы к изучению критики Булгакова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606" y="3300975"/>
            <a:ext cx="169650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критики для понимания творчества Булгакова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свидетельство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отклики 1920–1930-х годов помогают увидеть не только литературный спор, но и атмосферу эпохи, когда художественное слово находилось под давлением власти.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классике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нападок и позднего признания показывает, что ценность произведений Булгакова раскрывалась постепенно — через читательский опыт, новые издания и переосмысление.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смыслу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помогает точнее понять, почему его тексты остаются актуальными: в них соединены свобода мысли, социальная наблюдательность и серьезный разговор о нравственном выборе.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Булгаков: писатель, которого время не смогло упростить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остался в центре споров, потому что его книги не поддаются однозначной оценке: они одновременно сатиричны, трагичны и философски глубоки, а потому продолжают звучать современно.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2026-05-23T17:49:41Z</dcterms:created>
  <dcterms:modified xsi:type="dcterms:W3CDTF">2026-05-23T17:49:41Z</dcterms:modified>
</cp:coreProperties>
</file>