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системы помогают понимать, очищать и восстанавливать природу.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Биотехнология и экологические системы
</a:t>
            </a:r>
            <a:endParaRPr lang="en-US" sz="247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 — это не просто природа вокруг нас, а сложная сеть связей, где любое нарушение быстро меняет весь баланс.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Экосистемы: основы и уязвимость
</a:t>
            </a:r>
            <a:endParaRPr lang="en-US" sz="2774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773500" y="775075"/>
            <a:ext cx="56346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состоит экосистема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1128043" y="1824113"/>
            <a:ext cx="2837700" cy="68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Продуценты
</a:t>
            </a:r>
            <a:pPr algn="l" indent="0" marL="0">
              <a:lnSpc>
                <a:spcPct val="115000"/>
              </a:lnSpc>
              <a:buNone/>
            </a:pPr>
            <a:r>
              <a:rPr lang="en-US" sz="6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Продуценты создают органическое вещество из энергии света или химических реакций и запускают дальнейший круговорот вещества в экосистеме.
</a:t>
            </a:r>
            <a:endParaRPr lang="en-US" sz="992" dirty="0"/>
          </a:p>
        </p:txBody>
      </p:sp>
      <p:sp>
        <p:nvSpPr>
          <p:cNvPr id="12" name="Text 3"/>
          <p:cNvSpPr txBox="1"/>
          <p:nvPr/>
        </p:nvSpPr>
        <p:spPr>
          <a:xfrm>
            <a:off x="1090775" y="3143596"/>
            <a:ext cx="2837700" cy="68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Редуценты
</a:t>
            </a:r>
            <a:pPr algn="l" indent="0" marL="0">
              <a:lnSpc>
                <a:spcPct val="115000"/>
              </a:lnSpc>
              <a:buNone/>
            </a:pPr>
            <a:r>
              <a:rPr lang="en-US" sz="7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Редуценты разлагают остатки организмов и возвращают в среду соединения углерода, азота и других элементов.
</a:t>
            </a:r>
            <a:endParaRPr lang="en-US" sz="1067" dirty="0"/>
          </a:p>
        </p:txBody>
      </p:sp>
      <p:sp>
        <p:nvSpPr>
          <p:cNvPr id="13" name="Text 4"/>
          <p:cNvSpPr txBox="1"/>
          <p:nvPr/>
        </p:nvSpPr>
        <p:spPr>
          <a:xfrm>
            <a:off x="4698195" y="1587749"/>
            <a:ext cx="2837700" cy="68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Консументы
</a:t>
            </a:r>
            <a:pPr algn="l" indent="0" marL="0">
              <a:lnSpc>
                <a:spcPct val="115000"/>
              </a:lnSpc>
              <a:buNone/>
            </a:pPr>
            <a:r>
              <a:rPr lang="en-US" sz="7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Консументы получают энергию, поедая растения или других животных, и передают вещества дальше по пищевым цепям.
</a:t>
            </a:r>
            <a:endParaRPr lang="en-US" sz="1067" dirty="0"/>
          </a:p>
        </p:txBody>
      </p:sp>
      <p:sp>
        <p:nvSpPr>
          <p:cNvPr id="14" name="Text 5"/>
          <p:cNvSpPr txBox="1"/>
          <p:nvPr/>
        </p:nvSpPr>
        <p:spPr>
          <a:xfrm>
            <a:off x="5150472" y="2616280"/>
            <a:ext cx="2837700" cy="68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Круговороты
</a:t>
            </a:r>
            <a:pPr algn="l" indent="0" marL="0">
              <a:lnSpc>
                <a:spcPct val="115000"/>
              </a:lnSpc>
              <a:buNone/>
            </a:pPr>
            <a:r>
              <a:rPr lang="en-US" sz="7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Круговороты веществ связывают живые организмы, почву, воду и атмосферу в единую систему обмена.
</a:t>
            </a:r>
            <a:endParaRPr lang="en-US" sz="1067" dirty="0"/>
          </a:p>
        </p:txBody>
      </p:sp>
      <p:sp>
        <p:nvSpPr>
          <p:cNvPr id="15" name="Text 6"/>
          <p:cNvSpPr txBox="1"/>
          <p:nvPr/>
        </p:nvSpPr>
        <p:spPr>
          <a:xfrm>
            <a:off x="4386456" y="3590545"/>
            <a:ext cx="2837700" cy="68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7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видов и функций повышает устойчивость экосистемы к засухам, пожарам, загрязнению и другим нарушениям.
</a:t>
            </a:r>
            <a:endParaRPr lang="en-US" sz="106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824" y="994400"/>
            <a:ext cx="3156152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500" y="775075"/>
            <a:ext cx="44037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5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экосистемы уязвимы
</a:t>
            </a:r>
            <a:endParaRPr lang="en-US" sz="2351" dirty="0"/>
          </a:p>
        </p:txBody>
      </p:sp>
      <p:sp>
        <p:nvSpPr>
          <p:cNvPr id="12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767051" y="1461200"/>
            <a:ext cx="3592512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58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воздуха, воды и почвы нарушает жизненные процессы организмов и ускоряет накопление токсичных соединений в среде.
</a:t>
            </a:r>
            <a:endParaRPr lang="en-US" sz="951" dirty="0"/>
          </a:p>
        </p:txBody>
      </p:sp>
      <p:sp>
        <p:nvSpPr>
          <p:cNvPr id="14" name="Text 3"/>
          <p:cNvSpPr txBox="1"/>
          <p:nvPr/>
        </p:nvSpPr>
        <p:spPr>
          <a:xfrm>
            <a:off x="1045651" y="2224375"/>
            <a:ext cx="3592512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местообитаний
</a:t>
            </a:r>
            <a:pPr algn="l" indent="0" marL="0">
              <a:lnSpc>
                <a:spcPct val="115000"/>
              </a:lnSpc>
              <a:buNone/>
            </a:pPr>
            <a:r>
              <a:rPr lang="en-US" sz="58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и разрушение местообитаний сокращают число видов и ослабляют природные связи между ними.
</a:t>
            </a:r>
            <a:endParaRPr lang="en-US" sz="951" dirty="0"/>
          </a:p>
        </p:txBody>
      </p:sp>
      <p:sp>
        <p:nvSpPr>
          <p:cNvPr id="15" name="Text 4"/>
          <p:cNvSpPr txBox="1"/>
          <p:nvPr/>
        </p:nvSpPr>
        <p:spPr>
          <a:xfrm>
            <a:off x="681850" y="2987538"/>
            <a:ext cx="3592512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вторжения
</a:t>
            </a:r>
            <a:pPr algn="l" indent="0" marL="0">
              <a:lnSpc>
                <a:spcPct val="115000"/>
              </a:lnSpc>
              <a:buNone/>
            </a:pPr>
            <a:r>
              <a:rPr lang="en-US" sz="58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Инвазивные виды вытесняют местные организмы, изменяют пищевые цепи и могут резко перестраивать целые сообщества.
</a:t>
            </a:r>
            <a:endParaRPr lang="en-US" sz="951" dirty="0"/>
          </a:p>
        </p:txBody>
      </p:sp>
      <p:sp>
        <p:nvSpPr>
          <p:cNvPr id="16" name="Text 5"/>
          <p:cNvSpPr txBox="1"/>
          <p:nvPr/>
        </p:nvSpPr>
        <p:spPr>
          <a:xfrm>
            <a:off x="807750" y="3750700"/>
            <a:ext cx="3592512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Климатический стресс
</a:t>
            </a:r>
            <a:pPr algn="l" indent="0" marL="0">
              <a:lnSpc>
                <a:spcPct val="115000"/>
              </a:lnSpc>
              <a:buNone/>
            </a:pPr>
            <a:r>
              <a:rPr lang="en-US" sz="58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усиливает засухи, пожары и колебания температуры, поэтому даже локальный сбой влияет на всю систему.
</a:t>
            </a:r>
            <a:endParaRPr lang="en-US" sz="95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773550" y="722800"/>
            <a:ext cx="7596900" cy="5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биотехнология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3052060" y="1522675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Природные процессы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опирается на процессы брожения, синтеза, разложения и направленного обмена веществ в клетках.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747325" y="1522675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Живые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Биотехнология изучает и использует живые клетки, микроорганизмы и ферменты для решения практических задач.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5370789" y="1522675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Экологическое применение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экологических задачах биотехнология помогает выявлять загрязнения, очищать воду и почву, а также восстанавливать нарушенные участки.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7712053" y="1482850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Принцип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Ее сильная сторона — работа не против природы, а через естественные механизмы саморегуляции и разложения.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инструменты биотехнологии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Показаны основные биотехнологические подходы, которые используются для диагностики, очистки и восстановления экосистем.
</a:t>
            </a:r>
            <a:endParaRPr lang="en-US" sz="98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0018" y="1029750"/>
            <a:ext cx="3074965" cy="3084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87600" y="724175"/>
            <a:ext cx="45285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3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Биосенсоры и биоиндикаторы
</a:t>
            </a:r>
            <a:endParaRPr lang="en-US" sz="2313" dirty="0"/>
          </a:p>
        </p:txBody>
      </p:sp>
      <p:sp>
        <p:nvSpPr>
          <p:cNvPr id="11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996950" y="1509400"/>
            <a:ext cx="3885900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Быстрое обнаружение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Биосенсоры фиксируют наличие нефтепродуктов, тяжелых металлов и токсинов по изменению электрического, химического или оптического сигнала.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996950" y="2432800"/>
            <a:ext cx="3885900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Живой индикатор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Биоиндикаторы оценивают состояние среды по реакции живых организмов: лишайников, беспозвоночных или отдельных растений.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996950" y="3356200"/>
            <a:ext cx="3885900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Раннее предупреждение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они дают ранний сигнал о проблеме, когда ущерб еще можно ограничить и предотвратить массовые последствия.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773500" y="775075"/>
            <a:ext cx="56346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как природные катализаторы
</a:t>
            </a:r>
            <a:endParaRPr lang="en-US" sz="2182" dirty="0"/>
          </a:p>
        </p:txBody>
      </p:sp>
      <p:sp>
        <p:nvSpPr>
          <p:cNvPr id="10" name="Text 2"/>
          <p:cNvSpPr txBox="1"/>
          <p:nvPr/>
        </p:nvSpPr>
        <p:spPr>
          <a:xfrm>
            <a:off x="1081287" y="1613250"/>
            <a:ext cx="3029100" cy="78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Целлюлаза
</a:t>
            </a:r>
            <a:pPr algn="l" indent="0" marL="0">
              <a:lnSpc>
                <a:spcPct val="115000"/>
              </a:lnSpc>
              <a:buNone/>
            </a:pPr>
            <a:r>
              <a:rPr lang="en-US" sz="7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Целлюлаза ускоряет разложение растительных остатков, облегчая возврат углерода и других элементов в природный круговорот.
</a:t>
            </a:r>
            <a:endParaRPr lang="en-US" sz="1171" dirty="0"/>
          </a:p>
        </p:txBody>
      </p:sp>
      <p:sp>
        <p:nvSpPr>
          <p:cNvPr id="11" name="Text 3"/>
          <p:cNvSpPr txBox="1"/>
          <p:nvPr/>
        </p:nvSpPr>
        <p:spPr>
          <a:xfrm>
            <a:off x="1126595" y="2918066"/>
            <a:ext cx="3029100" cy="78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Оксидоредуктазы
</a:t>
            </a:r>
            <a:pPr algn="l" indent="0" marL="0">
              <a:lnSpc>
                <a:spcPct val="115000"/>
              </a:lnSpc>
              <a:buNone/>
            </a:pPr>
            <a:r>
              <a:rPr lang="en-US" sz="7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Оксидоредуктазы участвуют в реакциях окисления и восстановления, связанных с обезвреживанием многих загрязнителей.
</a:t>
            </a:r>
            <a:endParaRPr lang="en-US" sz="1171" dirty="0"/>
          </a:p>
        </p:txBody>
      </p:sp>
      <p:sp>
        <p:nvSpPr>
          <p:cNvPr id="12" name="Text 4"/>
          <p:cNvSpPr txBox="1"/>
          <p:nvPr/>
        </p:nvSpPr>
        <p:spPr>
          <a:xfrm>
            <a:off x="5033611" y="1613262"/>
            <a:ext cx="3029100" cy="78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Липазы
</a:t>
            </a:r>
            <a:pPr algn="l" indent="0" marL="0">
              <a:lnSpc>
                <a:spcPct val="115000"/>
              </a:lnSpc>
              <a:buNone/>
            </a:pPr>
            <a:r>
              <a:rPr lang="en-US" sz="7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Липазы разрушают жиры, поэтому помогают в переработке пищевых и промышленных органических отходов.
</a:t>
            </a:r>
            <a:endParaRPr lang="en-US" sz="1171" dirty="0"/>
          </a:p>
        </p:txBody>
      </p:sp>
      <p:sp>
        <p:nvSpPr>
          <p:cNvPr id="13" name="Text 5"/>
          <p:cNvSpPr txBox="1"/>
          <p:nvPr/>
        </p:nvSpPr>
        <p:spPr>
          <a:xfrm>
            <a:off x="4984849" y="2993657"/>
            <a:ext cx="3029100" cy="78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эффект
</a:t>
            </a:r>
            <a:pPr algn="l" indent="0" marL="0">
              <a:lnSpc>
                <a:spcPct val="115000"/>
              </a:lnSpc>
              <a:buNone/>
            </a:pPr>
            <a:r>
              <a:rPr lang="en-US" sz="7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Ферментные процессы уменьшают токсичность среды и делают очистку более мягкой по отношению к экосистемам.
</a:t>
            </a:r>
            <a:endParaRPr lang="en-US" sz="117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Микробные сообщества в действии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разные микробы поэтапно разлагают загрязнения и возвращают вещества в природный круговорот.
</a:t>
            </a:r>
            <a:endParaRPr lang="en-US" sz="103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1393300"/>
            <a:ext cx="51843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10980" dirty="0"/>
          </a:p>
        </p:txBody>
      </p:sp>
      <p:sp>
        <p:nvSpPr>
          <p:cNvPr id="6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773500" y="3265725"/>
            <a:ext cx="51843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ключевых условия определяют безопасное применение синтетической биологии в экологии.
</a:t>
            </a:r>
            <a:endParaRPr lang="en-US" sz="2041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1393300"/>
            <a:ext cx="22542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условия определяют безопасное применение синтетической биологии в экологии: контроль, биобезопасность и проверка воздействия.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6108656" y="3867900"/>
            <a:ext cx="22542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презентации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824" y="994400"/>
            <a:ext cx="3156152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3500" y="775075"/>
            <a:ext cx="44037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3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Кейс 1: биоремедиация нефтезагрязнений
</a:t>
            </a:r>
            <a:endParaRPr lang="en-US" sz="2213" dirty="0"/>
          </a:p>
        </p:txBody>
      </p:sp>
      <p:sp>
        <p:nvSpPr>
          <p:cNvPr id="11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862232" y="1461198"/>
            <a:ext cx="3480756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загрязнения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Нефтяная пленка перекрывает доступ кислорода, нарушает обмен газов и угнетает почвенные микроорганизмы. В воде это приводит к отравлению организмов и замедлению естественного самоочищения.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413554" y="2506208"/>
            <a:ext cx="3480756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Биологическое решение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Нефтеокисляющие бактерии используют углеводороды как источник питания, а биостимуляция добавляет им азот, фосфор и другие элементы. Так природное разложение идет быстрее и стабильнее.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773489" y="3551208"/>
            <a:ext cx="3480756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восстановления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снижения концентрации углеводородов восстанавливаются микрофлора и структура среды, а затем возвращаются растения. Такой подход особенно важен там, где механическая очистка слишком разрушительна.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773550" y="722800"/>
            <a:ext cx="7596900" cy="5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Кейс 2: очистка почв от тяжелых металлов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3052060" y="1522675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Связывание токсинов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применяют бактерии-сорбенты и растения-аккумуляторы: они связывают и накапливают металлы в биомассе. Это уменьшает подвижность загрязнителей и их доступность для пищевых цепей.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747325" y="1522675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Ограничение распространения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важно локализовать очаг загрязнения и не допустить переноса токсинов в грунтовые воды и урожай. Без этого даже частичное очищение не снижает экологический риск.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5370789" y="1522675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Стабилизация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Ферментные системы помогают переводить металлы в менее опасные формы или удерживать их в почве. Такой шаг повышает устойчивость участка и облегчает последующее восстановление.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7712053" y="1482850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Контроль результата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обработки оценивают содержание металлов в почве и растениях, чтобы определить, можно ли безопасно использовать территорию дальше без угрозы для людей и водоемов.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Кейс 3: очистка сточных вод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Биофильтры работают как живой барьер: бактерии последовательно преобразуют соединения азота, а затем переводят их в менее опасные формы, уменьшая нагрузку на водоем.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прохождения через биофильтр снижается эвтрофикация, а водная среда становится более пригодной для гидробионтов и дальнейшего естественного самоочищения.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Схематические учебные данные, нормированные показатели эффективности биофильтрации
</a:t>
            </a:r>
            <a:endParaRPr lang="en-US" sz="60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155870"/>
            <a:ext cx="3377400" cy="13360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Кейс 4: агробиотехнологии и здоровье почв
</a:t>
            </a:r>
            <a:endParaRPr lang="en-US" sz="2710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биологической поддержки почв показывает, что разные решения работают на разных уровнях: питание растений, защита от болезней и поддержание микробного баланса.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подхода снижают химическую нагрузку на агроэкосистему и помогают сохранить почвенную жизнь, от которой зависит урожайность.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агробиотехнологиям и охране почв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0018" y="1029750"/>
            <a:ext cx="3074965" cy="3084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87600" y="724175"/>
            <a:ext cx="45285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3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Кейс 5: материалы и экосистемы
</a:t>
            </a:r>
            <a:endParaRPr lang="en-US" sz="2213" dirty="0"/>
          </a:p>
        </p:txBody>
      </p:sp>
      <p:sp>
        <p:nvSpPr>
          <p:cNvPr id="11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996950" y="1509400"/>
            <a:ext cx="3885900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 и среда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Биопластики создают на основе возобновляемого сырья, но экологический эффект зависит не только от состава, а от условий разложения, температуры, влажности и наличия микроорганизмов.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996950" y="2432800"/>
            <a:ext cx="3885900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разложения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материал попадает не в промышленный компост, а в обычную природу, он может сохраняться дольше ожидаемого. Поэтому важна не только маркировка, но и грамотная утилизация.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996950" y="3356200"/>
            <a:ext cx="3885900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эффекта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жизненного цикла позволяет увидеть весь путь материала — от сырья до отходов. Именно она показывает, действительно ли решение уменьшает нагрузку на экосистемы.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через микробную поддержку
</a:t>
            </a:r>
            <a:endParaRPr lang="en-US" sz="2587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восстановления болот, берегов и почв при поддержке микробных консорциумов.
</a:t>
            </a:r>
            <a:endParaRPr lang="en-US" sz="107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измеряют результат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надежной оценки нужны не только лабораторные измерения, но и полевые наблюдения: иногда химический фон улучшается быстрее, чем возвращаются чувствительные виды.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меняются химические показатели, затем биологические и функциональные. Это подтверждает, что восстановление экосистемы идет поэтапно, а не мгновенно.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Схематические учебные данные для трех групп показателей качества среды
</a:t>
            </a:r>
            <a:endParaRPr lang="en-US" sz="73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319456"/>
            <a:ext cx="3377400" cy="10777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Плюсы и ограничения методов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060325" y="17776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выбор метода зависит от скорости, стоимости и потенциального воздействия на среду. В реальных проектах часто используют комбинацию подходов.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5575" y="28684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разумный вариант — не противопоставлять методы, а подбирать их по задаче, чтобы сохранить эффективность и минимизировать побочные эффекты.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74075" y="3959212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сравнение подходов к очистке загрязненных сред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773550" y="722800"/>
            <a:ext cx="7596900" cy="5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и этика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3052060" y="1522675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безопасность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Отдельная проблема — перенос генов устойчивости к антибиотикам. Поэтому исследования проходят проверку в закрытых системах и только потом переходят к более широким испытаниям.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747325" y="1522675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распространения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Модифицированные организмы не должны бесконтрольно попадать в природу: их поведение может отличаться от ожидаемого, особенно в сложных сообществах с высокой взаимосвязью видов.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5370789" y="1522675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Этапная проверка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Любое вмешательство оценивают поэтапно: сначала лаборатория, затем ограниченный полигон, и лишь после этого возможное применение. Такой порядок снижает вероятность неожиданных последствий.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7712053" y="1482850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Общественный диалог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менее важна открытая коммуникация: людям нужно объяснять цели, ограничения и риски технологии. Это помогает принимать ответственные решения, а не полагаться на мифы.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3050" y="25567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Биотехнология дает инструменты для наблюдения, очистки и восстановления природных систем, если применять их ответственно. Ее ценность — в союзе научной точности, экологической осторожности и практической пользы для будущего.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37025" y="1329500"/>
            <a:ext cx="5670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Биотехнология и устойчивое будущее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2026-07-25T23:12:15Z</dcterms:created>
  <dcterms:modified xsi:type="dcterms:W3CDTF">2026-07-25T23:12:15Z</dcterms:modified>
</cp:coreProperties>
</file>