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1059975"/>
            <a:ext cx="50586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мирового хозяйства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52698" y="2501625"/>
            <a:ext cx="4398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локальных рынков к глобальной экономике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хозяйство: как оно складывается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 возникает там, где страны постоянно обмениваются товарами, услугами, капиталом и знаниями. Его развитие шло неравномерно: одни регионы раньше вошли в индустриальную эпоху, другие дольше сохраняли аграрный уклад.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Доиндустриальный этап: господство сельского хозяйства и ремесла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XVIII века большинство государств опиралось на земледелие и ручное ремесло. Экономическая жизнь была связана прежде всего с потребностями местного населения и ближайших рынков.
</a:t>
            </a:r>
            <a:endParaRPr lang="en-US" sz="926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 развивалась медленно и стоила дорого, поэтому перевозили главным образом товары высокой ценности: специи, ткани, металлы, соль и предметы роскоши.
</a:t>
            </a:r>
            <a:endParaRPr lang="en-US" sz="963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регионами обеспечивали караванные маршруты, морская торговля Средиземноморья и Великий шёлковый путь. Именно они соединяли разрозненные центры цивилизаций.
</a:t>
            </a:r>
            <a:endParaRPr lang="en-US" sz="954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взаимозависимость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Экономики стран ещё не образовывали единой системы. Разные территории почти не зависели друг от друга, а хозяйственные связи оставались эпизодическими и локальными.
</a:t>
            </a:r>
            <a:endParaRPr lang="en-US" sz="9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 и расширение мировой торговли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океанские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XV–XVII веках морские экспедиции связали Европу, Африку, Азию и Америку в единую торговую сеть. Обмен стал межконтинентальным и гораздо более масштабным.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международной торговле резко возросла роль сахара, хлопка, табака, серебра и пряностей. Эти товары быстро стали важной частью европейского потребления и накопления капитала.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торговых центров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активность постепенно смещалась от Средиземноморья к Атлантике. Всё большее значение приобретали портовые города, морские пути и контроль над заморскими территориями.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экспансия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территорий за океаном позволил европейским державам получать сырьё, рынки сбыта и прибыль от торговли. Это стало одним из источников первоначального накопления капитала.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аграрной экономики к индустриальной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изменений, вызванных промышленной революцией и развитием транспорта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промышленная революция и лидерство Великобритании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 Британии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первой началась в Великобритании в конце XVIII века. Этому способствовали капитал, уголь, развитая торговля и спрос на массовые товары.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росли текстильная промышленность, металлургия и добыча угля. Именно эти отрасли стали базой нового машинного производства и последующего промышленного роста.
</a:t>
            </a:r>
            <a:endParaRPr lang="en-US" sz="980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заменили ручной труд и резко увеличили выпуск продукции. Производство стало быстрее, стабильнее и дешевле, чем в традиционных ремесленных мастерских.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пароходы сократили сроки перевозок и снизили стоимость доставки. Это расширило рынки сбыта и сделало мировую торговлю значительно более интенсивной.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мировой торговли в XIX — начале XX века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увеличивались перевозки промышленных товаров и сырья между Европой, Америкой и колониями, что усиливало экономическую взаимозависимость регионов.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 долгий рост мировой торговли, её резкий перелом в годы войны и неполное восстановление в межвоенный период.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динамики мировой торговли, XIX — начало XX века; данные представлены в индексной форме
</a:t>
            </a:r>
            <a:endParaRPr lang="en-US" sz="6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система и международное разделение труда
</a:t>
            </a:r>
            <a:endParaRPr lang="en-US" sz="2163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поставляли метрополиям сырьё, продовольствие и дешёвую рабочую силу. Их хозяйство целенаправленно ориентировалось на обслуживание внешнего спроса, а не на собственное развитие.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доминирование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Метрополии концентрировали фабрики, банки и торговые компании. Именно там производились готовые изделия, накапливался капитал и принимались ключевые экономические решения.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закрепляла разрыв между индустриальными и зависимыми территориями. Богатство усиливалось в центре, а периферия оставалась поставщиком дешёвого сырья.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колониализма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политической деколонизации многие страны ещё долго сохраняли прежнюю экономическую специализацию. Это влияло на структуру их экспорта, доходов и внешней зависимости.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этапов развития мирового хозяйства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менялись ведущие отрасли, технологии и характер международных связей от локального обмена к глобальной экономике.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шло от аграрной и локальной экономики к индустриальной, а затем к системе, где решающими стали информация, услуги и высокие технологии.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этапов развития мирового хозяйства по историко-географической классификации
</a:t>
            </a:r>
            <a:endParaRPr lang="en-US" sz="67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войны и экономические кризисы как переломные события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1914–1918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разрушила прежние торговые маршруты и усилила государственный контроль над экономикой. Международные связи стали менее устойчивыми и более подчинёнными военным задачам.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1929–1933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экономический кризис вызвал спад производства, безработицу и рост протекционизма. Страны всё чаще защищали внутренний рынок от внешней конкуренции.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1939–1945 и после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окончательно изменила систему международных отношений. После 1945 года началось восстановление торговли и создание новых экономических институтов сотрудничества.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Бреттон-Вудская система и послевоенное восстановление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629678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финансовая рамка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Конференция в Бреттон-Вудсе в 1944 году создала правила, которые должны были предотвратить хаос межвоенного периода и обеспечить предсказуемые международные расчёты и кредитование.
</a:t>
            </a:r>
            <a:endParaRPr lang="en-US" sz="1033" dirty="0"/>
          </a:p>
        </p:txBody>
      </p:sp>
      <p:sp>
        <p:nvSpPr>
          <p:cNvPr id="11" name="Text 3"/>
          <p:cNvSpPr txBox="1"/>
          <p:nvPr/>
        </p:nvSpPr>
        <p:spPr>
          <a:xfrm>
            <a:off x="564100" y="2627915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институты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валютный фонд помогал странам поддерживать валютную стабильность, а Всемирный банк финансировал восстановление и развитие, особенно в экономически ослабленных государствах после войны.
</a:t>
            </a:r>
            <a:endParaRPr lang="en-US" sz="923" dirty="0"/>
          </a:p>
        </p:txBody>
      </p:sp>
      <p:sp>
        <p:nvSpPr>
          <p:cNvPr id="12" name="Text 4"/>
          <p:cNvSpPr txBox="1"/>
          <p:nvPr/>
        </p:nvSpPr>
        <p:spPr>
          <a:xfrm>
            <a:off x="564100" y="3626152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торговых барьеров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Генеральное соглашение по тарифам и торговле, принятое в 1947 году, стало основой постепенного сокращения пошлин и расширения мировой торговли на более устойчивых условиях.
</a:t>
            </a:r>
            <a:endParaRPr lang="en-US" sz="10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центров мировой экономики после 1950 года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середины XX века особенно быстро росли экспортные возможности азиатских стран, прежде всего в отраслях с высокой добавленной стоимостью и массовым промышленным производством.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постепенный сдвиг экономического центра к Азиатско-Тихоокеанскому региону и ослабление безусловного лидерства Атлантики.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историческим оценкам структуры промышленного производства и экспорта, 1950–2020 гг.
</a:t>
            </a:r>
            <a:endParaRPr lang="en-US" sz="6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19707"/>
            <a:ext cx="261000" cy="20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877" y="3852142"/>
            <a:ext cx="206550" cy="275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постиндустриального этапа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и автоматизация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стало опираться на микропроцессоры, роботизацию и автоматические линии. Это повысило точность операций, ускорило выпуск продукции и сократило зависимость от тяжёлого ручного труда.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сети и программное обеспечение превратили информацию в важнейший ресурс экономики. Управление, расчёты и обмен данными стали быстрее, а решения — более точными и гибкими.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сферы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развитых странах увеличилась занятость в образовании, медицине, финансах, консалтинге и управлении. Именно услуги всё чаще формируют основную часть стоимости и занятости.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 инновации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Конкурентоспособность всё сильнее зависит от квалификации работников, научных разработок и способности быстро внедрять новые решения. Экономический успех определяется не только ресурсами, но и интеллектом.
</a:t>
            </a:r>
            <a:endParaRPr lang="en-US" sz="7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Либерализация и технологии как основа глобализации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экономических и технологических изменений, усиливших международную взаимозависимость в конце XX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транснациональные корпорации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этапов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распределяют добычу сырья, выпуск комплектующих, сборку и продажи между разными странами. Такая схема позволяет учитывать различия в издержках, налогах и доступности рабочей силы.
</a:t>
            </a:r>
            <a:endParaRPr lang="en-US" sz="832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Отраслевая широта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глобальные цепочки в автомобилестроении, электронике, фармацевтике, пищевой промышленности и розничной торговле. В каждой из этих сфер отдельные звенья цепи могут находиться на разных континентах.
</a:t>
            </a:r>
            <a:endParaRPr lang="en-US" sz="858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и 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производства снижает себестоимость и повышает прибыль компаний, но делает страны-поставщики зависимыми от внешнего спроса, логистики и решений головных офисов, расположенных в ведущих центрах.
</a:t>
            </a:r>
            <a:endParaRPr lang="en-US" sz="880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Прибыль от конечной продажи часто концентрируется там, где находятся бренды, финансы и исследования. В результате технологическое лидерство и контроль над рынками оказываются важнее простого размещения заводов.
</a:t>
            </a:r>
            <a:endParaRPr lang="en-US" sz="86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мировой экономики в современную эпоху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различается по странам, но общий тренд очевиден: значение нематериальных отраслей и цифровых сервисов быстро растёт, особенно в международной торговле.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услуг и расширение цифрового сектора показывают переход к экономике знаний, где информация и сервисы становятся важнее сырьевого производства.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по данным международной экономической статистики последних десятилетий
</a:t>
            </a:r>
            <a:endParaRPr lang="en-US" sz="6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вызовы современного мирового хозяйства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99" y="1833092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доходах и технологиях между странами сохраняется даже при росте мировой торговли. Одни государства концентрируют инновации и капитал, а другие остаются в роли поставщиков сырья и дешёвой рабочей силы.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82380" y="1833075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и 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конфликты и санкционные режимы усложняют расчёты, поставки и инвестиции. Это снижает предсказуемость международных связей и заставляет компании перестраивать маршруты и поставщиков.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800568" y="1833075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производства и перевозок усиливает нагрузку на природную среду. Для мировой экономики всё важнее сокращение выбросов, переход к энергоэффективным технологиям и ответственное использование ресурсов.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418754" y="1833075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логистики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 показала, что сбой в одном звене может остановить целые отрасли. Дефицит контейнеров, комплектующих и рабочей силы быстро распространяется по глобальным цепочкам.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7036947" y="1833075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стратегии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 государства и компании развивают региональные цепочки, импортозамещение и экологическую модернизацию. Главная цель — сохранить открытость экономики, но сделать её более устойчивой к кризисам.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проявления цифровой трансформации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51975" y="160970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интеллект, большие данные и облачные сервисы меняют способы производства, управления и анализа. Решения принимаются быстрее, а компании точнее прогнозируют спрос, риски и поведение потребителей.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1975" y="23921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коммерция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Онлайн-торговля и цифровые платформы позволяют продавать товары и услуги без жёсткой привязки к месту. Границы между национальными рынками становятся менее заметными, особенно в сервисной сфере.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1975" y="31745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Удалённая занятость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связь расширила возможности дистанционной работы и международной кооперации специалистов. Это изменило представления о рабочем месте и усилило конкуренцию за квалифицированные кадры.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1975" y="395692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инфраструктуру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страны, где сочетаются развитая ИТ-инфраструктура, сильное образование, научные центры и поддержка инноваций. В цифровой экономике преимущества быстрее получают те, кто раньше инвестирует в знания.
</a:t>
            </a:r>
            <a:endParaRPr lang="en-US" sz="7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47617"/>
            <a:ext cx="3918900" cy="887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перехода между этапами развития мирового хозяйства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какие изменения расширяли международные связи и переводили мировое хозяйство на новый уровень организации.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этапы начинались тогда, когда технологии и институты резко увеличивали масштаб обмена, скорость перемещения и степень экономической взаимозависимости стран.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истории мирового хозяйства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локального обмена к глобальной системе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мирового хозяйства показывает, как технологии, транспорт и международные институты постепенно превратили разрозненные рынки в единую систему. Сегодня её устойчивость зависит от инноваций, сотрудничества и умения снижать неравенство.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2026-06-02T22:05:01Z</dcterms:created>
  <dcterms:modified xsi:type="dcterms:W3CDTF">2026-06-02T22:05:01Z</dcterms:modified>
</cp:coreProperties>
</file>