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64175" y="529650"/>
            <a:ext cx="77196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Католическая церковь: обзор и основные вопросы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Крупнейшая религия с миллиардной аудиторией. Главные темы — история, структура, роль, вызовы.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становление Католической церкви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Католическая церковь возникла в I веке, основываясь на учении апостола Петра, и сыграла ключевую роль в развитии европейской культуры, искусства и образования на протяжении веков.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Католическая церковь в мире: распространение и статистика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число верующих сосредоточено в Латинской Америке и Европе, что отражается и в количестве храмов в этих регионах.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Католицизм сохраняет значительное влияние в странах с долгой исторической традицией и крупных населённых государствах.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Папского совета по продвижению новой евангелизации, 2021 год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82650" y="432868"/>
            <a:ext cx="77787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вероучения и догматов Католической церкви
</a:t>
            </a:r>
            <a:endParaRPr lang="en-US" sz="2273" dirty="0"/>
          </a:p>
        </p:txBody>
      </p:sp>
      <p:sp>
        <p:nvSpPr>
          <p:cNvPr id="5" name="Text 1"/>
          <p:cNvSpPr txBox="1"/>
          <p:nvPr/>
        </p:nvSpPr>
        <p:spPr>
          <a:xfrm>
            <a:off x="1147775" y="1444300"/>
            <a:ext cx="70812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Учение церкви базируется на Троице — единстве Отца, Сына и Святого Духа, а также на признании божественности Иисуса Христа и необходимости следовать традициям.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147775" y="3111375"/>
            <a:ext cx="30453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догматы закрепляют ключевые истины веры, гарантируя духовное единство и последовательность учения среди всех католиков.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5151700" y="3111375"/>
            <a:ext cx="30057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Папа Римский считается непогрешимым в вопросах веры и морали, обеспечивая преемственность и единство через апостольское преемство.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6900" y="437934"/>
            <a:ext cx="82302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Священные тексты и моральные основы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086798" y="403779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Учение о милосердии и прощении влияет на воспитание детей, формируя у них ценности добра и сострадания.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253550" y="318873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Десять заповедей являются основой этического поведения, акцентируя уважение, любовь и ответственность перед Богом и ближними.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20108" y="2391279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Катехизис содержит полный свод доктрин, объясняя главным образом основные положения веры и нравственные обязанности человека.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93748" y="1593820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Библия и церковное Предание составляют фундамент веры, определяя религиозные нормы и духовный опыт католиков.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смысл католической мессы
</a:t>
            </a:r>
            <a:endParaRPr lang="en-US" sz="2250" dirty="0"/>
          </a:p>
        </p:txBody>
      </p:sp>
      <p:sp>
        <p:nvSpPr>
          <p:cNvPr id="6" name="Text 2"/>
          <p:cNvSpPr txBox="1"/>
          <p:nvPr/>
        </p:nvSpPr>
        <p:spPr>
          <a:xfrm>
            <a:off x="1294750" y="13196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Месса состоит из литургии слова, где читаются священные тексты и проповедь, и литургии евхаристии — таинства причастия.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294750" y="2398642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символизирует единение человека с Христом через принятие Его тела и крови, укрепляя веру и духовную связь.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294750" y="36044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Богослужение может проводится на латинском или национальном языке, что обеспечивает понимание и участие верующих.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4524" y="1087125"/>
            <a:ext cx="1685752" cy="2016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10333" y="1087125"/>
            <a:ext cx="1685752" cy="2016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6174" y="1087125"/>
            <a:ext cx="1685752" cy="201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41999" y="1087125"/>
            <a:ext cx="1685752" cy="2016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Величие католических соборов мира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43811" y="3780575"/>
            <a:ext cx="16872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католический храм, центр всего католицизма, известен своей масштабной архитектурой и художественным оформлением эпохи Возрождения.
</a:t>
            </a:r>
            <a:endParaRPr lang="en-US" sz="897" dirty="0"/>
          </a:p>
        </p:txBody>
      </p:sp>
      <p:sp>
        <p:nvSpPr>
          <p:cNvPr id="11" name="Text 3"/>
          <p:cNvSpPr txBox="1"/>
          <p:nvPr/>
        </p:nvSpPr>
        <p:spPr>
          <a:xfrm>
            <a:off x="443811" y="3241225"/>
            <a:ext cx="16872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 Святого Петра во Ватикане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609620" y="3780575"/>
            <a:ext cx="16872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Икона готической архитектуры, посвящённая Деве Марии, знаменитая своим величественным фасадом и историческими событиями в Париже.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609620" y="3241225"/>
            <a:ext cx="16872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Нотр-Дам-де-Пари во Франции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775461" y="3780575"/>
            <a:ext cx="16872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из крупнейших готических соборов Европы, завораживает высокой скульптурой и служит духовным центром региона.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4775461" y="3241225"/>
            <a:ext cx="16872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Кёльнский собор в Германии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6941286" y="3780575"/>
            <a:ext cx="16872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 своим массивным куполом работы Брунеллески, он считается шедевром эры Ренессанса и символом флорентийского искусства.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6941286" y="3241225"/>
            <a:ext cx="16872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Санта-Мария-дель-Фьоре во Флоренции
</a:t>
            </a:r>
            <a:endParaRPr lang="en-US" sz="127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3900" y="952984"/>
            <a:ext cx="3059400" cy="27845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25400" y="952984"/>
            <a:ext cx="3059400" cy="27845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84700" y="952984"/>
            <a:ext cx="3059400" cy="278453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467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понтификат стал временем объединения народов, активного диалога и поддержки молодежи, а также символом сопротивления тоталитаризму.
</a:t>
            </a:r>
            <a:endParaRPr lang="en-US" sz="917" dirty="0"/>
          </a:p>
        </p:txBody>
      </p:sp>
      <p:sp>
        <p:nvSpPr>
          <p:cNvPr id="9" name="Text 2"/>
          <p:cNvSpPr txBox="1"/>
          <p:nvPr/>
        </p:nvSpPr>
        <p:spPr>
          <a:xfrm>
            <a:off x="3467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Иоанн Павел II — первый славянский Папа
</a:t>
            </a:r>
            <a:endParaRPr lang="en-US" sz="1052" dirty="0"/>
          </a:p>
        </p:txBody>
      </p:sp>
      <p:sp>
        <p:nvSpPr>
          <p:cNvPr id="10" name="Text 3"/>
          <p:cNvSpPr txBox="1"/>
          <p:nvPr/>
        </p:nvSpPr>
        <p:spPr>
          <a:xfrm>
            <a:off x="34060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Известен простотой и вниманием к бедным, проповедует заботу о природе и справедливость, активно вовлекается в социальные вопросы.
</a:t>
            </a:r>
            <a:endParaRPr lang="en-US" sz="964" dirty="0"/>
          </a:p>
        </p:txBody>
      </p:sp>
      <p:sp>
        <p:nvSpPr>
          <p:cNvPr id="11" name="Text 4"/>
          <p:cNvSpPr txBox="1"/>
          <p:nvPr/>
        </p:nvSpPr>
        <p:spPr>
          <a:xfrm>
            <a:off x="34060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Папа Франциск — современный реформатор
</a:t>
            </a:r>
            <a:endParaRPr lang="en-US" sz="1052" dirty="0"/>
          </a:p>
        </p:txBody>
      </p:sp>
      <p:sp>
        <p:nvSpPr>
          <p:cNvPr id="12" name="Text 5"/>
          <p:cNvSpPr txBox="1"/>
          <p:nvPr/>
        </p:nvSpPr>
        <p:spPr>
          <a:xfrm>
            <a:off x="64653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Своей глубоководной теологической работой и богословскими трудами укрепил интеллектуальную основу современного католицизма.
</a:t>
            </a:r>
            <a:endParaRPr lang="en-US" sz="964" dirty="0"/>
          </a:p>
        </p:txBody>
      </p:sp>
      <p:sp>
        <p:nvSpPr>
          <p:cNvPr id="13" name="Text 6"/>
          <p:cNvSpPr txBox="1"/>
          <p:nvPr/>
        </p:nvSpPr>
        <p:spPr>
          <a:xfrm>
            <a:off x="64653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Бенедикт XVI — теолог и учёный
</a:t>
            </a:r>
            <a:endParaRPr lang="en-US" sz="1083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Выдающиеся Папы Римские и их наследие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4524" y="1087125"/>
            <a:ext cx="1685752" cy="2016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10333" y="1087125"/>
            <a:ext cx="1685752" cy="2016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6174" y="1087125"/>
            <a:ext cx="1685752" cy="201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41999" y="1087125"/>
            <a:ext cx="1685752" cy="2016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Монашеские ордена и их роль в обществе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43811" y="3780575"/>
            <a:ext cx="16872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Поддерживают традиции трудолюбия и молитвы, внесли вклад в создание библиотек и школ в Средние века.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43811" y="3241225"/>
            <a:ext cx="16872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Бенедиктинцы — основатели монастырской жизни
</a:t>
            </a:r>
            <a:endParaRPr lang="en-US" sz="917" dirty="0"/>
          </a:p>
        </p:txBody>
      </p:sp>
      <p:sp>
        <p:nvSpPr>
          <p:cNvPr id="12" name="Text 4"/>
          <p:cNvSpPr txBox="1"/>
          <p:nvPr/>
        </p:nvSpPr>
        <p:spPr>
          <a:xfrm>
            <a:off x="2609620" y="3780575"/>
            <a:ext cx="16872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Акцентируют помощь бедным и больным, широко распространены в миссионерской деятельности.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609620" y="3241225"/>
            <a:ext cx="16872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Францисканцы — проповедники простоты и милосердия
</a:t>
            </a:r>
            <a:endParaRPr lang="en-US" sz="917" dirty="0"/>
          </a:p>
        </p:txBody>
      </p:sp>
      <p:sp>
        <p:nvSpPr>
          <p:cNvPr id="14" name="Text 6"/>
          <p:cNvSpPr txBox="1"/>
          <p:nvPr/>
        </p:nvSpPr>
        <p:spPr>
          <a:xfrm>
            <a:off x="4775461" y="3780575"/>
            <a:ext cx="16872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 как проповедники и богословы, способствовали развитию университетов и образованию богословских знаний.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4775461" y="3241225"/>
            <a:ext cx="16872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Доминиканцы — защитники учения и науки
</a:t>
            </a:r>
            <a:endParaRPr lang="en-US" sz="1012" dirty="0"/>
          </a:p>
        </p:txBody>
      </p:sp>
      <p:sp>
        <p:nvSpPr>
          <p:cNvPr id="16" name="Text 8"/>
          <p:cNvSpPr txBox="1"/>
          <p:nvPr/>
        </p:nvSpPr>
        <p:spPr>
          <a:xfrm>
            <a:off x="6941286" y="3780575"/>
            <a:ext cx="16872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 занимаются образовательной деятельностью по всему миру, ведут культурный и религиозный диалог с разными народами.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6941286" y="3241225"/>
            <a:ext cx="16872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Иезуиты — основатели школ и миссионеры
</a:t>
            </a:r>
            <a:endParaRPr lang="en-US" sz="113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2650" y="950625"/>
            <a:ext cx="2291901" cy="278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61825" y="950625"/>
            <a:ext cx="2291901" cy="2787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56300" y="950625"/>
            <a:ext cx="2291901" cy="2787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50775" y="950625"/>
            <a:ext cx="2291901" cy="2787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обряды и таинства Католической церкви
</a:t>
            </a:r>
            <a:endParaRPr lang="en-US" sz="2297" dirty="0"/>
          </a:p>
        </p:txBody>
      </p:sp>
      <p:sp>
        <p:nvSpPr>
          <p:cNvPr id="10" name="Text 2"/>
          <p:cNvSpPr txBox="1"/>
          <p:nvPr/>
        </p:nvSpPr>
        <p:spPr>
          <a:xfrm>
            <a:off x="251575" y="4179295"/>
            <a:ext cx="1687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таинство символизирует очищение от грехов и начало христианской жизни, сопровождается особой церемонией в присутствии общины.
</a:t>
            </a:r>
            <a:endParaRPr lang="en-US" sz="761" dirty="0"/>
          </a:p>
        </p:txBody>
      </p:sp>
      <p:sp>
        <p:nvSpPr>
          <p:cNvPr id="11" name="Text 3"/>
          <p:cNvSpPr txBox="1"/>
          <p:nvPr/>
        </p:nvSpPr>
        <p:spPr>
          <a:xfrm>
            <a:off x="251575" y="3832150"/>
            <a:ext cx="16872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Крещение — вступление в церковь
</a:t>
            </a:r>
            <a:endParaRPr lang="en-US" sz="1059" dirty="0"/>
          </a:p>
        </p:txBody>
      </p:sp>
      <p:sp>
        <p:nvSpPr>
          <p:cNvPr id="12" name="Text 4"/>
          <p:cNvSpPr txBox="1"/>
          <p:nvPr/>
        </p:nvSpPr>
        <p:spPr>
          <a:xfrm>
            <a:off x="2546050" y="4179295"/>
            <a:ext cx="1687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Центральное таинство мессы, в ходе которого верующие причащаются телом и кровью Христовыми, укрепляя связь с Богом.
</a:t>
            </a:r>
            <a:endParaRPr lang="en-US" sz="763" dirty="0"/>
          </a:p>
        </p:txBody>
      </p:sp>
      <p:sp>
        <p:nvSpPr>
          <p:cNvPr id="13" name="Text 5"/>
          <p:cNvSpPr txBox="1"/>
          <p:nvPr/>
        </p:nvSpPr>
        <p:spPr>
          <a:xfrm>
            <a:off x="2546050" y="3832150"/>
            <a:ext cx="16872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Евхаристия — духовное единение
</a:t>
            </a:r>
            <a:endParaRPr lang="en-US" sz="1059" dirty="0"/>
          </a:p>
        </p:txBody>
      </p:sp>
      <p:sp>
        <p:nvSpPr>
          <p:cNvPr id="14" name="Text 6"/>
          <p:cNvSpPr txBox="1"/>
          <p:nvPr/>
        </p:nvSpPr>
        <p:spPr>
          <a:xfrm>
            <a:off x="4840525" y="4179295"/>
            <a:ext cx="1687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Таинство покаяния позволяет обрести прощение за грехи, восстановить отношения с Богом и духовную чистоту.
</a:t>
            </a:r>
            <a:endParaRPr lang="en-US" sz="951" dirty="0"/>
          </a:p>
        </p:txBody>
      </p:sp>
      <p:sp>
        <p:nvSpPr>
          <p:cNvPr id="15" name="Text 7"/>
          <p:cNvSpPr txBox="1"/>
          <p:nvPr/>
        </p:nvSpPr>
        <p:spPr>
          <a:xfrm>
            <a:off x="4840525" y="3832150"/>
            <a:ext cx="16872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Исповедь — путь к прощению
</a:t>
            </a:r>
            <a:endParaRPr lang="en-US" sz="1059" dirty="0"/>
          </a:p>
        </p:txBody>
      </p:sp>
      <p:sp>
        <p:nvSpPr>
          <p:cNvPr id="16" name="Text 8"/>
          <p:cNvSpPr txBox="1"/>
          <p:nvPr/>
        </p:nvSpPr>
        <p:spPr>
          <a:xfrm>
            <a:off x="7135000" y="4179295"/>
            <a:ext cx="1687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Отражает связь между супругами и Богом, считается неприкосновенным и благословенным таинством в жизни католика.
</a:t>
            </a:r>
            <a:endParaRPr lang="en-US" sz="771" dirty="0"/>
          </a:p>
        </p:txBody>
      </p:sp>
      <p:sp>
        <p:nvSpPr>
          <p:cNvPr id="17" name="Text 9"/>
          <p:cNvSpPr txBox="1"/>
          <p:nvPr/>
        </p:nvSpPr>
        <p:spPr>
          <a:xfrm>
            <a:off x="7135000" y="3832150"/>
            <a:ext cx="16872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 — священный союз
</a:t>
            </a:r>
            <a:endParaRPr lang="en-US" sz="105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000" y="1087979"/>
            <a:ext cx="2250000" cy="20148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6775" y="1087870"/>
            <a:ext cx="2252700" cy="2015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6775" y="1087979"/>
            <a:ext cx="2250000" cy="201489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5721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Папа Римский считается главой Католической церкви и символом её единства. Его избирают кардиналы на пожизненный срок, что гарантирует стабильность и преемственность в руководстве. Папа влияет на глобальные религиозные и социальные вопросы.
</a:t>
            </a:r>
            <a:endParaRPr lang="en-US" sz="897" dirty="0"/>
          </a:p>
        </p:txBody>
      </p:sp>
      <p:sp>
        <p:nvSpPr>
          <p:cNvPr id="9" name="Text 2"/>
          <p:cNvSpPr txBox="1"/>
          <p:nvPr/>
        </p:nvSpPr>
        <p:spPr>
          <a:xfrm>
            <a:off x="75722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Папы Римского — духовного лидера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56772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фигуры включают кардиналов, архиепископов, епископов и священников. Они отвечают за управление разными уровнями церкви — от крупных регионов до приходов. Такая структура обеспечивает организацию и поддержку верующих.
</a:t>
            </a:r>
            <a:endParaRPr lang="en-US" sz="897" dirty="0"/>
          </a:p>
        </p:txBody>
      </p:sp>
      <p:sp>
        <p:nvSpPr>
          <p:cNvPr id="11" name="Text 4"/>
          <p:cNvSpPr txBox="1"/>
          <p:nvPr/>
        </p:nvSpPr>
        <p:spPr>
          <a:xfrm>
            <a:off x="3456772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Иерархия: от кардиналов до священников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13676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Римская курия, синоды и советы помогают в принятии важных решений. Церковь делится на приходы и епархии, что позволяет эффективно управлять духовной жизнью различных сообществ. Такое устройство поддерживает связь центра и регионов.
</a:t>
            </a:r>
            <a:endParaRPr lang="en-US" sz="897" dirty="0"/>
          </a:p>
        </p:txBody>
      </p:sp>
      <p:sp>
        <p:nvSpPr>
          <p:cNvPr id="13" name="Text 6"/>
          <p:cNvSpPr txBox="1"/>
          <p:nvPr/>
        </p:nvSpPr>
        <p:spPr>
          <a:xfrm>
            <a:off x="613677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управления и территориальное деление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руководство Католической церкви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2650" y="950625"/>
            <a:ext cx="2291901" cy="278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61825" y="950625"/>
            <a:ext cx="2291901" cy="2787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56300" y="950625"/>
            <a:ext cx="2291901" cy="2787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50775" y="950625"/>
            <a:ext cx="2291901" cy="2787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Католической церкви в искусство и культуру
</a:t>
            </a:r>
            <a:endParaRPr lang="en-US" sz="2312" dirty="0"/>
          </a:p>
        </p:txBody>
      </p:sp>
      <p:sp>
        <p:nvSpPr>
          <p:cNvPr id="10" name="Text 2"/>
          <p:cNvSpPr txBox="1"/>
          <p:nvPr/>
        </p:nvSpPr>
        <p:spPr>
          <a:xfrm>
            <a:off x="251575" y="4179295"/>
            <a:ext cx="1687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 Святого Петра в Риме — шедевр эпохи Возрождения, символ Католицизма. Архитектурные стили соборов отражают исторические этапы и религиозное значение, привлекая миллионы паломников и туристов.
</a:t>
            </a:r>
            <a:endParaRPr lang="en-US" sz="634" dirty="0"/>
          </a:p>
        </p:txBody>
      </p:sp>
      <p:sp>
        <p:nvSpPr>
          <p:cNvPr id="11" name="Text 3"/>
          <p:cNvSpPr txBox="1"/>
          <p:nvPr/>
        </p:nvSpPr>
        <p:spPr>
          <a:xfrm>
            <a:off x="251575" y="3832150"/>
            <a:ext cx="16872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соборы как памятники архитектуры
</a:t>
            </a:r>
            <a:endParaRPr lang="en-US" sz="1059" dirty="0"/>
          </a:p>
        </p:txBody>
      </p:sp>
      <p:sp>
        <p:nvSpPr>
          <p:cNvPr id="12" name="Text 4"/>
          <p:cNvSpPr txBox="1"/>
          <p:nvPr/>
        </p:nvSpPr>
        <p:spPr>
          <a:xfrm>
            <a:off x="2546050" y="4179295"/>
            <a:ext cx="1687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Мастера, такие как Рафаэль и Микеланджело, создавали произведения, воплощающие библейские сюжеты. Их работы украшают церкви и музеи, служа вдохновением и вневременным наследием культуры.
</a:t>
            </a:r>
            <a:endParaRPr lang="en-US" sz="634" dirty="0"/>
          </a:p>
        </p:txBody>
      </p:sp>
      <p:sp>
        <p:nvSpPr>
          <p:cNvPr id="13" name="Text 5"/>
          <p:cNvSpPr txBox="1"/>
          <p:nvPr/>
        </p:nvSpPr>
        <p:spPr>
          <a:xfrm>
            <a:off x="2546050" y="3832150"/>
            <a:ext cx="16872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живопись и скульптуру
</a:t>
            </a:r>
            <a:endParaRPr lang="en-US" sz="1059" dirty="0"/>
          </a:p>
        </p:txBody>
      </p:sp>
      <p:sp>
        <p:nvSpPr>
          <p:cNvPr id="14" name="Text 6"/>
          <p:cNvSpPr txBox="1"/>
          <p:nvPr/>
        </p:nvSpPr>
        <p:spPr>
          <a:xfrm>
            <a:off x="4840525" y="4179295"/>
            <a:ext cx="1687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Монастыри стали центрами знаний, где зарождались первые школы и университеты. Они сохраняли и передавали рукописи, способствуя развитию науки и письменности.
</a:t>
            </a:r>
            <a:endParaRPr lang="en-US" sz="761" dirty="0"/>
          </a:p>
        </p:txBody>
      </p:sp>
      <p:sp>
        <p:nvSpPr>
          <p:cNvPr id="15" name="Text 7"/>
          <p:cNvSpPr txBox="1"/>
          <p:nvPr/>
        </p:nvSpPr>
        <p:spPr>
          <a:xfrm>
            <a:off x="4840525" y="3832150"/>
            <a:ext cx="16872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монастырей в образовании
</a:t>
            </a:r>
            <a:endParaRPr lang="en-US" sz="1059" dirty="0"/>
          </a:p>
        </p:txBody>
      </p:sp>
      <p:sp>
        <p:nvSpPr>
          <p:cNvPr id="16" name="Text 8"/>
          <p:cNvSpPr txBox="1"/>
          <p:nvPr/>
        </p:nvSpPr>
        <p:spPr>
          <a:xfrm>
            <a:off x="7135000" y="4179295"/>
            <a:ext cx="1687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Католическая церковь дала миру такие жанры, как григорианский хорал, ставшие основой духовной музыки. Музыкальные традиции сопровождали литургические обряды и воздействовали на европейское искусство.
</a:t>
            </a:r>
            <a:endParaRPr lang="en-US" sz="634" dirty="0"/>
          </a:p>
        </p:txBody>
      </p:sp>
      <p:sp>
        <p:nvSpPr>
          <p:cNvPr id="17" name="Text 9"/>
          <p:cNvSpPr txBox="1"/>
          <p:nvPr/>
        </p:nvSpPr>
        <p:spPr>
          <a:xfrm>
            <a:off x="7135000" y="3832150"/>
            <a:ext cx="16872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богослужебное пение
</a:t>
            </a:r>
            <a:endParaRPr lang="en-US" sz="105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000" y="1087979"/>
            <a:ext cx="2250000" cy="20148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6775" y="1087870"/>
            <a:ext cx="2252700" cy="2015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6775" y="1087979"/>
            <a:ext cx="2250000" cy="201489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5721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Средние века церковь была крупным землевладельцем, что обеспечивало ей экономическую и политическую значимость. Она управляла не только духовной, но и светской жизнью общества.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5722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Владение землями и социальная власть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56772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Церковь контролировала школы и больницы, помогая населению получать образование и медицинскую помощь. Благодаря этому сохранялись знания и развивалась культура.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56772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медицина при церкви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13676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Крестовые походы направлялись церковью для защиты веры и территорий. Инквизиция боролась с ересью, что приводило к жестким процессам, оказавшим глубокое влияние на европейскую историю и религию.
</a:t>
            </a:r>
            <a:endParaRPr lang="en-US" sz="918" dirty="0"/>
          </a:p>
        </p:txBody>
      </p:sp>
      <p:sp>
        <p:nvSpPr>
          <p:cNvPr id="13" name="Text 6"/>
          <p:cNvSpPr txBox="1"/>
          <p:nvPr/>
        </p:nvSpPr>
        <p:spPr>
          <a:xfrm>
            <a:off x="613677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Крестовые походы и инквизиция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Католическая церковь в Средние века и её влияние
</a:t>
            </a:r>
            <a:endParaRPr lang="en-US" sz="2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3900" y="952984"/>
            <a:ext cx="3059400" cy="27845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25400" y="952984"/>
            <a:ext cx="3059400" cy="27845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84700" y="952984"/>
            <a:ext cx="3059400" cy="278453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467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 веке Реформация вызвала раскол Западной церкви, появлением протестантизма. Причины включали критику коррупции и необходимость обновления богослужений и учений.
</a:t>
            </a:r>
            <a:endParaRPr lang="en-US" sz="771" dirty="0"/>
          </a:p>
        </p:txBody>
      </p:sp>
      <p:sp>
        <p:nvSpPr>
          <p:cNvPr id="9" name="Text 2"/>
          <p:cNvSpPr txBox="1"/>
          <p:nvPr/>
        </p:nvSpPr>
        <p:spPr>
          <a:xfrm>
            <a:off x="3467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Реформации и её причины
</a:t>
            </a:r>
            <a:endParaRPr lang="en-US" sz="1052" dirty="0"/>
          </a:p>
        </p:txBody>
      </p:sp>
      <p:sp>
        <p:nvSpPr>
          <p:cNvPr id="10" name="Text 3"/>
          <p:cNvSpPr txBox="1"/>
          <p:nvPr/>
        </p:nvSpPr>
        <p:spPr>
          <a:xfrm>
            <a:off x="34060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Католическая церковь провела реформы, ужесточила дисциплину и укрепила вероучение. Это движение укрепило внутреннюю структуру и усилило контроль над религиозной жизнью.
</a:t>
            </a:r>
            <a:endParaRPr lang="en-US" sz="782" dirty="0"/>
          </a:p>
        </p:txBody>
      </p:sp>
      <p:sp>
        <p:nvSpPr>
          <p:cNvPr id="11" name="Text 4"/>
          <p:cNvSpPr txBox="1"/>
          <p:nvPr/>
        </p:nvSpPr>
        <p:spPr>
          <a:xfrm>
            <a:off x="34060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Католической церкви — Контрреформация
</a:t>
            </a:r>
            <a:endParaRPr lang="en-US" sz="1052" dirty="0"/>
          </a:p>
        </p:txBody>
      </p:sp>
      <p:sp>
        <p:nvSpPr>
          <p:cNvPr id="12" name="Text 5"/>
          <p:cNvSpPr txBox="1"/>
          <p:nvPr/>
        </p:nvSpPr>
        <p:spPr>
          <a:xfrm>
            <a:off x="64653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Реформация и Контрреформация привели к появлению новых конфессий и религиозному многообразию. Конфликты между ними оказали существенное влияние на политику и культуру Европы XVI–XVII веков.
</a:t>
            </a:r>
            <a:endParaRPr lang="en-US" sz="771" dirty="0"/>
          </a:p>
        </p:txBody>
      </p:sp>
      <p:sp>
        <p:nvSpPr>
          <p:cNvPr id="13" name="Text 6"/>
          <p:cNvSpPr txBox="1"/>
          <p:nvPr/>
        </p:nvSpPr>
        <p:spPr>
          <a:xfrm>
            <a:off x="64653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религиозной карты Европы
</a:t>
            </a:r>
            <a:endParaRPr lang="en-US" sz="1052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Реформация и Контрреформация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000" y="1087979"/>
            <a:ext cx="2250000" cy="20148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6775" y="1087870"/>
            <a:ext cx="2252700" cy="2015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6775" y="1087979"/>
            <a:ext cx="2250000" cy="201489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5721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Святые считаются примерами духовного совершенства, их жизнь полна праведности и чудес. Они помогают верующим в молитвах и вдохновляют на добрые дела.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5722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и подвиги святых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56772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Святой Франциск Ассизский известен любовью к природе, Тереза Авильская — духовным пробуждением, Жанна д’Арк — мужеством и патриотизмом. Их истории учат вере и преданности.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56772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Знаменитые католические святые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13676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Канонизация — официальное признание святости, которое проходит через тщательную проверку жизни и чудес. Этот процесс позволяет верующим почитать новых святых и обращаться к ним за помощью.
</a:t>
            </a:r>
            <a:endParaRPr lang="en-US" sz="982" dirty="0"/>
          </a:p>
        </p:txBody>
      </p:sp>
      <p:sp>
        <p:nvSpPr>
          <p:cNvPr id="13" name="Text 6"/>
          <p:cNvSpPr txBox="1"/>
          <p:nvPr/>
        </p:nvSpPr>
        <p:spPr>
          <a:xfrm>
            <a:off x="613677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канонизации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Святые в Католической церкви и их значение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3900" y="952984"/>
            <a:ext cx="3059400" cy="27845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25400" y="952984"/>
            <a:ext cx="3059400" cy="27845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84700" y="952984"/>
            <a:ext cx="3059400" cy="278453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467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XIX века католические миссионеры играют ключевую роль в образовании и здравоохранении Латинской Америки, строя школы и больницы, что способствует улучшению уровня жизни.
</a:t>
            </a:r>
            <a:endParaRPr lang="en-US" sz="771" dirty="0"/>
          </a:p>
        </p:txBody>
      </p:sp>
      <p:sp>
        <p:nvSpPr>
          <p:cNvPr id="9" name="Text 2"/>
          <p:cNvSpPr txBox="1"/>
          <p:nvPr/>
        </p:nvSpPr>
        <p:spPr>
          <a:xfrm>
            <a:off x="3467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Активная миссия в Латинской Америке
</a:t>
            </a:r>
            <a:endParaRPr lang="en-US" sz="1052" dirty="0"/>
          </a:p>
        </p:txBody>
      </p:sp>
      <p:sp>
        <p:nvSpPr>
          <p:cNvPr id="10" name="Text 3"/>
          <p:cNvSpPr txBox="1"/>
          <p:nvPr/>
        </p:nvSpPr>
        <p:spPr>
          <a:xfrm>
            <a:off x="34060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Миссионеры распространяют христианство, основывают образовательные учреждения и медицинские центры в Африке и Азии. Это помогает интегрировать духовные и культурные ценности.
</a:t>
            </a:r>
            <a:endParaRPr lang="en-US" sz="771" dirty="0"/>
          </a:p>
        </p:txBody>
      </p:sp>
      <p:sp>
        <p:nvSpPr>
          <p:cNvPr id="11" name="Text 4"/>
          <p:cNvSpPr txBox="1"/>
          <p:nvPr/>
        </p:nvSpPr>
        <p:spPr>
          <a:xfrm>
            <a:off x="34060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Деятельность в Африке и Азии
</a:t>
            </a:r>
            <a:endParaRPr lang="en-US" sz="1127" dirty="0"/>
          </a:p>
        </p:txBody>
      </p:sp>
      <p:sp>
        <p:nvSpPr>
          <p:cNvPr id="12" name="Text 5"/>
          <p:cNvSpPr txBox="1"/>
          <p:nvPr/>
        </p:nvSpPr>
        <p:spPr>
          <a:xfrm>
            <a:off x="64653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Миссионерская работа способствует развитию общества за счёт образования и здравоохранения. Она помогает народам осваивать новые знания и улучшать качество жизни.
</a:t>
            </a:r>
            <a:endParaRPr lang="en-US" sz="771" dirty="0"/>
          </a:p>
        </p:txBody>
      </p:sp>
      <p:sp>
        <p:nvSpPr>
          <p:cNvPr id="13" name="Text 6"/>
          <p:cNvSpPr txBox="1"/>
          <p:nvPr/>
        </p:nvSpPr>
        <p:spPr>
          <a:xfrm>
            <a:off x="64653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в социальное развитие
</a:t>
            </a:r>
            <a:endParaRPr lang="en-US" sz="1176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и миссионерская деятельность
</a:t>
            </a:r>
            <a:endParaRPr lang="en-US" sz="240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000" y="1087979"/>
            <a:ext cx="2250000" cy="20148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6775" y="1087870"/>
            <a:ext cx="2252700" cy="2015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6775" y="1087979"/>
            <a:ext cx="2250000" cy="201489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5721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Ватикан — самое маленькое государство в мире, расположенное внутри Рима площадью всего 0,44 км². Оно служит резиденцией Папы и центром управления церковью.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5722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Ватикан и его площадь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56772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 Святого Петра — центр Ватикана и место паломничества. Здесь хранится гробница апостола Петра, считающегося первым Папой, что придаёт собору особое духовное значение.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56772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 Святого Петра и его значение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13676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Папский герб, ключи Святого Петра и папская тиара символизируют духовное и политическое лидерство Папы. Эти знаки отражают преемственность и авторитет в Католической церкви.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13677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власти Папы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Ватикан: центр мирового католицизма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3900" y="952984"/>
            <a:ext cx="3059400" cy="27845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25400" y="952984"/>
            <a:ext cx="3059400" cy="27845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84700" y="952984"/>
            <a:ext cx="3059400" cy="278453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467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современном мире Католическая церковь управляет тысячами школ и больниц, предоставляя качественное образование и медицинскую помощь в различных странах.
</a:t>
            </a:r>
            <a:endParaRPr lang="en-US" sz="861" dirty="0"/>
          </a:p>
        </p:txBody>
      </p:sp>
      <p:sp>
        <p:nvSpPr>
          <p:cNvPr id="9" name="Text 2"/>
          <p:cNvSpPr txBox="1"/>
          <p:nvPr/>
        </p:nvSpPr>
        <p:spPr>
          <a:xfrm>
            <a:off x="3467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и медицинские учреждения
</a:t>
            </a:r>
            <a:endParaRPr lang="en-US" sz="1052" dirty="0"/>
          </a:p>
        </p:txBody>
      </p:sp>
      <p:sp>
        <p:nvSpPr>
          <p:cNvPr id="10" name="Text 3"/>
          <p:cNvSpPr txBox="1"/>
          <p:nvPr/>
        </p:nvSpPr>
        <p:spPr>
          <a:xfrm>
            <a:off x="34060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Церковь активно поддерживает благотворительные проекты, помогает бедным и уязвимым группам, что укрепляет социальную ткань и направлено на улучшение жизни.
</a:t>
            </a:r>
            <a:endParaRPr lang="en-US" sz="785" dirty="0"/>
          </a:p>
        </p:txBody>
      </p:sp>
      <p:sp>
        <p:nvSpPr>
          <p:cNvPr id="11" name="Text 4"/>
          <p:cNvSpPr txBox="1"/>
          <p:nvPr/>
        </p:nvSpPr>
        <p:spPr>
          <a:xfrm>
            <a:off x="34060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Благотворительность и социальная помощь
</a:t>
            </a:r>
            <a:endParaRPr lang="en-US" sz="1052" dirty="0"/>
          </a:p>
        </p:txBody>
      </p:sp>
      <p:sp>
        <p:nvSpPr>
          <p:cNvPr id="12" name="Text 5"/>
          <p:cNvSpPr txBox="1"/>
          <p:nvPr/>
        </p:nvSpPr>
        <p:spPr>
          <a:xfrm>
            <a:off x="64653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Католическая церковь способствует защите природы и решению проблем бедности, выступая за устойчивое развитие и справедливость в глобальном обществе.
</a:t>
            </a:r>
            <a:endParaRPr lang="en-US" sz="862" dirty="0"/>
          </a:p>
        </p:txBody>
      </p:sp>
      <p:sp>
        <p:nvSpPr>
          <p:cNvPr id="13" name="Text 6"/>
          <p:cNvSpPr txBox="1"/>
          <p:nvPr/>
        </p:nvSpPr>
        <p:spPr>
          <a:xfrm>
            <a:off x="64653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и социальная ответственность
</a:t>
            </a:r>
            <a:endParaRPr lang="en-US" sz="1052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влияние и деятельность Католической церкви
</a:t>
            </a:r>
            <a:endParaRPr lang="en-US" sz="225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000" y="1087979"/>
            <a:ext cx="2250000" cy="20148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6775" y="1087870"/>
            <a:ext cx="2252700" cy="2015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6775" y="1087979"/>
            <a:ext cx="2250000" cy="201489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5721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Европе наблюдается уменьшение религиозной активности, что ставит Церковь перед задачей адаптации и привлечения новых поколений к вере и духовности.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5722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Секуляризация и падение численности верующих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56772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Церковь сталкивается с критикой из-за прошлых и настоящих скандалов, что влияет на доверие верующих и требует реформ в управлении и прозрачности.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56772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Внутрицерковные проблемы и скандалы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13676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уделяется межрелигиозному диалогу, социальной справедливости и гендерному равенству, что помогает Церкви оставаться актуальной в современном мире.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13677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и равенство в обществе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вызовы и пути развития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Католическая церковь: современный путь и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Католическая церковь продолжает объединять миллионы людей, сохраняя традиции и адаптируясь к новым вызовам, влияя на мораль, культуру и воспитание будущих поколений.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2026-05-10T14:44:41Z</dcterms:created>
  <dcterms:modified xsi:type="dcterms:W3CDTF">2026-05-10T14:44:41Z</dcterms:modified>
</cp:coreProperties>
</file>