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быстро и строго доказать неравенство?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Эффективные приёмы доказательства неравенств в алгебре 9 класса
</a:t>
            </a:r>
            <a:endParaRPr lang="en-US" sz="2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неравенства и зачем их доказывать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Неравенства встречаются в алгебре постоянно: при изучении функций, уравнений и областей допустимых значений. Их доказательство показывает, что верно не частный случай, а общий результат для всех подходящих значений переменной.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считается доказательством неравенства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43126" y="2774925"/>
            <a:ext cx="12108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Сохраняем равносильность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Доказательство строится на преобразованиях, которые не меняют смысл записи. Если к обеим частям прибавить одно и то же выражение, знак сохраняется, а новые шаги остаются допустимыми.
</a:t>
            </a:r>
            <a:endParaRPr lang="en-US" sz="1146" dirty="0"/>
          </a:p>
        </p:txBody>
      </p:sp>
      <p:sp>
        <p:nvSpPr>
          <p:cNvPr id="12" name="Text 3"/>
          <p:cNvSpPr txBox="1"/>
          <p:nvPr/>
        </p:nvSpPr>
        <p:spPr>
          <a:xfrm>
            <a:off x="2305939" y="2774925"/>
            <a:ext cx="12108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Учитываем знак множителя
</a:t>
            </a:r>
            <a:pPr algn="l" indent="0" marL="0">
              <a:lnSpc>
                <a:spcPct val="100000"/>
              </a:lnSpc>
              <a:buNone/>
            </a:pPr>
            <a:r>
              <a:rPr lang="en-US" sz="1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умножении или делении на положительное число знак неравенства не меняется. Если же множитель отрицательный, знак обязательно меняют на противоположный, иначе решение станет неверным.
</a:t>
            </a:r>
            <a:endParaRPr lang="en-US" sz="1123" dirty="0"/>
          </a:p>
        </p:txBody>
      </p:sp>
      <p:sp>
        <p:nvSpPr>
          <p:cNvPr id="13" name="Text 4"/>
          <p:cNvSpPr txBox="1"/>
          <p:nvPr/>
        </p:nvSpPr>
        <p:spPr>
          <a:xfrm>
            <a:off x="3997226" y="2774925"/>
            <a:ext cx="12108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Опираемся на квадрат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любого числа неотрицателен: a^2 ≥ 0. Поэтому выражение, которое удалось представить как квадрат, сумму квадратов или их добавление к числу, уже даёт нужный вывод.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707826" y="2774925"/>
            <a:ext cx="12108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понятный знак
</a:t>
            </a:r>
            <a:pPr algn="l" indent="0" marL="0">
              <a:lnSpc>
                <a:spcPct val="100000"/>
              </a:lnSpc>
              <a:buNone/>
            </a:pPr>
            <a:r>
              <a:rPr lang="en-US" sz="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 преобразований получается произведение, сумма неотрицательных слагаемых или выражение с известной оценкой, знак становится очевидным. Именно это и означает успешное доказательство.
</a:t>
            </a:r>
            <a:endParaRPr lang="en-US" sz="1140" dirty="0"/>
          </a:p>
        </p:txBody>
      </p:sp>
      <p:sp>
        <p:nvSpPr>
          <p:cNvPr id="15" name="Text 6"/>
          <p:cNvSpPr txBox="1"/>
          <p:nvPr/>
        </p:nvSpPr>
        <p:spPr>
          <a:xfrm>
            <a:off x="7420976" y="2774925"/>
            <a:ext cx="12108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допустимость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1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красивое преобразование не считается полным без проверки условий задачи. Нужно убедиться, что все шаги выполнены для допустимых значений переменной и не нарушают исходное неравенство.
</a:t>
            </a:r>
            <a:endParaRPr lang="en-US" sz="110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неравенств в школьной алгебре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6900" y="2056150"/>
            <a:ext cx="4005900" cy="8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неравенства сравнивают конкретные числа, например 8 &gt; 5 или −2 ≤ 1. Они помогают понять сам принцип сравнения и обычно служат самым простым примером.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66900" y="3065556"/>
            <a:ext cx="4005900" cy="8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Алгебраические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них есть переменная, поэтому ответ зависит от значения буквы. Примером служит x^2 + 1 ≥ 0: здесь нужно доказать верность выражения для любого допустимого x.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66900" y="4074962"/>
            <a:ext cx="4005900" cy="8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Функциональные
</a:t>
            </a:r>
            <a:pPr algn="l" indent="0" marL="0">
              <a:lnSpc>
                <a:spcPct val="100000"/>
              </a:lnSpc>
              <a:buNone/>
            </a:pPr>
            <a:r>
              <a:rPr lang="en-US" sz="6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неравенства связаны со значениями функций и их графиками. Они помогают сравнивать значения выражений, исследовать изменение функции и находить области, где она больше или меньше заданного числа.
</a:t>
            </a:r>
            <a:endParaRPr lang="en-US" sz="13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708578"/>
            <a:ext cx="3287100" cy="134384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приёмы доказательства и где они применяются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показывает, какой способ удобнее выбрать в зависимости от вида выражения и цели преобразования.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приёма зависит от структуры выражения: иногда достаточно перенести всё в одну часть, а иногда быстрее увидеть квадрат, множитель или удобную оценку.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9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475600"/>
            <a:ext cx="81198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Приведение неравенства к нулю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0750" y="1943300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Переносим всё влево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 — собрать все выражения в одной части и получить разность A−B. Так проще увидеть, к чему сводится исходное неравенство, и не потерять нужные слагаемые.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20750" y="2650597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Упрощаем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переноса нужно привести подобные члены и сократить лишние элементы. Чем компактнее получится выражение, тем легче заметить квадрат, общий множитель или другую удобную форму.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20750" y="3357906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знак результата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важно понять, всегда ли полученная разность неотрицательна или неположительна. Часто для этого достаточно разложения на множители, выделения квадрата или простой оценки.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820750" y="4065203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Делаем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итоговое выражение имеет понятный знак при всех допустимых значениях переменной, неравенство доказано. Этот способ особенно полезен, когда в обеих частях есть похожие выражения.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приёмы чаще встречаются в школьных задачах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подборке чаще всего встречаются задачи, где нужно свести выражение к удобному виду и сразу увидеть знак без длинных вычислений.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приведение к нулю и работа с квадратами: они универсальны для многочленов и выражений второй степени.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подборка типовых заданий 9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50" y="1606682"/>
            <a:ext cx="520200" cy="52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482240"/>
            <a:ext cx="520200" cy="46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3328897"/>
            <a:ext cx="520200" cy="462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035" y="4146655"/>
            <a:ext cx="520200" cy="52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на множители как способ увидеть знак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73273" y="1592301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Разбиваем выражение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разность можно представить в виде произведения, знак неравенства зависит уже не от длинной записи, а от знаков отдельных множителей.
</a:t>
            </a:r>
            <a:endParaRPr lang="en-US" sz="1251" dirty="0"/>
          </a:p>
        </p:txBody>
      </p:sp>
      <p:sp>
        <p:nvSpPr>
          <p:cNvPr id="11" name="Text 3"/>
          <p:cNvSpPr txBox="1"/>
          <p:nvPr/>
        </p:nvSpPr>
        <p:spPr>
          <a:xfrm>
            <a:off x="1073273" y="2438960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общий множитель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задачах полезно вынести общий множитель, применить формулы сокращённого умножения или сгруппировать слагаемые так, чтобы появилась удобная скобка.
</a:t>
            </a:r>
            <a:endParaRPr lang="en-US" sz="1251" dirty="0"/>
          </a:p>
        </p:txBody>
      </p:sp>
      <p:sp>
        <p:nvSpPr>
          <p:cNvPr id="12" name="Text 4"/>
          <p:cNvSpPr txBox="1"/>
          <p:nvPr/>
        </p:nvSpPr>
        <p:spPr>
          <a:xfrm>
            <a:off x="1073273" y="3285618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 корни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разложения знак произведения удобно определять по нулям множителей. Это помогает понять, где выражение положительно, отрицательно или равно нулю.
</a:t>
            </a:r>
            <a:endParaRPr lang="en-US" sz="1251" dirty="0"/>
          </a:p>
        </p:txBody>
      </p:sp>
      <p:sp>
        <p:nvSpPr>
          <p:cNvPr id="13" name="Text 5"/>
          <p:cNvSpPr txBox="1"/>
          <p:nvPr/>
        </p:nvSpPr>
        <p:spPr>
          <a:xfrm>
            <a:off x="1078007" y="4132276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многочлены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 особенно хорош, когда нужно сравнить многочлены. Вместо громоздких вычислений достаточно увидеть структуру выражения и определить знак по множителям.
</a:t>
            </a:r>
            <a:endParaRPr lang="en-US" sz="125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050" y="3253473"/>
            <a:ext cx="8599500" cy="162080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и полный квадрат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43125" y="2179125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неотрицателен
</a:t>
            </a:r>
            <a:pPr algn="l" indent="0" marL="0">
              <a:lnSpc>
                <a:spcPct val="100000"/>
              </a:lnSpc>
              <a:buNone/>
            </a:pPr>
            <a:r>
              <a:rPr lang="en-US" sz="1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любого числа квадрат не может быть отрицательным. Поэтому записи вида (x−3)^2 ≥ 0 или (2x+1)^2 ≥ 0 сразу дают основу для доказательства.
</a:t>
            </a:r>
            <a:endParaRPr lang="en-US" sz="1089" dirty="0"/>
          </a:p>
        </p:txBody>
      </p:sp>
      <p:sp>
        <p:nvSpPr>
          <p:cNvPr id="12" name="Text 3"/>
          <p:cNvSpPr txBox="1"/>
          <p:nvPr/>
        </p:nvSpPr>
        <p:spPr>
          <a:xfrm>
            <a:off x="2701671" y="2179125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Получаем нижнюю границу
</a:t>
            </a:r>
            <a:pPr algn="l" indent="0" marL="0">
              <a:lnSpc>
                <a:spcPct val="100000"/>
              </a:lnSpc>
              <a:buNone/>
            </a:pPr>
            <a:r>
              <a:rPr lang="en-US" sz="1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 квадрату прибавить положительное число, значение выражения станет ещё больше. Например, (x−3)^2 + 5 всегда не меньше 5, и это легко проверить.
</a:t>
            </a:r>
            <a:endParaRPr lang="en-US" sz="1089" dirty="0"/>
          </a:p>
        </p:txBody>
      </p:sp>
      <p:sp>
        <p:nvSpPr>
          <p:cNvPr id="13" name="Text 4"/>
          <p:cNvSpPr txBox="1"/>
          <p:nvPr/>
        </p:nvSpPr>
        <p:spPr>
          <a:xfrm>
            <a:off x="4852923" y="2179133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Выделяем полный квадрат
</a:t>
            </a:r>
            <a:pPr algn="l" indent="0" marL="0">
              <a:lnSpc>
                <a:spcPct val="100000"/>
              </a:lnSpc>
              <a:buNone/>
            </a:pPr>
            <a:r>
              <a:rPr lang="en-US" sz="1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Квадратный трёхчлен можно преобразовать в квадрат двучлена. Так выражение x^2 − 6x + 9 превращается в (x−3)^2, а его знак становится понятным.
</a:t>
            </a:r>
            <a:endParaRPr lang="en-US" sz="1089" dirty="0"/>
          </a:p>
        </p:txBody>
      </p:sp>
      <p:sp>
        <p:nvSpPr>
          <p:cNvPr id="14" name="Text 5"/>
          <p:cNvSpPr txBox="1"/>
          <p:nvPr/>
        </p:nvSpPr>
        <p:spPr>
          <a:xfrm>
            <a:off x="7004175" y="2179133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Используем в задачах
</a:t>
            </a:r>
            <a:pPr algn="l" indent="0" marL="0">
              <a:lnSpc>
                <a:spcPct val="100000"/>
              </a:lnSpc>
              <a:buNone/>
            </a:pPr>
            <a:r>
              <a:rPr lang="en-US" sz="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приём особенно полезен, когда в неравенстве есть квадратный трёхчлен. Он помогает быстро доказать, что выражение неотрицательно или имеет заданную границу.
</a:t>
            </a:r>
            <a:endParaRPr lang="en-US" sz="113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доказательства неравенства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школьного доказательства неравенства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оценки в школьных неравенствах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0050" y="1995870"/>
            <a:ext cx="1722600" cy="22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границы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Суть метода в том, чтобы заменить часть выражения известной границей и получить более простое сравнение. Если граница верна, то верно и всё неравенство.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65625" y="1995870"/>
            <a:ext cx="1722600" cy="22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Неотрицательные слагаемые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Квадраты, суммы квадратов и другие неотрицательные выражения помогают быстро установить нижнюю оценку. Тогда достаточно показать, что оставшаяся часть не нарушает нужный знак.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50775" y="1995870"/>
            <a:ext cx="1722600" cy="22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метод удобен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особенно полезна, если требуется лишь доказать, что выражение не меньше или не больше числа. Точное значение в таких задачах искать не обязательно.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7151225" y="1995870"/>
            <a:ext cx="1722600" cy="22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другими приёмами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9 классе оценки часто сочетают с преобразованием к квадрату и простыми вариантами неравенства между средним арифметическим и средним геометрическим.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приёмов по удобству для разных задач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здесь условная: чем выше столбец, тем шире применимость приёма в типовых задачах 9 класса и тем быстрее обычно получается решение.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Приведение к нулю наиболее универсально, а полный квадрат и множители особенно удобны для выражений второй степени.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приёмов школьного курса алгебры 9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475600"/>
            <a:ext cx="81198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Замена переменной и упрощение выражений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0750" y="1943300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повтор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выделяют часть выражения, которая повторяется несколько раз или создаёт симметрию. Именно она лучше всего подходит для замены переменной.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20750" y="2650597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Ввести обозначение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вводят короткую новую переменную, например t или y. Запись становится компактнее, а преобразования — аккуратнее и понятнее для проверки.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20750" y="3357906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Свести к знакомой форме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замены исходное неравенство часто превращается в обычное квадратное выражение, дробь или произведение. Тогда можно применить уже известные приёмы решения.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820750" y="4065203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Вернуться к исходной переменной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обязательно заменяют новую переменную обратно. Это помогает получить ответ именно для исходного выражения и не потерять смысл задачи.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3300" y="2320375"/>
            <a:ext cx="5170500" cy="1756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273325"/>
            <a:ext cx="86076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доказательстве неравенств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66900" y="2278175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частых ошибок, их опасности и способов избежать неточностей при преобразованиях.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119650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ошибка связана с нарушением равносильности, поэтому важно следить за знаком, условиями и корректностью формул.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66900" y="4731750"/>
            <a:ext cx="28722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9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3060937"/>
            <a:ext cx="4022400" cy="20858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5244" y="3060937"/>
            <a:ext cx="4022400" cy="20858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неравенств в задачах 9 класса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50" y="1991000"/>
            <a:ext cx="4018800" cy="8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и его 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геометрии неравенства помогают сравнивать стороны треугольника и проверять, может ли фигура существовать. Если сумма двух сторон не больше третьей, треугольник построить нельзя. На рисунке удобно показать две стороны стрелками к третьей.
</a:t>
            </a:r>
            <a:endParaRPr lang="en-US" sz="1241" dirty="0"/>
          </a:p>
        </p:txBody>
      </p:sp>
      <p:sp>
        <p:nvSpPr>
          <p:cNvPr id="8" name="Text 3"/>
          <p:cNvSpPr txBox="1"/>
          <p:nvPr/>
        </p:nvSpPr>
        <p:spPr>
          <a:xfrm>
            <a:off x="4856895" y="2005129"/>
            <a:ext cx="40188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Площади и периметры
</a:t>
            </a:r>
            <a:pPr algn="l" indent="0" marL="0">
              <a:lnSpc>
                <a:spcPct val="100000"/>
              </a:lnSpc>
              <a:buNone/>
            </a:pPr>
            <a:r>
              <a:rPr lang="en-US" sz="12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Неравенства часто возникают при сравнении площадей и периметров фигур. Даже без точных вычислений можно увидеть, какое значение больше, если одна фигура явно занимает больше места. Для иллюстрации подойдут два треугольника с подписанными сторонами.
</a:t>
            </a:r>
            <a:endParaRPr lang="en-US" sz="122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выбор приёма влияет на длину решения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не только скорость, но и удобство проверки: чем меньше шагов, тем меньше вероятность потерять знак, скобку или область допустимых значений.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квадратных выражений полный квадрат обычно даёт самое короткое решение, а прямое преобразование требует больше действий.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типовых способов решения в школьных заданиях 9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8169" y="1940746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5221" y="1950452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494" y="3541725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5544" y="3563565"/>
            <a:ext cx="218400" cy="17472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подходящий приём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101762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и квадраты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8224" y="23894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выражение выглядит симметрично, стоит проверить, не удастся ли свести его к квадрату или к оценке через неотрицательность.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388815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 и множители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45274" y="23894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многочленов часто быстрее всего работает разложение на множители. Тогда знак выражения становится понятнее после анализа каждого множителя.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09008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Повторяющаяся часть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546550" y="40025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одна и та же конструкция встречается несколько раз, удобнее ввести новую переменную. Это сокращает запись и упрощает преобразования.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538913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результат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845600" y="40025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доказать утверждение для всех допустимых значений, надёжнее сначала привести неравенство к нулю, а затем проверить знак полученного выражения.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доказательства после преобразований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контроля показывает, что итоговое рассуждение осталось строгим и равносильным исходному неравенству.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06700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ценность приёмов доказательства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57" y="1550529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контрольным
</a:t>
            </a:r>
            <a:pPr algn="l" indent="0" marL="0">
              <a:lnSpc>
                <a:spcPct val="100000"/>
              </a:lnSpc>
              <a:buNone/>
            </a:pPr>
            <a:r>
              <a:rPr lang="en-US" sz="6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доказывать неравенства помогает уверенно решать задания на уроках и контрольных. Ребёнок быстрее замечает удобный ход и меньше теряет время на лишние вычисления.
</a:t>
            </a:r>
            <a:endParaRPr lang="en-US" sz="1384" dirty="0"/>
          </a:p>
        </p:txBody>
      </p:sp>
      <p:sp>
        <p:nvSpPr>
          <p:cNvPr id="10" name="Text 3"/>
          <p:cNvSpPr txBox="1"/>
          <p:nvPr/>
        </p:nvSpPr>
        <p:spPr>
          <a:xfrm>
            <a:off x="270057" y="2426066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функциями
</a:t>
            </a:r>
            <a:pPr algn="l" indent="0" marL="0">
              <a:lnSpc>
                <a:spcPct val="100000"/>
              </a:lnSpc>
              <a:buNone/>
            </a:pPr>
            <a:r>
              <a:rPr lang="en-US" sz="6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исследовании функций неравенства нужны для сравнения значений, поиска промежутков возрастания и убывания, а также для оценки выражений без точного вычисления.
</a:t>
            </a:r>
            <a:endParaRPr lang="en-US" sz="1384" dirty="0"/>
          </a:p>
        </p:txBody>
      </p:sp>
      <p:sp>
        <p:nvSpPr>
          <p:cNvPr id="11" name="Text 4"/>
          <p:cNvSpPr txBox="1"/>
          <p:nvPr/>
        </p:nvSpPr>
        <p:spPr>
          <a:xfrm>
            <a:off x="270057" y="3301604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с параметрами
</a:t>
            </a:r>
            <a:pPr algn="l" indent="0" marL="0">
              <a:lnSpc>
                <a:spcPct val="100000"/>
              </a:lnSpc>
              <a:buNone/>
            </a:pPr>
            <a:r>
              <a:rPr lang="en-US" sz="6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более сложных задачах приёмы доказательства помогают понять, при каких значениях переменной утверждение будет верным. Это развивает внимательность и аккуратность.
</a:t>
            </a:r>
            <a:endParaRPr lang="en-US" sz="1384" dirty="0"/>
          </a:p>
        </p:txBody>
      </p:sp>
      <p:sp>
        <p:nvSpPr>
          <p:cNvPr id="12" name="Text 5"/>
          <p:cNvSpPr txBox="1"/>
          <p:nvPr/>
        </p:nvSpPr>
        <p:spPr>
          <a:xfrm>
            <a:off x="270057" y="4177136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 в преобразованиях
</a:t>
            </a:r>
            <a:pPr algn="l" indent="0" marL="0">
              <a:lnSpc>
                <a:spcPct val="100000"/>
              </a:lnSpc>
              <a:buNone/>
            </a:pPr>
            <a:r>
              <a:rPr lang="en-US" sz="6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ученик умеет видеть квадрат, множитель или полезную оценку, решение становится короче и понятнее. Это особенно важно в задачах повышенной сложности.
</a:t>
            </a:r>
            <a:endParaRPr lang="en-US" sz="138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опоры точного доказательства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в доказательстве неравенств — правильно преобразовать выражение, выбрать подходящий приём и не забыть проверить условия. Тогда решение получается строгим, понятным и надёжным.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2026-05-29T15:05:41Z</dcterms:created>
  <dcterms:modified xsi:type="dcterms:W3CDTF">2026-05-29T15:05:41Z</dcterms:modified>
</cp:coreProperties>
</file>