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jpe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image" Target="../media/image-5-10.jpeg"/><Relationship Id="rId11" Type="http://schemas.openxmlformats.org/officeDocument/2006/relationships/image" Target="../media/image-5-11.png"/><Relationship Id="rId12" Type="http://schemas.openxmlformats.org/officeDocument/2006/relationships/image" Target="../media/image-5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jpe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BBC4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24978" y="449775"/>
            <a:ext cx="4412197" cy="4429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449775"/>
            <a:ext cx="3766800" cy="159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и общество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3118500"/>
            <a:ext cx="3766800" cy="1760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меняет не только фронт, но и повседневную жизнь.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0632" y="501325"/>
            <a:ext cx="3754987" cy="420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7925" y="1985375"/>
            <a:ext cx="4234200" cy="19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показывает, как война меняет не только карты и армии, но и институты, нормы, семью, труд, культуру и память.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37925" y="393900"/>
            <a:ext cx="4366200" cy="9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война перестраивает жизнь общества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5850" y="393900"/>
            <a:ext cx="8183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понятия и участники изменений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941788" y="1676668"/>
            <a:ext cx="3449700" cy="8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война
</a:t>
            </a:r>
            <a:pPr algn="l" indent="0" marL="0">
              <a:lnSpc>
                <a:spcPct val="115000"/>
              </a:lnSpc>
              <a:buNone/>
            </a:pPr>
            <a:r>
              <a:rPr lang="en-US" sz="4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 — это организованное насилие между государствами или внутри них. Она затрагивает не только бойцов, но и тех, кто живет, работает и учится далеко от линии фронта.
</a:t>
            </a:r>
            <a:endParaRPr lang="en-US" sz="1011" dirty="0"/>
          </a:p>
        </p:txBody>
      </p:sp>
      <p:sp>
        <p:nvSpPr>
          <p:cNvPr id="10" name="Text 3"/>
          <p:cNvSpPr txBox="1"/>
          <p:nvPr/>
        </p:nvSpPr>
        <p:spPr>
          <a:xfrm>
            <a:off x="941788" y="2848310"/>
            <a:ext cx="3449700" cy="9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общество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Общество состоит из взаимосвязанных сфер: семьи, школы, рынка труда, государства, медиа и местных сообществ. Изменение одной сферы быстро отражается на остальных.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954563" y="1667386"/>
            <a:ext cx="3449700" cy="8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Фронт и тыл
</a:t>
            </a:r>
            <a:pPr algn="l" indent="0" marL="0">
              <a:lnSpc>
                <a:spcPct val="115000"/>
              </a:lnSpc>
              <a:buNone/>
            </a:pPr>
            <a:r>
              <a:rPr lang="en-US" sz="4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войны фронт и тыл связаны постоянно: победы, потери, мобилизация и дефицит влияют на распределение людей, ресурсов и обязанностей в повседневной жизни.
</a:t>
            </a:r>
            <a:endParaRPr lang="en-US" sz="1088" dirty="0"/>
          </a:p>
        </p:txBody>
      </p:sp>
      <p:sp>
        <p:nvSpPr>
          <p:cNvPr id="12" name="Text 5"/>
          <p:cNvSpPr txBox="1"/>
          <p:nvPr/>
        </p:nvSpPr>
        <p:spPr>
          <a:xfrm>
            <a:off x="4954563" y="2848302"/>
            <a:ext cx="3449700" cy="8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исследовательский вопрос
</a:t>
            </a:r>
            <a:pPr algn="l" indent="0" marL="0">
              <a:lnSpc>
                <a:spcPct val="115000"/>
              </a:lnSpc>
              <a:buNone/>
            </a:pPr>
            <a:r>
              <a:rPr lang="en-US" sz="4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Изучать тему значит понять, через какие механизмы война меняет поведение людей, социальные нормы и отношения между различными группами населения.
</a:t>
            </a:r>
            <a:endParaRPr lang="en-US" sz="1088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412" y="1631450"/>
            <a:ext cx="8261425" cy="3159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15925" y="393900"/>
            <a:ext cx="82644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война меняет общество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418525" y="1096575"/>
            <a:ext cx="77127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основные каналы воздействия войны на общество и группы, на которые они направлены.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8575" y="2988091"/>
            <a:ext cx="2019900" cy="180291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99300" y="2988091"/>
            <a:ext cx="2019900" cy="180291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580075" y="2988091"/>
            <a:ext cx="2019900" cy="1802919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660600" y="2988091"/>
            <a:ext cx="2019900" cy="1802919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418525" y="393900"/>
            <a:ext cx="82620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контекст: от ограниченных войн к тотальным
</a:t>
            </a:r>
            <a:endParaRPr lang="en-US" sz="2163" dirty="0"/>
          </a:p>
        </p:txBody>
      </p:sp>
      <p:sp>
        <p:nvSpPr>
          <p:cNvPr id="15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6" name="Text 2"/>
          <p:cNvSpPr txBox="1"/>
          <p:nvPr/>
        </p:nvSpPr>
        <p:spPr>
          <a:xfrm>
            <a:off x="739175" y="1129296"/>
            <a:ext cx="1526100" cy="165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Фабрика в режиме войны
</a:t>
            </a:r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заводах и в мастерских меняется сам ритм жизни: гражданская продукция уступает место военным заказам, а рабочие смены становятся длиннее и жестче. Вместо привычного рынка появляется система распределения, где сырья и еды всегда не хватает.
</a:t>
            </a:r>
            <a:endParaRPr lang="en-US" sz="919" dirty="0"/>
          </a:p>
        </p:txBody>
      </p:sp>
      <p:sp>
        <p:nvSpPr>
          <p:cNvPr id="17" name="Text 3"/>
          <p:cNvSpPr txBox="1"/>
          <p:nvPr/>
        </p:nvSpPr>
        <p:spPr>
          <a:xfrm>
            <a:off x="2857034" y="1129296"/>
            <a:ext cx="1526100" cy="165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Повседневность дефицита
</a:t>
            </a:r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Городская улица военного времени запоминается очередями, затемнением и тревожными сообщениями. Люди учатся жить по правилам дефицита, а обычные дела — купить хлеб, добраться до работы, согреть дом — превращаются в ежедневное испытание.
</a:t>
            </a:r>
            <a:endParaRPr lang="en-US" sz="919" dirty="0"/>
          </a:p>
        </p:txBody>
      </p:sp>
      <p:sp>
        <p:nvSpPr>
          <p:cNvPr id="18" name="Text 4"/>
          <p:cNvSpPr txBox="1"/>
          <p:nvPr/>
        </p:nvSpPr>
        <p:spPr>
          <a:xfrm>
            <a:off x="4937764" y="1129296"/>
            <a:ext cx="1526100" cy="165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в эвакуацию
</a:t>
            </a:r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Эвакуация меняет судьбы целых семей: дети покидают дома, школы и дворы, а взрослые теряют привычные связи. Временное переселение нередко затягивается на годы и формирует новое понимание дома, безопасности и принадлежности.
</a:t>
            </a:r>
            <a:endParaRPr lang="en-US" sz="919" dirty="0"/>
          </a:p>
        </p:txBody>
      </p:sp>
      <p:sp>
        <p:nvSpPr>
          <p:cNvPr id="19" name="Text 5"/>
          <p:cNvSpPr txBox="1"/>
          <p:nvPr/>
        </p:nvSpPr>
        <p:spPr>
          <a:xfrm>
            <a:off x="7017878" y="1129296"/>
            <a:ext cx="1526100" cy="165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Долгое послевоенное эхо
</a:t>
            </a:r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окончания войны общество не возвращается мгновенно к прежнему состоянию. Разрушенные кварталы, изменившийся состав населения и опыт утрат еще долго определяют миграцию, память и политические споры о прошлом.
</a:t>
            </a:r>
            <a:endParaRPr lang="en-US" sz="919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8525" y="393900"/>
            <a:ext cx="8216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Институты и власть в условиях войны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1016400" y="1733700"/>
            <a:ext cx="17853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6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Централизация власти
</a:t>
            </a:r>
            <a:pPr algn="l" indent="0" marL="0">
              <a:lnSpc>
                <a:spcPct val="115000"/>
              </a:lnSpc>
              <a:buNone/>
            </a:pPr>
            <a:r>
              <a:rPr lang="en-US" sz="3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обычно расширяет полномочия государства: вводятся чрезвычайные меры, усиливается вертикаль управления, а решения принимаются быстрее и менее публично, чем в мирное время.
</a:t>
            </a:r>
            <a:endParaRPr lang="en-US" sz="768" dirty="0"/>
          </a:p>
        </p:txBody>
      </p:sp>
      <p:sp>
        <p:nvSpPr>
          <p:cNvPr id="10" name="Text 3"/>
          <p:cNvSpPr txBox="1"/>
          <p:nvPr/>
        </p:nvSpPr>
        <p:spPr>
          <a:xfrm>
            <a:off x="3916675" y="1733700"/>
            <a:ext cx="17853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Цензура и пропаганда
</a:t>
            </a:r>
            <a:pPr algn="l" indent="0" marL="0">
              <a:lnSpc>
                <a:spcPct val="115000"/>
              </a:lnSpc>
              <a:buNone/>
            </a:pPr>
            <a:r>
              <a:rPr lang="en-US" sz="2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над информацией становится инструментом безопасности и мобилизации. Ограничиваются публикации, растет роль официальных сообщений, а слухи и пропаганда начинают сильнее влиять на общественные настроения.
</a:t>
            </a:r>
            <a:endParaRPr lang="en-US" sz="675" dirty="0"/>
          </a:p>
        </p:txBody>
      </p:sp>
      <p:sp>
        <p:nvSpPr>
          <p:cNvPr id="11" name="Text 4"/>
          <p:cNvSpPr txBox="1"/>
          <p:nvPr/>
        </p:nvSpPr>
        <p:spPr>
          <a:xfrm>
            <a:off x="6816950" y="1733700"/>
            <a:ext cx="17853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Учет и распределение
</a:t>
            </a:r>
            <a:pPr algn="l" indent="0" marL="0">
              <a:lnSpc>
                <a:spcPct val="115000"/>
              </a:lnSpc>
              <a:buNone/>
            </a:pPr>
            <a:r>
              <a:rPr lang="en-US" sz="2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Мобилизация затрагивает не только армию, но и гражданскую жизнь: учет ресурсов, нормы снабжения, трудовые назначения и карточные системы помогают направлять экономику на военные нужды.
</a:t>
            </a:r>
            <a:endParaRPr lang="en-US" sz="736" dirty="0"/>
          </a:p>
        </p:txBody>
      </p:sp>
      <p:sp>
        <p:nvSpPr>
          <p:cNvPr id="12" name="Text 5"/>
          <p:cNvSpPr txBox="1"/>
          <p:nvPr/>
        </p:nvSpPr>
        <p:spPr>
          <a:xfrm>
            <a:off x="2378900" y="2979900"/>
            <a:ext cx="1785300" cy="105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чрезвычайного времени
</a:t>
            </a:r>
            <a:pPr algn="l" indent="0" marL="0">
              <a:lnSpc>
                <a:spcPct val="115000"/>
              </a:lnSpc>
              <a:buNone/>
            </a:pPr>
            <a:r>
              <a:rPr lang="en-US" sz="30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Командные решения в войну часто жестче и оперативнее, потому что на первый план выходят безопасность, дисциплина и выживание. Это меняет привычный баланс между правами граждан и интересами государства.
</a:t>
            </a:r>
            <a:endParaRPr lang="en-US" sz="76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0100" y="2101592"/>
            <a:ext cx="4152000" cy="121507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0100" y="4191525"/>
            <a:ext cx="35547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теме, без статистических данных.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957350" y="2001700"/>
            <a:ext cx="3696300" cy="171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один и тот же социальный порядок меняется по этапам войны: от устойчивости к дефициту и затем к восстановлению.
</a:t>
            </a:r>
            <a:pPr algn="l" indent="0" marL="0">
              <a:lnSpc>
                <a:spcPct val="150000"/>
              </a:lnSpc>
              <a:buNone/>
            </a:pPr>
            <a:r>
              <a:rPr lang="en-US" sz="11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1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Военное время ломает привычный порядок быстрее всего; послевоенный этап требует не только ремонта, но и возвращения людей, правил и доверия.
</a:t>
            </a:r>
            <a:endParaRPr lang="en-US" sz="1145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20100" y="393900"/>
            <a:ext cx="84933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До, во время и после войны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5729" y="1521533"/>
            <a:ext cx="4149693" cy="2401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227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9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иллюстрация по теме; значения условные, не статистические.
</a:t>
            </a:r>
            <a:endParaRPr lang="en-US" sz="908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40900" cy="20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диаграмме показано направление изменений в военной экономике: одни сферы растут, другие сокращаются.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Приоритет армии и снабжения вытесняет гражданские потребности; из-за этого падает качество жизни и усиливается зависимость от государственного распределения.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и труд: как меняется повседневная работа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63475" y="2974164"/>
            <a:ext cx="2674800" cy="1697871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8525" y="393900"/>
            <a:ext cx="83199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Семья, беженцы и демографические потери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94828" y="1392851"/>
            <a:ext cx="23523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Разрыв семейных связей
</a:t>
            </a:r>
            <a:pPr algn="l" indent="0" marL="0">
              <a:lnSpc>
                <a:spcPct val="115000"/>
              </a:lnSpc>
              <a:buNone/>
            </a:pPr>
            <a:r>
              <a:rPr lang="en-US" sz="3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Потери на фронте и в тылу разрывают привычные семейные связи. Гибель, плен и длительная разлука меняют роли родителей, детей и старших родственников, а многие решения приходится принимать без тех, кто раньше был рядом.
</a:t>
            </a:r>
            <a:endParaRPr lang="en-US" sz="876" dirty="0"/>
          </a:p>
        </p:txBody>
      </p:sp>
      <p:sp>
        <p:nvSpPr>
          <p:cNvPr id="11" name="Text 3"/>
          <p:cNvSpPr txBox="1"/>
          <p:nvPr/>
        </p:nvSpPr>
        <p:spPr>
          <a:xfrm>
            <a:off x="3389363" y="1392926"/>
            <a:ext cx="23523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Миграция и переселение
</a:t>
            </a:r>
            <a:pPr algn="l" indent="0" marL="0">
              <a:lnSpc>
                <a:spcPct val="115000"/>
              </a:lnSpc>
              <a:buNone/>
            </a:pPr>
            <a:r>
              <a:rPr lang="en-US" sz="3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Эвакуация и бегство от боевых действий создают большие потоки людей. Беженцы и вынужденные переселенцы ищут жилье, работу и безопасность, а принимающие территории вынуждены быстро перестраивать инфраструктуру и социальную помощь.
</a:t>
            </a:r>
            <a:endParaRPr lang="en-US" sz="862" dirty="0"/>
          </a:p>
        </p:txBody>
      </p:sp>
      <p:sp>
        <p:nvSpPr>
          <p:cNvPr id="12" name="Text 4"/>
          <p:cNvSpPr txBox="1"/>
          <p:nvPr/>
        </p:nvSpPr>
        <p:spPr>
          <a:xfrm>
            <a:off x="594828" y="3266233"/>
            <a:ext cx="23523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состав домохозяйств
</a:t>
            </a:r>
            <a:pPr algn="l" indent="0" marL="0">
              <a:lnSpc>
                <a:spcPct val="115000"/>
              </a:lnSpc>
              <a:buNone/>
            </a:pPr>
            <a:r>
              <a:rPr lang="en-US" sz="3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Домохозяйства во время войны часто становятся меньше или, наоборот, более многопоколенными. Одни семьи объединяются ради выживания, другие распадаются из-за потерь, переездов и длительного отсутствия кормильца.
</a:t>
            </a:r>
            <a:endParaRPr lang="en-US" sz="896" dirty="0"/>
          </a:p>
        </p:txBody>
      </p:sp>
      <p:sp>
        <p:nvSpPr>
          <p:cNvPr id="13" name="Text 5"/>
          <p:cNvSpPr txBox="1"/>
          <p:nvPr/>
        </p:nvSpPr>
        <p:spPr>
          <a:xfrm>
            <a:off x="3389363" y="3266233"/>
            <a:ext cx="23523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Демографическое отложенное действие
</a:t>
            </a:r>
            <a:pPr algn="l" indent="0" marL="0">
              <a:lnSpc>
                <a:spcPct val="115000"/>
              </a:lnSpc>
              <a:buNone/>
            </a:pPr>
            <a:r>
              <a:rPr lang="en-US" sz="3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числа рождений и рост сиротства влияют на общество не сразу, а на протяжении многих лет. Последствия особенно заметны, когда стране не хватает людей трудоспособного возраста и специалистов.
</a:t>
            </a:r>
            <a:endParaRPr lang="en-US" sz="876" dirty="0"/>
          </a:p>
        </p:txBody>
      </p:sp>
      <p:sp>
        <p:nvSpPr>
          <p:cNvPr id="14" name="Text 6"/>
          <p:cNvSpPr txBox="1"/>
          <p:nvPr/>
        </p:nvSpPr>
        <p:spPr>
          <a:xfrm>
            <a:off x="6196875" y="1392850"/>
            <a:ext cx="23523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Ранняя взрослая нагрузка
</a:t>
            </a:r>
            <a:pPr algn="l" indent="0" marL="0">
              <a:lnSpc>
                <a:spcPct val="115000"/>
              </a:lnSpc>
              <a:buNone/>
            </a:pPr>
            <a:r>
              <a:rPr lang="en-US" sz="3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Детям и подросткам приходится рано взрослеть: помогать семье, искать заработок, заботиться о младших и подстраиваться под нестабильную школу. Это оставляет долгий след в образовании и социальном опыте.
</a:t>
            </a:r>
            <a:endParaRPr lang="en-US" sz="94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062500" y="1646075"/>
            <a:ext cx="3186600" cy="181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войны дети и подростки особенно уязвимы: учеба прерывается, а взрослая ответственность приходит слишком рано.
</a:t>
            </a:r>
            <a:endParaRPr lang="en-US" sz="1400" dirty="0"/>
          </a:p>
        </p:txBody>
      </p:sp>
      <p:sp>
        <p:nvSpPr>
          <p:cNvPr id="4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740750" y="1646075"/>
            <a:ext cx="3481800" cy="181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230 миллионов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детей живут в странах, затронутых вооружёнными конфликтами.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UNICEF, State of the World’s Children / данные о детях в странах, затронутых конфликтами.
</a:t>
            </a:r>
            <a:endParaRPr lang="en-US" sz="2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062500" y="1646075"/>
            <a:ext cx="3186600" cy="181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Вторую мировую войну женщины составляли значительную часть тыла и армии, а после мобилизации мужчин именно они поддерживали непрерывность работы и семьи.
</a:t>
            </a:r>
            <a:endParaRPr lang="en-US" sz="1400" dirty="0"/>
          </a:p>
        </p:txBody>
      </p:sp>
      <p:sp>
        <p:nvSpPr>
          <p:cNvPr id="4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740750" y="1646075"/>
            <a:ext cx="3481800" cy="181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800 000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женщин служили в Красной армии, показывая масштаб изменения привычных ролей.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Энциклопедия «Великая Отечественная война 1941–1945»; данные о численности женщин-военнослужащих часто приводятся в советской историографии.
</a:t>
            </a:r>
            <a:endParaRPr lang="en-US" sz="2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81353" y="1550375"/>
            <a:ext cx="2570244" cy="31221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4625" y="393900"/>
            <a:ext cx="79146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и повседневная жизнь в условиях войны
</a:t>
            </a:r>
            <a:endParaRPr lang="en-US" sz="2180" dirty="0"/>
          </a:p>
        </p:txBody>
      </p:sp>
      <p:sp>
        <p:nvSpPr>
          <p:cNvPr id="8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925800" y="16053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военная символика
</a:t>
            </a:r>
            <a:pPr algn="l" indent="0" marL="0">
              <a:lnSpc>
                <a:spcPct val="115000"/>
              </a:lnSpc>
              <a:buNone/>
            </a:pPr>
            <a:r>
              <a:rPr lang="en-US" sz="3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рождает новые знаки и тексты: плакаты, песни, лозунги и памятные предметы помогают объяснить происходящее, поддерживают мораль и формируют образ общего дела.
</a:t>
            </a:r>
            <a:endParaRPr lang="en-US" sz="958" dirty="0"/>
          </a:p>
        </p:txBody>
      </p:sp>
      <p:sp>
        <p:nvSpPr>
          <p:cNvPr id="10" name="Text 3"/>
          <p:cNvSpPr txBox="1"/>
          <p:nvPr/>
        </p:nvSpPr>
        <p:spPr>
          <a:xfrm>
            <a:off x="925800" y="33880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 дефицита
</a:t>
            </a:r>
            <a:pPr algn="l" indent="0" marL="0">
              <a:lnSpc>
                <a:spcPct val="115000"/>
              </a:lnSpc>
              <a:buNone/>
            </a:pPr>
            <a:r>
              <a:rPr lang="en-US" sz="3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Повседневный быт становится более скромным и расчётливым: люди экономят топливо, чинят вещи, стоят в очередях и ищут дефицитные товары через обмен и связи.
</a:t>
            </a:r>
            <a:endParaRPr lang="en-US" sz="976" dirty="0"/>
          </a:p>
        </p:txBody>
      </p:sp>
      <p:sp>
        <p:nvSpPr>
          <p:cNvPr id="11" name="Text 4"/>
          <p:cNvSpPr txBox="1"/>
          <p:nvPr/>
        </p:nvSpPr>
        <p:spPr>
          <a:xfrm>
            <a:off x="3703600" y="160537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Взаимопомощь
</a:t>
            </a:r>
            <a:pPr algn="l" indent="0" marL="0">
              <a:lnSpc>
                <a:spcPct val="115000"/>
              </a:lnSpc>
              <a:buNone/>
            </a:pPr>
            <a:r>
              <a:rPr lang="en-US" sz="3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опасность усиливает взаимозависимость соседей, родных и коллег. Совместные ремонты, приготовление еды, уход за детьми и помощь раненым становятся частью нормальной жизни.
</a:t>
            </a:r>
            <a:endParaRPr lang="en-US" sz="958" dirty="0"/>
          </a:p>
        </p:txBody>
      </p:sp>
      <p:sp>
        <p:nvSpPr>
          <p:cNvPr id="12" name="Text 5"/>
          <p:cNvSpPr txBox="1"/>
          <p:nvPr/>
        </p:nvSpPr>
        <p:spPr>
          <a:xfrm>
            <a:off x="3703600" y="33880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и опыт
</a:t>
            </a:r>
            <a:pPr algn="l" indent="0" marL="0">
              <a:lnSpc>
                <a:spcPct val="115000"/>
              </a:lnSpc>
              <a:buNone/>
            </a:pPr>
            <a:r>
              <a:rPr lang="en-US" sz="3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войны одновременно сохраняет память и помогает выжить. Через музыку, личные записи и семейные истории люди фиксируют опыт, который невозможно передать только цифрами.
</a:t>
            </a:r>
            <a:endParaRPr lang="en-US" sz="958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902425" y="1168003"/>
            <a:ext cx="3757200" cy="335359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75850" y="393900"/>
            <a:ext cx="8183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Медиа, цензура и психология войны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941800" y="1380625"/>
            <a:ext cx="3449700" cy="5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Информация и отбор
</a:t>
            </a:r>
            <a:pPr algn="l" indent="0" marL="0">
              <a:lnSpc>
                <a:spcPct val="115000"/>
              </a:lnSpc>
              <a:buNone/>
            </a:pPr>
            <a:r>
              <a:rPr lang="en-US" sz="3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Первым изменяется сам поток информации: новости о фронте, потерях и эвакуации нужны обществу, но государство часто отбирает только те сведения, которые считает допустимыми.
</a:t>
            </a:r>
            <a:endParaRPr lang="en-US" sz="877" dirty="0"/>
          </a:p>
        </p:txBody>
      </p:sp>
      <p:sp>
        <p:nvSpPr>
          <p:cNvPr id="13" name="Text 3"/>
          <p:cNvSpPr txBox="1"/>
          <p:nvPr/>
        </p:nvSpPr>
        <p:spPr>
          <a:xfrm>
            <a:off x="941800" y="2141100"/>
            <a:ext cx="3449700" cy="5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Цензура и мобилизация
</a:t>
            </a:r>
            <a:pPr algn="l" indent="0" marL="0">
              <a:lnSpc>
                <a:spcPct val="115000"/>
              </a:lnSpc>
              <a:buNone/>
            </a:pPr>
            <a:r>
              <a:rPr lang="en-US" sz="3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усиливается цензура и пропаганда. Газеты, радио и листовки стремятся не только сообщать факты, но и поддерживать порядок, дисциплину и готовность терпеть лишения.
</a:t>
            </a:r>
            <a:endParaRPr lang="en-US" sz="845" dirty="0"/>
          </a:p>
        </p:txBody>
      </p:sp>
      <p:sp>
        <p:nvSpPr>
          <p:cNvPr id="14" name="Text 4"/>
          <p:cNvSpPr txBox="1"/>
          <p:nvPr/>
        </p:nvSpPr>
        <p:spPr>
          <a:xfrm>
            <a:off x="941800" y="2964279"/>
            <a:ext cx="3449700" cy="5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Слухи и тревога
</a:t>
            </a:r>
            <a:pPr algn="l" indent="0" marL="0">
              <a:lnSpc>
                <a:spcPct val="115000"/>
              </a:lnSpc>
              <a:buNone/>
            </a:pPr>
            <a:r>
              <a:rPr lang="en-US" sz="3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фоне нехватки достоверных данных быстро распространяются слухи. Они заполняют пробелы в знаниях, но усиливают панику, недоверие и ошибочные решения в семьях и общинах.
</a:t>
            </a:r>
            <a:endParaRPr lang="en-US" sz="864" dirty="0"/>
          </a:p>
        </p:txBody>
      </p:sp>
      <p:sp>
        <p:nvSpPr>
          <p:cNvPr id="15" name="Text 5"/>
          <p:cNvSpPr txBox="1"/>
          <p:nvPr/>
        </p:nvSpPr>
        <p:spPr>
          <a:xfrm>
            <a:off x="941800" y="3787454"/>
            <a:ext cx="3449700" cy="5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Эмоции и выживание
</a:t>
            </a:r>
            <a:pPr algn="l" indent="0" marL="0">
              <a:lnSpc>
                <a:spcPct val="115000"/>
              </a:lnSpc>
              <a:buNone/>
            </a:pPr>
            <a:r>
              <a:rPr lang="en-US" sz="3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Психологическая реакция на войну редко бывает одной: одновременно присутствуют страх, надежда, ненависть к врагу и стремление сохранить близких, работу и собственную устойчивость.
</a:t>
            </a:r>
            <a:endParaRPr lang="en-US" sz="821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412" y="1631450"/>
            <a:ext cx="8261425" cy="3159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15925" y="393900"/>
            <a:ext cx="82644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угрозы к солидарности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418525" y="1096575"/>
            <a:ext cx="77127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угроза запускает самоорганизацию людей: от первых реакций к сопротивлению и взаимной поддержке.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8525" y="393900"/>
            <a:ext cx="8216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Неравенство и дискриминации в военное время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1016400" y="1733700"/>
            <a:ext cx="17853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Неравный доступ
</a:t>
            </a:r>
            <a:pPr algn="l" indent="0" marL="0">
              <a:lnSpc>
                <a:spcPct val="115000"/>
              </a:lnSpc>
              <a:buNone/>
            </a:pPr>
            <a:r>
              <a:rPr lang="en-US" sz="3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Военное время резко обостряет различия в доступе к продовольствию, жилью и медицинской помощи. Те, кто ближе к власти и ресурсам, лучше переживают дефицит и риски.
</a:t>
            </a:r>
            <a:endParaRPr lang="en-US" sz="774" dirty="0"/>
          </a:p>
        </p:txBody>
      </p:sp>
      <p:sp>
        <p:nvSpPr>
          <p:cNvPr id="10" name="Text 3"/>
          <p:cNvSpPr txBox="1"/>
          <p:nvPr/>
        </p:nvSpPr>
        <p:spPr>
          <a:xfrm>
            <a:off x="3916675" y="1733700"/>
            <a:ext cx="17853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1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Усиление предубеждений
</a:t>
            </a:r>
            <a:pPr algn="l" indent="0" marL="0">
              <a:lnSpc>
                <a:spcPct val="115000"/>
              </a:lnSpc>
              <a:buNone/>
            </a:pPr>
            <a:r>
              <a:rPr lang="en-US" sz="2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Национальность, происхождение и политические взгляды могут становиться поводом для подозрений, ограничений или насилия. Война часто делает дискриминацию более заметной и более опасной.
</a:t>
            </a:r>
            <a:endParaRPr lang="en-US" sz="714" dirty="0"/>
          </a:p>
        </p:txBody>
      </p:sp>
      <p:sp>
        <p:nvSpPr>
          <p:cNvPr id="11" name="Text 4"/>
          <p:cNvSpPr txBox="1"/>
          <p:nvPr/>
        </p:nvSpPr>
        <p:spPr>
          <a:xfrm>
            <a:off x="6816950" y="1733700"/>
            <a:ext cx="17853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1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иерархий
</a:t>
            </a:r>
            <a:pPr algn="l" indent="0" marL="0">
              <a:lnSpc>
                <a:spcPct val="115000"/>
              </a:lnSpc>
              <a:buNone/>
            </a:pPr>
            <a:r>
              <a:rPr lang="en-US" sz="2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Мобилизация перераспределяет статус групп: одни получают новые обязанности и влияние, другие теряют работу, дом или свободу передвижения. Социальная лестница становится менее устойчивой.
</a:t>
            </a:r>
            <a:endParaRPr lang="en-US" sz="714" dirty="0"/>
          </a:p>
        </p:txBody>
      </p:sp>
      <p:sp>
        <p:nvSpPr>
          <p:cNvPr id="12" name="Text 5"/>
          <p:cNvSpPr txBox="1"/>
          <p:nvPr/>
        </p:nvSpPr>
        <p:spPr>
          <a:xfrm>
            <a:off x="2378900" y="2979900"/>
            <a:ext cx="1785300" cy="105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Долгий след войны
</a:t>
            </a:r>
            <a:pPr algn="l" indent="0" marL="0">
              <a:lnSpc>
                <a:spcPct val="115000"/>
              </a:lnSpc>
              <a:buNone/>
            </a:pPr>
            <a:r>
              <a:rPr lang="en-US" sz="3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войны неравенство нередко сохраняется дольше всего там, где разрушены школы, рынок труда и жильё. Тогда прошлые различия закрепляются в новых условиях.
</a:t>
            </a:r>
            <a:endParaRPr lang="en-US" sz="833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5850" y="393900"/>
            <a:ext cx="8183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Травма и психическое здоровье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941788" y="1676668"/>
            <a:ext cx="3449700" cy="8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Тревога и бессонница
</a:t>
            </a:r>
            <a:pPr algn="l" indent="0" marL="0">
              <a:lnSpc>
                <a:spcPct val="115000"/>
              </a:lnSpc>
              <a:buNone/>
            </a:pPr>
            <a:r>
              <a:rPr lang="en-US" sz="4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повышает уровень постоянного напряжения: человеку трудно спать, сосредоточиться и чувствовать безопасность. Даже после окончания боёв страх и настороженность могут сохраняться долго.
</a:t>
            </a:r>
            <a:endParaRPr lang="en-US" sz="1011" dirty="0"/>
          </a:p>
        </p:txBody>
      </p:sp>
      <p:sp>
        <p:nvSpPr>
          <p:cNvPr id="10" name="Text 3"/>
          <p:cNvSpPr txBox="1"/>
          <p:nvPr/>
        </p:nvSpPr>
        <p:spPr>
          <a:xfrm>
            <a:off x="941788" y="2848310"/>
            <a:ext cx="3449700" cy="9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Горе и недоверие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Потери близких, разрушение привычной среды и разлука вызывают горе и недоверие к миру. У многих появляются эмоциональное онемение, раздражительность и трудности в общении.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954563" y="1667386"/>
            <a:ext cx="3449700" cy="8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Раннее взросление
</a:t>
            </a:r>
            <a:pPr algn="l" indent="0" marL="0">
              <a:lnSpc>
                <a:spcPct val="115000"/>
              </a:lnSpc>
              <a:buNone/>
            </a:pPr>
            <a:r>
              <a:rPr lang="en-US" sz="4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и подростки особенно уязвимы, потому что война прерывает обучение и заставляет раньше брать на себя взрослые обязанности. Это осложняет дальнейшую адаптацию.
</a:t>
            </a:r>
            <a:endParaRPr lang="en-US" sz="1088" dirty="0"/>
          </a:p>
        </p:txBody>
      </p:sp>
      <p:sp>
        <p:nvSpPr>
          <p:cNvPr id="12" name="Text 5"/>
          <p:cNvSpPr txBox="1"/>
          <p:nvPr/>
        </p:nvSpPr>
        <p:spPr>
          <a:xfrm>
            <a:off x="4954563" y="2848302"/>
            <a:ext cx="3449700" cy="8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Пути восстановления
</a:t>
            </a:r>
            <a:pPr algn="l" indent="0" marL="0">
              <a:lnSpc>
                <a:spcPct val="115000"/>
              </a:lnSpc>
              <a:buNone/>
            </a:pPr>
            <a:r>
              <a:rPr lang="en-US" sz="4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после конфликта должна учитывать не только физическую безопасность, но и психологическую поддержку. Важны стабильный режим, обучение, семейная среда и доступ к специалистам.
</a:t>
            </a:r>
            <a:endParaRPr lang="en-US" sz="104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062500" y="1646075"/>
            <a:ext cx="3186600" cy="181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Женевские конвенции 1949 года закрепили базовые правила защиты людей на войне: это один из главных международных ориентиров для оценки военных действий и нарушений.
</a:t>
            </a:r>
            <a:endParaRPr lang="en-US" sz="1400" dirty="0"/>
          </a:p>
        </p:txBody>
      </p:sp>
      <p:sp>
        <p:nvSpPr>
          <p:cNvPr id="4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740750" y="1646075"/>
            <a:ext cx="3481800" cy="181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 конвенции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определили минимальные стандарты гуманного обращения в условиях вооружённого конфликта.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Международный комитет Красного Креста, Женевские конвенции 1949 года
</a:t>
            </a:r>
            <a:endParaRPr lang="en-US" sz="2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8525" y="393900"/>
            <a:ext cx="83199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Ответственность и последствия для международных отношений
</a:t>
            </a:r>
            <a:endParaRPr lang="en-US" sz="2009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681162" y="1392851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 и расследование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войны суды и международные расследования помогают установить личную и государственную ответственность. Это важно не только для наказания, но и для восстановления доверия к праву.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844181" y="1392926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Возмещение ущерба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Репарации и компенсации показывают, что разрушения имеют цену и последствия. Однако сами выплаты не решают всех проблем, если не восстановлены институты и безопасность.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681162" y="3266233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договорённости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Политические переговоры после конфликта обычно связаны с границами, режимом безопасности и правами населения. Именно тогда определяется, будет ли мир устойчивым или временным.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4844181" y="3266233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Долговременные последствия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Нарушения войны влияют на отношения государств на годы вперёд. Недоверие, санкции и память о преступлениях часто сильнее, чем формальные заявления о примирении.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81353" y="1550375"/>
            <a:ext cx="2570244" cy="31221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4625" y="393900"/>
            <a:ext cx="79146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общества восстанавливаются после войны
</a:t>
            </a:r>
            <a:endParaRPr lang="en-US" sz="2180" dirty="0"/>
          </a:p>
        </p:txBody>
      </p:sp>
      <p:sp>
        <p:nvSpPr>
          <p:cNvPr id="8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925800" y="16053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Возвращение к мирной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3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 миру начинается с демобилизации и возвращения людей к гражданской жизни. Без работы, жилья и понятных правил бывшим участникам войны трудно снова встроиться в общество.
</a:t>
            </a:r>
            <a:endParaRPr lang="en-US" sz="937" dirty="0"/>
          </a:p>
        </p:txBody>
      </p:sp>
      <p:sp>
        <p:nvSpPr>
          <p:cNvPr id="10" name="Text 3"/>
          <p:cNvSpPr txBox="1"/>
          <p:nvPr/>
        </p:nvSpPr>
        <p:spPr>
          <a:xfrm>
            <a:off x="925800" y="33880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Ремонт основ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3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инфраструктуры — это не только дороги и дома, но и школы, больницы, транспорт и связь. Именно они определяют, насколько быстро общество перестаёт жить в режиме кризиса.
</a:t>
            </a:r>
            <a:endParaRPr lang="en-US" sz="918" dirty="0"/>
          </a:p>
        </p:txBody>
      </p:sp>
      <p:sp>
        <p:nvSpPr>
          <p:cNvPr id="11" name="Text 4"/>
          <p:cNvSpPr txBox="1"/>
          <p:nvPr/>
        </p:nvSpPr>
        <p:spPr>
          <a:xfrm>
            <a:off x="3703600" y="160537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и признание
</a:t>
            </a:r>
            <a:pPr algn="l" indent="0" marL="0">
              <a:lnSpc>
                <a:spcPct val="115000"/>
              </a:lnSpc>
              <a:buNone/>
            </a:pPr>
            <a:r>
              <a:rPr lang="en-US" sz="3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Примирение требует не молчания, а разговора о прошлом. Музеи, учебники, мемориалы и публичные дискуссии помогают признать опыт разных групп и снизить риск повторения насилия.
</a:t>
            </a:r>
            <a:endParaRPr lang="en-US" sz="958" dirty="0"/>
          </a:p>
        </p:txBody>
      </p:sp>
      <p:sp>
        <p:nvSpPr>
          <p:cNvPr id="12" name="Text 5"/>
          <p:cNvSpPr txBox="1"/>
          <p:nvPr/>
        </p:nvSpPr>
        <p:spPr>
          <a:xfrm>
            <a:off x="3703600" y="33880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Условия устойчивого мира
</a:t>
            </a:r>
            <a:pPr algn="l" indent="0" marL="0">
              <a:lnSpc>
                <a:spcPct val="115000"/>
              </a:lnSpc>
              <a:buNone/>
            </a:pPr>
            <a:r>
              <a:rPr lang="en-US" sz="3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Послевоенное общество становится устойчивым тогда, когда помощь сочетается со справедливостью и общими правилами. Иначе травма, неравенство и взаимные обвинения сохраняются на десятилетия.
</a:t>
            </a:r>
            <a:endParaRPr lang="en-US" sz="859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BBC4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63300" y="1165200"/>
            <a:ext cx="7374600" cy="28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меняет не только фронт, но и саму ткань общества
</a:t>
            </a:r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перестраивает общество быстрее, чем кажется: меняются власть, труд, семья, культура и память. Но именно послевоенный выбор — справедливость, помощь и честный разговор — определяет, каким будет мир дальше.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2026-07-26T01:24:10Z</dcterms:created>
  <dcterms:modified xsi:type="dcterms:W3CDTF">2026-07-26T01:24:10Z</dcterms:modified>
</cp:coreProperties>
</file>