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png"/><Relationship Id="rId3" Type="http://schemas.openxmlformats.org/officeDocument/2006/relationships/image" Target="../media/image-1-3.jpeg"/><Relationship Id="rId4" Type="http://schemas.openxmlformats.org/officeDocument/2006/relationships/image" Target="../media/image-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jpeg"/><Relationship Id="rId3" Type="http://schemas.openxmlformats.org/officeDocument/2006/relationships/image" Target="../media/image-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jpeg"/><Relationship Id="rId3" Type="http://schemas.openxmlformats.org/officeDocument/2006/relationships/image" Target="../media/image-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jpeg"/><Relationship Id="rId4" Type="http://schemas.openxmlformats.org/officeDocument/2006/relationships/image" Target="../media/image-1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jpeg"/><Relationship Id="rId3" Type="http://schemas.openxmlformats.org/officeDocument/2006/relationships/image" Target="../media/image-1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jpeg"/><Relationship Id="rId4" Type="http://schemas.openxmlformats.org/officeDocument/2006/relationships/image" Target="../media/image-17-4.jpeg"/><Relationship Id="rId5" Type="http://schemas.openxmlformats.org/officeDocument/2006/relationships/image" Target="../media/image-17-5.jpeg"/><Relationship Id="rId6" Type="http://schemas.openxmlformats.org/officeDocument/2006/relationships/image" Target="../media/image-17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2883495"/>
            <a:ext cx="9144000" cy="2259211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990800" y="678174"/>
            <a:ext cx="51624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65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музыка умеет меняться и рассказывать истории
</a:t>
            </a:r>
            <a:endParaRPr lang="en-US" sz="2650" dirty="0"/>
          </a:p>
        </p:txBody>
      </p:sp>
      <p:sp>
        <p:nvSpPr>
          <p:cNvPr id="7" name="Text 1"/>
          <p:cNvSpPr txBox="1"/>
          <p:nvPr/>
        </p:nvSpPr>
        <p:spPr>
          <a:xfrm>
            <a:off x="1990800" y="1501199"/>
            <a:ext cx="5162400" cy="87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Музыка говорит без слов: ей помогают выразительные средства.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2020950" y="2525823"/>
            <a:ext cx="5102100" cy="19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1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57675" y="702804"/>
            <a:ext cx="3816600" cy="376069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70000" y="1440987"/>
            <a:ext cx="44946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4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делает музыку живой и понятной
</a:t>
            </a:r>
            <a:endParaRPr lang="en-US" sz="2648" dirty="0"/>
          </a:p>
        </p:txBody>
      </p:sp>
      <p:sp>
        <p:nvSpPr>
          <p:cNvPr id="7" name="Text 1"/>
          <p:cNvSpPr txBox="1"/>
          <p:nvPr/>
        </p:nvSpPr>
        <p:spPr>
          <a:xfrm>
            <a:off x="270000" y="2622025"/>
            <a:ext cx="4494600" cy="126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Средства музыкальной выразительности помогают мелодии передавать характер, настроение и образ. С ними музыка может стать похожей на марш, сказку, танец или тихую историю у окна.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8472000" y="270000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0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472000" y="270000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4881750" y="3805652"/>
            <a:ext cx="3992400" cy="92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детских песнях мелодия обычно простая и ясная. Так её легче повторить вместе с музыкой, а знакомый мотив быстрее остаётся в памяти.
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3960000" y="2407852"/>
            <a:ext cx="3992400" cy="92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Она может быть плавной или скачкообразной, высокой или низкой. От её движения зависит, будет ли музыка звучать спокойно, радостно, задумчиво или очень живо.
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3051450" y="1010052"/>
            <a:ext cx="3992400" cy="92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Мелодия — это звуковая линия, которую легко узнать и даже напеть. Именно она чаще всего первой запоминается слушателю и ведёт музыку вперёд.
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280350" y="270000"/>
            <a:ext cx="7052100" cy="43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Мелодия — главная песенная линия
</a:t>
            </a:r>
            <a:endParaRPr lang="en-US" sz="28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80350" y="702804"/>
            <a:ext cx="3816600" cy="376069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320000" y="701100"/>
            <a:ext cx="4555200" cy="418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4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Ритм помогает музыке шагать, плясать и маршировать
</a:t>
            </a:r>
            <a:endParaRPr lang="en-US" sz="1645" dirty="0"/>
          </a:p>
        </p:txBody>
      </p:sp>
      <p:sp>
        <p:nvSpPr>
          <p:cNvPr id="6" name="Text 1"/>
          <p:cNvSpPr txBox="1"/>
          <p:nvPr/>
        </p:nvSpPr>
        <p:spPr>
          <a:xfrm>
            <a:off x="4824000" y="1707000"/>
            <a:ext cx="4050000" cy="126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Ритм показывает, как чередуются длинные и короткие звуки. Благодаря ему музыка может идти ровно, как строевой шаг, или легко подпрыгивать, как игра на перемене.
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8472000" y="270000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4824000" y="3246038"/>
            <a:ext cx="4050000" cy="126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Чёткий ритм особенно хорошо слышен в марше, а танцевальный — в вальсе, польке и народных песнях. Он сразу задаёт музыке движение и характер.
</a:t>
            </a:r>
            <a:endParaRPr lang="en-US" sz="10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472000" y="270000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000" dirty="0"/>
          </a:p>
        </p:txBody>
      </p:sp>
      <p:sp>
        <p:nvSpPr>
          <p:cNvPr id="8" name="Text 1"/>
          <p:cNvSpPr txBox="1"/>
          <p:nvPr/>
        </p:nvSpPr>
        <p:spPr>
          <a:xfrm>
            <a:off x="270000" y="270000"/>
            <a:ext cx="7110000" cy="43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2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Темп показывает, как быстро звучит музыка
</a:t>
            </a:r>
            <a:endParaRPr lang="en-US" sz="2524" dirty="0"/>
          </a:p>
        </p:txBody>
      </p:sp>
      <p:sp>
        <p:nvSpPr>
          <p:cNvPr id="9" name="Text 2"/>
          <p:cNvSpPr txBox="1"/>
          <p:nvPr/>
        </p:nvSpPr>
        <p:spPr>
          <a:xfrm>
            <a:off x="3379372" y="1468600"/>
            <a:ext cx="2312700" cy="85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Умеренно
</a:t>
            </a:r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Музыка движется спокойно, но не сонно. Так легче услышать мелодию и заметить её настроение.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5876529" y="2808002"/>
            <a:ext cx="2312700" cy="85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1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Быстро
</a:t>
            </a:r>
            <a:pPr algn="l" indent="0" marL="0">
              <a:lnSpc>
                <a:spcPct val="115000"/>
              </a:lnSpc>
              <a:buNone/>
            </a:pPr>
            <a:r>
              <a:rPr lang="en-US" sz="78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1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Музыка становится подвижной, лёгкой или очень взволнованной. Если темп меняется, слушать её особенно интересно.
</a:t>
            </a:r>
            <a:endParaRPr lang="en-US" sz="1019" dirty="0"/>
          </a:p>
        </p:txBody>
      </p:sp>
      <p:sp>
        <p:nvSpPr>
          <p:cNvPr id="11" name="Text 4"/>
          <p:cNvSpPr txBox="1"/>
          <p:nvPr/>
        </p:nvSpPr>
        <p:spPr>
          <a:xfrm>
            <a:off x="928550" y="2807990"/>
            <a:ext cx="2312700" cy="85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Медленно
</a:t>
            </a:r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Музыка звучит спокойно и размеренно. Такой темп подходит для грустных, задумчивых и сказочных образов.
</a:t>
            </a:r>
            <a:endParaRPr lang="en-US" sz="13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329988" y="1500373"/>
            <a:ext cx="454125" cy="7266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163037" y="1500373"/>
            <a:ext cx="817425" cy="7266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7162850" y="1524793"/>
            <a:ext cx="847200" cy="67776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472000" y="270000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000" dirty="0"/>
          </a:p>
        </p:txBody>
      </p:sp>
      <p:sp>
        <p:nvSpPr>
          <p:cNvPr id="9" name="Text 1"/>
          <p:cNvSpPr txBox="1"/>
          <p:nvPr/>
        </p:nvSpPr>
        <p:spPr>
          <a:xfrm>
            <a:off x="270000" y="270000"/>
            <a:ext cx="7110000" cy="43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Динамика помогает музыке дышать
</a:t>
            </a:r>
            <a:endParaRPr lang="en-US" sz="2800" dirty="0"/>
          </a:p>
        </p:txBody>
      </p:sp>
      <p:sp>
        <p:nvSpPr>
          <p:cNvPr id="10" name="Text 2"/>
          <p:cNvSpPr txBox="1"/>
          <p:nvPr/>
        </p:nvSpPr>
        <p:spPr>
          <a:xfrm>
            <a:off x="280350" y="2446773"/>
            <a:ext cx="2553900" cy="167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Тихое звучание
</a:t>
            </a:r>
            <a:pPr algn="ctr" indent="0" marL="0">
              <a:lnSpc>
                <a:spcPct val="115000"/>
              </a:lnSpc>
              <a:buNone/>
            </a:pPr>
            <a:r>
              <a:rPr lang="en-US" sz="1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Тихая музыка создаёт ощущение покоя, тайны или осторожного ожидания. Она будто шепчет и просит слушать очень внимательно.
</a:t>
            </a:r>
            <a:endParaRPr lang="en-US" sz="1700" dirty="0"/>
          </a:p>
        </p:txBody>
      </p:sp>
      <p:sp>
        <p:nvSpPr>
          <p:cNvPr id="11" name="Text 3"/>
          <p:cNvSpPr txBox="1"/>
          <p:nvPr/>
        </p:nvSpPr>
        <p:spPr>
          <a:xfrm>
            <a:off x="3295050" y="2446773"/>
            <a:ext cx="2553900" cy="167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Громкое звучание
</a:t>
            </a:r>
            <a:pPr algn="ctr" indent="0" marL="0">
              <a:lnSpc>
                <a:spcPct val="115000"/>
              </a:lnSpc>
              <a:buNone/>
            </a:pPr>
            <a:r>
              <a:rPr lang="en-US" sz="1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Громкая музыка звучит сильно и уверенно. Она хорошо передаёт праздник, решительность, торжество или радостный подъём.
</a:t>
            </a:r>
            <a:endParaRPr lang="en-US" sz="1700" dirty="0"/>
          </a:p>
        </p:txBody>
      </p:sp>
      <p:sp>
        <p:nvSpPr>
          <p:cNvPr id="12" name="Text 4"/>
          <p:cNvSpPr txBox="1"/>
          <p:nvPr/>
        </p:nvSpPr>
        <p:spPr>
          <a:xfrm>
            <a:off x="6309750" y="2446773"/>
            <a:ext cx="2553900" cy="167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Постепенные изменения
</a:t>
            </a:r>
            <a:pPr algn="ctr" indent="0" marL="0">
              <a:lnSpc>
                <a:spcPct val="115000"/>
              </a:lnSpc>
              <a:buNone/>
            </a:pPr>
            <a:r>
              <a:rPr lang="en-US" sz="1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Усиление и затихание делают музыку похожей на живую речь. Звук не стоит на месте, а мягко растёт или уходит.
</a:t>
            </a:r>
            <a:endParaRPr lang="en-US" sz="17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57675" y="1120774"/>
            <a:ext cx="3816600" cy="334325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472000" y="270000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280350" y="270000"/>
            <a:ext cx="6543900" cy="43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лад меняет настроение музыки
</a:t>
            </a:r>
            <a:endParaRPr lang="en-US" sz="2800" dirty="0"/>
          </a:p>
        </p:txBody>
      </p:sp>
      <p:sp>
        <p:nvSpPr>
          <p:cNvPr id="7" name="Text 2"/>
          <p:cNvSpPr txBox="1"/>
          <p:nvPr/>
        </p:nvSpPr>
        <p:spPr>
          <a:xfrm>
            <a:off x="280350" y="1328309"/>
            <a:ext cx="4156500" cy="126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Мажор звучит светло
</a:t>
            </a:r>
            <a:pPr algn="l" indent="0" marL="0">
              <a:lnSpc>
                <a:spcPct val="115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мажоре музыка обычно кажется тёплой, ясной и радостной. Даже короткий мотив в таком ладу может сразу зазвучать приветливо и дружелюбно.
</a:t>
            </a:r>
            <a:endParaRPr lang="en-US" sz="1500" dirty="0"/>
          </a:p>
        </p:txBody>
      </p:sp>
      <p:sp>
        <p:nvSpPr>
          <p:cNvPr id="8" name="Text 3"/>
          <p:cNvSpPr txBox="1"/>
          <p:nvPr/>
        </p:nvSpPr>
        <p:spPr>
          <a:xfrm>
            <a:off x="280350" y="2950930"/>
            <a:ext cx="4156500" cy="126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Минор звучит серьёзнее
</a:t>
            </a:r>
            <a:pPr algn="l" indent="0" marL="0">
              <a:lnSpc>
                <a:spcPct val="115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Минор придаёт музыке мягкость, задумчивость или лёгкую печаль. Иногда один и тот же мотив в миноре звучит совсем иначе, словно надел другую маску.
</a:t>
            </a:r>
            <a:endParaRPr lang="en-US" sz="15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472000" y="270000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000" dirty="0"/>
          </a:p>
        </p:txBody>
      </p:sp>
      <p:sp>
        <p:nvSpPr>
          <p:cNvPr id="8" name="Text 1"/>
          <p:cNvSpPr txBox="1"/>
          <p:nvPr/>
        </p:nvSpPr>
        <p:spPr>
          <a:xfrm>
            <a:off x="745275" y="2610075"/>
            <a:ext cx="1911000" cy="169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Тембр помогает узнать инструмент, даже если он играет одну и ту же ноту. У флейты звук лёгкий, у скрипки — певучий, у трубы — яркий и смелый.
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3616500" y="2610075"/>
            <a:ext cx="1911000" cy="169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разных инструментов свой характер звучания. Поэтому оркестр напоминает дружную команду, где каждый голос добавляет музыке свой цвет и настроение.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6487725" y="2610075"/>
            <a:ext cx="1911000" cy="169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Барабан звучит чётко и ударно, а это помогает музыке стать собранной и выразительной. Благодаря тембру одна и та же мелодия может казаться совсем разной.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280350" y="270000"/>
            <a:ext cx="6821700" cy="43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Тембр — это особый голос каждого инструмента
</a:t>
            </a:r>
            <a:endParaRPr lang="en-US" sz="2204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472000" y="270000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000" dirty="0"/>
          </a:p>
        </p:txBody>
      </p:sp>
      <p:sp>
        <p:nvSpPr>
          <p:cNvPr id="9" name="Text 1"/>
          <p:cNvSpPr txBox="1"/>
          <p:nvPr/>
        </p:nvSpPr>
        <p:spPr>
          <a:xfrm>
            <a:off x="2742112" y="849897"/>
            <a:ext cx="3546600" cy="82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Иногда музыка состоит только из одной мелодии. Тогда её легко услышать и запомнить, потому что ничего не отвлекает от главной линии.
</a:t>
            </a:r>
            <a:endParaRPr lang="en-US" sz="1000" dirty="0"/>
          </a:p>
        </p:txBody>
      </p:sp>
      <p:sp>
        <p:nvSpPr>
          <p:cNvPr id="10" name="Text 2"/>
          <p:cNvSpPr txBox="1"/>
          <p:nvPr/>
        </p:nvSpPr>
        <p:spPr>
          <a:xfrm>
            <a:off x="3562737" y="1912422"/>
            <a:ext cx="3546600" cy="82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 мелодии может добавляться сопровождение. Оно поддерживает основную мысль и делает звучание более интересным и полным.
</a:t>
            </a:r>
            <a:endParaRPr lang="en-US" sz="1000" dirty="0"/>
          </a:p>
        </p:txBody>
      </p:sp>
      <p:sp>
        <p:nvSpPr>
          <p:cNvPr id="11" name="Text 3"/>
          <p:cNvSpPr txBox="1"/>
          <p:nvPr/>
        </p:nvSpPr>
        <p:spPr>
          <a:xfrm>
            <a:off x="4383362" y="2975010"/>
            <a:ext cx="3546600" cy="82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голосов становится много, музыка звучит плотнее и богаче. Тогда у слушателя появляется ощущение объёма и движения сразу в нескольких слоях.
</a:t>
            </a:r>
            <a:endParaRPr lang="en-US" sz="1000" dirty="0"/>
          </a:p>
        </p:txBody>
      </p:sp>
      <p:sp>
        <p:nvSpPr>
          <p:cNvPr id="12" name="Text 4"/>
          <p:cNvSpPr txBox="1"/>
          <p:nvPr/>
        </p:nvSpPr>
        <p:spPr>
          <a:xfrm>
            <a:off x="5203987" y="4037622"/>
            <a:ext cx="3546600" cy="82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Простая фактура помогает выделить главное, а более густая делает произведение ярче. Композитор выбирает её так же внимательно, как художник выбирает краски.
</a:t>
            </a:r>
            <a:endParaRPr lang="en-US" sz="1000" dirty="0"/>
          </a:p>
        </p:txBody>
      </p:sp>
      <p:sp>
        <p:nvSpPr>
          <p:cNvPr id="13" name="Text 5"/>
          <p:cNvSpPr txBox="1"/>
          <p:nvPr/>
        </p:nvSpPr>
        <p:spPr>
          <a:xfrm>
            <a:off x="280350" y="270000"/>
            <a:ext cx="7005600" cy="43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37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Фактура показывает, как звучат голоса вместе
</a:t>
            </a:r>
            <a:endParaRPr lang="en-US" sz="2376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472000" y="270000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2043175" y="1301875"/>
            <a:ext cx="50565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
</a:t>
            </a:r>
            <a:endParaRPr lang="en-US" sz="3200" dirty="0"/>
          </a:p>
        </p:txBody>
      </p:sp>
      <p:sp>
        <p:nvSpPr>
          <p:cNvPr id="6" name="Text 2"/>
          <p:cNvSpPr txBox="1"/>
          <p:nvPr/>
        </p:nvSpPr>
        <p:spPr>
          <a:xfrm>
            <a:off x="2043175" y="2105475"/>
            <a:ext cx="5056500" cy="76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96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основных регистра помогают различать высокий, средний и низкий звук.
</a:t>
            </a:r>
            <a:endParaRPr lang="en-US" sz="1967" dirty="0"/>
          </a:p>
        </p:txBody>
      </p:sp>
      <p:sp>
        <p:nvSpPr>
          <p:cNvPr id="7" name="Text 3"/>
          <p:cNvSpPr txBox="1"/>
          <p:nvPr/>
        </p:nvSpPr>
        <p:spPr>
          <a:xfrm>
            <a:off x="2040975" y="3005075"/>
            <a:ext cx="50751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помогает композитору быстро менять настроение: от лёгкого и звонкого до глубокого и загадочного.
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2040975" y="3856025"/>
            <a:ext cx="5056500" cy="15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i="1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Материалы урока
</a:t>
            </a:r>
            <a:endParaRPr lang="en-US" sz="8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70000" y="1078944"/>
            <a:ext cx="8604000" cy="3344412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472000" y="270000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270000" y="270000"/>
            <a:ext cx="6787800" cy="43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9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 образа к настроению: как музыка складывается в целое
</a:t>
            </a:r>
            <a:endParaRPr lang="en-US" sz="1796" dirty="0"/>
          </a:p>
        </p:txBody>
      </p:sp>
      <p:sp>
        <p:nvSpPr>
          <p:cNvPr id="8" name="Text 2"/>
          <p:cNvSpPr txBox="1"/>
          <p:nvPr/>
        </p:nvSpPr>
        <p:spPr>
          <a:xfrm>
            <a:off x="270000" y="750672"/>
            <a:ext cx="6787800" cy="22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Средства выразительности работают вместе и по очереди усиливают друг друга.
</a:t>
            </a:r>
            <a:endParaRPr lang="en-US" sz="11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80350" y="702804"/>
            <a:ext cx="3816600" cy="376069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572000" y="701100"/>
            <a:ext cx="4303200" cy="418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5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Контраст делает музыку интересной
</a:t>
            </a:r>
            <a:endParaRPr lang="en-US" sz="1854" dirty="0"/>
          </a:p>
        </p:txBody>
      </p:sp>
      <p:sp>
        <p:nvSpPr>
          <p:cNvPr id="7" name="Text 1"/>
          <p:cNvSpPr txBox="1"/>
          <p:nvPr/>
        </p:nvSpPr>
        <p:spPr>
          <a:xfrm>
            <a:off x="4785975" y="1707000"/>
            <a:ext cx="4088100" cy="126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Когда тихое звучание вдруг сменяется громким, а медленный ход — быстрым, музыка будто делает неожиданный поворот. Сразу хочется слушать дальше.
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8472000" y="270000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4785975" y="3215100"/>
            <a:ext cx="4088100" cy="126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Контраст между высоким и низким, светлым и более серьёзным помогает различать части произведения. Благодаря этому музыка не утомляет и напоминает маленькое приключение.
</a:t>
            </a:r>
            <a:endParaRPr lang="en-US" sz="10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472000" y="270000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000" dirty="0"/>
          </a:p>
        </p:txBody>
      </p:sp>
      <p:sp>
        <p:nvSpPr>
          <p:cNvPr id="8" name="Text 1"/>
          <p:cNvSpPr txBox="1"/>
          <p:nvPr/>
        </p:nvSpPr>
        <p:spPr>
          <a:xfrm>
            <a:off x="270000" y="270000"/>
            <a:ext cx="7110000" cy="43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39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повтор и развитие помогают музыке расти
</a:t>
            </a:r>
            <a:endParaRPr lang="en-US" sz="2393" dirty="0"/>
          </a:p>
        </p:txBody>
      </p:sp>
      <p:sp>
        <p:nvSpPr>
          <p:cNvPr id="9" name="Text 2"/>
          <p:cNvSpPr txBox="1"/>
          <p:nvPr/>
        </p:nvSpPr>
        <p:spPr>
          <a:xfrm>
            <a:off x="863302" y="2119694"/>
            <a:ext cx="2232000" cy="85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— знакомая тема
</a:t>
            </a:r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Повтор возвращает мелодию или ритм, чтобы их было легко узнать и запомнить. Музыка словно здоровается с нами ещё раз.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3416600" y="2113300"/>
            <a:ext cx="2232000" cy="85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Потом — изменения
</a:t>
            </a:r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Развитие делает тему другой: она может звучать выше, тише, быстрее или переходить к новому инструменту. Знакомое не исчезает, а меняется.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5969912" y="2080925"/>
            <a:ext cx="2232000" cy="85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конце — новая история
</a:t>
            </a:r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Благодаря повтору и развитию музыка становится похожей на сказку: мы узнаём героя, но видим его в новых обстоятельствах и настроениях.
</a:t>
            </a:r>
            <a:endParaRPr lang="en-US" sz="12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49289" y="1534738"/>
            <a:ext cx="555010" cy="63429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81252" y="2643847"/>
            <a:ext cx="634297" cy="634297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09646" y="3785183"/>
            <a:ext cx="634297" cy="634297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472000" y="270000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000" dirty="0"/>
          </a:p>
        </p:txBody>
      </p:sp>
      <p:sp>
        <p:nvSpPr>
          <p:cNvPr id="8" name="Text 1"/>
          <p:cNvSpPr txBox="1"/>
          <p:nvPr/>
        </p:nvSpPr>
        <p:spPr>
          <a:xfrm>
            <a:off x="270000" y="270000"/>
            <a:ext cx="7110000" cy="60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музыке паузы
</a:t>
            </a:r>
            <a:endParaRPr lang="en-US" sz="2800" dirty="0"/>
          </a:p>
        </p:txBody>
      </p:sp>
      <p:sp>
        <p:nvSpPr>
          <p:cNvPr id="9" name="Text 2"/>
          <p:cNvSpPr txBox="1"/>
          <p:nvPr/>
        </p:nvSpPr>
        <p:spPr>
          <a:xfrm>
            <a:off x="1159463" y="1392222"/>
            <a:ext cx="4901100" cy="87108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Остановиться на мгновение
</a:t>
            </a:r>
            <a:pPr algn="l" indent="0" marL="0">
              <a:lnSpc>
                <a:spcPct val="115000"/>
              </a:lnSpc>
              <a:buNone/>
            </a:pPr>
            <a:r>
              <a:rPr lang="en-US" sz="89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9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Пауза помогает музыке сделать короткий вдох. После неё фраза звучит яснее, а слушателю легче уловить, где мысль закончилась и куда она движется дальше.
</a:t>
            </a:r>
            <a:endParaRPr lang="en-US" sz="1408" dirty="0"/>
          </a:p>
        </p:txBody>
      </p:sp>
      <p:sp>
        <p:nvSpPr>
          <p:cNvPr id="10" name="Text 3"/>
          <p:cNvSpPr txBox="1"/>
          <p:nvPr/>
        </p:nvSpPr>
        <p:spPr>
          <a:xfrm>
            <a:off x="1125625" y="2501336"/>
            <a:ext cx="4901100" cy="90359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Создать ожидание
</a:t>
            </a:r>
            <a:pPr algn="l" indent="0" marL="0">
              <a:lnSpc>
                <a:spcPct val="115000"/>
              </a:lnSpc>
              <a:buNone/>
            </a:pPr>
            <a:r>
              <a:rPr lang="en-US" sz="89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9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в музыке появляется тишина, мы начинаем ждать следующего звука. Это ожидание делает момент интереснее и подчёркивает, что сейчас случится что-то важное.
</a:t>
            </a:r>
            <a:endParaRPr lang="en-US" sz="1408" dirty="0"/>
          </a:p>
        </p:txBody>
      </p:sp>
      <p:sp>
        <p:nvSpPr>
          <p:cNvPr id="11" name="Text 4"/>
          <p:cNvSpPr txBox="1"/>
          <p:nvPr/>
        </p:nvSpPr>
        <p:spPr>
          <a:xfrm>
            <a:off x="1159463" y="3642678"/>
            <a:ext cx="4901100" cy="90359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Разделить фразы
</a:t>
            </a:r>
            <a:pPr algn="l" indent="0" marL="0">
              <a:lnSpc>
                <a:spcPct val="115000"/>
              </a:lnSpc>
              <a:buNone/>
            </a:pPr>
            <a:r>
              <a:rPr lang="en-US" sz="89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9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Паузы работают как точки и запятые в речи. Они разделяют музыкальные мысли, чтобы произведение не звучало как одна длинная и запутанная дорожка без остановок.
</a:t>
            </a:r>
            <a:endParaRPr lang="en-US" sz="1408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80350" y="702804"/>
            <a:ext cx="3816600" cy="376069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320000" y="701100"/>
            <a:ext cx="4555200" cy="418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94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Штрихи показывают, как звучит нота
</a:t>
            </a:r>
            <a:endParaRPr lang="en-US" sz="1943" dirty="0"/>
          </a:p>
        </p:txBody>
      </p:sp>
      <p:sp>
        <p:nvSpPr>
          <p:cNvPr id="6" name="Text 1"/>
          <p:cNvSpPr txBox="1"/>
          <p:nvPr/>
        </p:nvSpPr>
        <p:spPr>
          <a:xfrm>
            <a:off x="4824000" y="1707000"/>
            <a:ext cx="4050000" cy="126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Легато соединяет звуки так, будто они держатся за руки. Мелодия получается плавной, мягкой и спокойной, словно аккуратный рисунок без резких углов.
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8472000" y="270000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4824000" y="3246038"/>
            <a:ext cx="4050000" cy="126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Стаккато, наоборот, делает звуки короткими и упругими. Один и тот же мотив может стать весёлым, озорным или даже немного смешным — вот такие превращения!
</a:t>
            </a:r>
            <a:endParaRPr lang="en-US" sz="10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472000" y="270000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302850" y="2610075"/>
            <a:ext cx="1911000" cy="169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Быстрый темп, громкая динамика и яркий тембр вместе создают ощущение праздника, сигнала или энергичного шествия. Музыка сразу собирается в уверенный образ.
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280350" y="270000"/>
            <a:ext cx="7025400" cy="43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33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Сила музыки появляется из сочетания средств
</a:t>
            </a:r>
            <a:endParaRPr lang="en-US" sz="2338" dirty="0"/>
          </a:p>
        </p:txBody>
      </p:sp>
      <p:sp>
        <p:nvSpPr>
          <p:cNvPr id="9" name="Text 3"/>
          <p:cNvSpPr txBox="1"/>
          <p:nvPr/>
        </p:nvSpPr>
        <p:spPr>
          <a:xfrm>
            <a:off x="2511950" y="2610075"/>
            <a:ext cx="1911000" cy="169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Медленный темп, тихое звучание и минорный лад часто передают спокойствие, ожидание или грусть. Звук становится мягче и как будто говорит тише.
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4721050" y="2610075"/>
            <a:ext cx="1911000" cy="169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3. Ритм помогает музыке шагать, танцевать или бежать. Если к нему добавить нужный регистр и фактуру, характер станет ещё заметнее и понятнее.
</a:t>
            </a:r>
            <a:endParaRPr lang="en-US" sz="1000" dirty="0"/>
          </a:p>
        </p:txBody>
      </p:sp>
      <p:sp>
        <p:nvSpPr>
          <p:cNvPr id="11" name="Text 5"/>
          <p:cNvSpPr txBox="1"/>
          <p:nvPr/>
        </p:nvSpPr>
        <p:spPr>
          <a:xfrm>
            <a:off x="6930150" y="2610075"/>
            <a:ext cx="1911000" cy="169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4. Именно вместе средства выразительности делают музыку живой: одно помогает другому, а итоговое настроение рождается не из одного звука, а из всей команды.
</a:t>
            </a:r>
            <a:endParaRPr lang="en-US" sz="10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80350" y="1087457"/>
            <a:ext cx="2745600" cy="1466644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204421" y="1087428"/>
            <a:ext cx="2745600" cy="1466644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128500" y="1087428"/>
            <a:ext cx="2745600" cy="1466644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472000" y="270000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000" dirty="0"/>
          </a:p>
        </p:txBody>
      </p:sp>
      <p:sp>
        <p:nvSpPr>
          <p:cNvPr id="9" name="Text 1"/>
          <p:cNvSpPr txBox="1"/>
          <p:nvPr/>
        </p:nvSpPr>
        <p:spPr>
          <a:xfrm>
            <a:off x="280350" y="270000"/>
            <a:ext cx="7099500" cy="62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Музыка в мультфильмах и сказках
</a:t>
            </a:r>
            <a:endParaRPr lang="en-US" sz="2800" dirty="0"/>
          </a:p>
        </p:txBody>
      </p:sp>
      <p:sp>
        <p:nvSpPr>
          <p:cNvPr id="10" name="Text 2"/>
          <p:cNvSpPr txBox="1"/>
          <p:nvPr/>
        </p:nvSpPr>
        <p:spPr>
          <a:xfrm>
            <a:off x="280350" y="2822396"/>
            <a:ext cx="2745600" cy="182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8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Лёгкий герой и высокий звон
</a:t>
            </a:r>
            <a:pPr algn="l" indent="0" marL="0">
              <a:lnSpc>
                <a:spcPct val="115000"/>
              </a:lnSpc>
              <a:buNone/>
            </a:pPr>
            <a:r>
              <a:rPr lang="en-US" sz="138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2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одной сказке маленький герой бежит по лесной тропинке, а над ним звенят высокие звуки флейты. Музыка кажется лёгкой и дружелюбной. Сразу понятно: впереди не страшный лес, а весёлое приключение с сюрпризами.
</a:t>
            </a:r>
            <a:endParaRPr lang="en-US" sz="1389" dirty="0"/>
          </a:p>
        </p:txBody>
      </p:sp>
      <p:sp>
        <p:nvSpPr>
          <p:cNvPr id="11" name="Text 3"/>
          <p:cNvSpPr txBox="1"/>
          <p:nvPr/>
        </p:nvSpPr>
        <p:spPr>
          <a:xfrm>
            <a:off x="3204421" y="2820607"/>
            <a:ext cx="2745600" cy="182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8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Погоня начинается с резкого ритма
</a:t>
            </a:r>
            <a:pPr algn="l" indent="0" marL="0">
              <a:lnSpc>
                <a:spcPct val="115000"/>
              </a:lnSpc>
              <a:buNone/>
            </a:pPr>
            <a:r>
              <a:rPr lang="en-US" sz="138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2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Другой эпизод начинается очень быстро: барабаны стучат чётко, словно кто-то спешит изо всех сил. Такой ритм помогает услышать погоню ещё до того, как мы увидим её на экране. Музыка будто сама торопит героев.
</a:t>
            </a:r>
            <a:endParaRPr lang="en-US" sz="1389" dirty="0"/>
          </a:p>
        </p:txBody>
      </p:sp>
      <p:sp>
        <p:nvSpPr>
          <p:cNvPr id="12" name="Text 4"/>
          <p:cNvSpPr txBox="1"/>
          <p:nvPr/>
        </p:nvSpPr>
        <p:spPr>
          <a:xfrm>
            <a:off x="6128499" y="2820607"/>
            <a:ext cx="2745600" cy="182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8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Волшебство приходит на цыпочках
</a:t>
            </a:r>
            <a:pPr algn="l" indent="0" marL="0">
              <a:lnSpc>
                <a:spcPct val="115000"/>
              </a:lnSpc>
              <a:buNone/>
            </a:pPr>
            <a:r>
              <a:rPr lang="en-US" sz="138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2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в сказке появляется сон или чудо, музыка становится тихой и медленной. Скрипка поёт мягко, а паузы делают тишину загадочной. В этот момент кажется, что даже звёзды стараются не шуметь.
</a:t>
            </a:r>
            <a:endParaRPr lang="en-US" sz="1389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472000" y="270000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1493250" y="1204700"/>
            <a:ext cx="2943600" cy="97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6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Сначала попробуй услышать, что меняется: темп, громкость, ритм или лад. Так легче понять, музыка шагает, танцует или тихо рассказывает историю.
</a:t>
            </a:r>
            <a:endParaRPr lang="en-US" sz="1168" dirty="0"/>
          </a:p>
        </p:txBody>
      </p:sp>
      <p:sp>
        <p:nvSpPr>
          <p:cNvPr id="8" name="Text 2"/>
          <p:cNvSpPr txBox="1"/>
          <p:nvPr/>
        </p:nvSpPr>
        <p:spPr>
          <a:xfrm>
            <a:off x="280350" y="270000"/>
            <a:ext cx="6835500" cy="43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слушать музыку внимательнее
</a:t>
            </a:r>
            <a:endParaRPr lang="en-US" sz="2800" dirty="0"/>
          </a:p>
        </p:txBody>
      </p:sp>
      <p:sp>
        <p:nvSpPr>
          <p:cNvPr id="9" name="Text 3"/>
          <p:cNvSpPr txBox="1"/>
          <p:nvPr/>
        </p:nvSpPr>
        <p:spPr>
          <a:xfrm>
            <a:off x="1493250" y="2936475"/>
            <a:ext cx="2943600" cy="97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6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Потом прислушайся к тембру и регистру. Флейта, труба и скрипка звучат по-разному, и каждый звук помогает представить свой характер, как будто у музыки меняются краски.
</a:t>
            </a:r>
            <a:endParaRPr lang="en-US" sz="1168" dirty="0"/>
          </a:p>
        </p:txBody>
      </p:sp>
      <p:sp>
        <p:nvSpPr>
          <p:cNvPr id="10" name="Text 4"/>
          <p:cNvSpPr txBox="1"/>
          <p:nvPr/>
        </p:nvSpPr>
        <p:spPr>
          <a:xfrm>
            <a:off x="5930400" y="2070575"/>
            <a:ext cx="2943600" cy="97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6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3. Наконец, следи за паузами и штрихами. Они показывают, где музыка делает вдох, где прыгает, а где идёт плавно, почти как по дорожке из света.
</a:t>
            </a:r>
            <a:endParaRPr lang="en-US" sz="1168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472000" y="270000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000" dirty="0"/>
          </a:p>
        </p:txBody>
      </p:sp>
      <p:sp>
        <p:nvSpPr>
          <p:cNvPr id="9" name="Text 1"/>
          <p:cNvSpPr txBox="1"/>
          <p:nvPr/>
        </p:nvSpPr>
        <p:spPr>
          <a:xfrm>
            <a:off x="2742112" y="849897"/>
            <a:ext cx="3546600" cy="82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Мелодия запоминается первой: её можно напеть, узнать с первых тактов и даже тихо повторять про себя. Она словно ведёт слушателя за руку.
</a:t>
            </a:r>
            <a:endParaRPr lang="en-US" sz="1000" dirty="0"/>
          </a:p>
        </p:txBody>
      </p:sp>
      <p:sp>
        <p:nvSpPr>
          <p:cNvPr id="10" name="Text 2"/>
          <p:cNvSpPr txBox="1"/>
          <p:nvPr/>
        </p:nvSpPr>
        <p:spPr>
          <a:xfrm>
            <a:off x="3562737" y="1912422"/>
            <a:ext cx="3546600" cy="82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Ритм и темп помогают музыке двигаться. Один задаёт порядок звуков, другой — скорость, и вместе они делают произведение живым и собранным.
</a:t>
            </a:r>
            <a:endParaRPr lang="en-US" sz="1000" dirty="0"/>
          </a:p>
        </p:txBody>
      </p:sp>
      <p:sp>
        <p:nvSpPr>
          <p:cNvPr id="11" name="Text 3"/>
          <p:cNvSpPr txBox="1"/>
          <p:nvPr/>
        </p:nvSpPr>
        <p:spPr>
          <a:xfrm>
            <a:off x="4383362" y="2975010"/>
            <a:ext cx="3546600" cy="82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3. Динамика, тембр и лад окрашивают звучание. Благодаря им одна и та же мелодия может стать радостной, серьёзной, загадочной или очень торжественной.
</a:t>
            </a:r>
            <a:endParaRPr lang="en-US" sz="1000" dirty="0"/>
          </a:p>
        </p:txBody>
      </p:sp>
      <p:sp>
        <p:nvSpPr>
          <p:cNvPr id="12" name="Text 4"/>
          <p:cNvSpPr txBox="1"/>
          <p:nvPr/>
        </p:nvSpPr>
        <p:spPr>
          <a:xfrm>
            <a:off x="5203987" y="4037622"/>
            <a:ext cx="3546600" cy="82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4. Фактура, регистр, штрихи и паузы соединяют всё в целое. Они не спорят с главной мыслью, а помогают ей стать ясной и выразительной.
</a:t>
            </a:r>
            <a:endParaRPr lang="en-US" sz="1000" dirty="0"/>
          </a:p>
        </p:txBody>
      </p:sp>
      <p:sp>
        <p:nvSpPr>
          <p:cNvPr id="13" name="Text 5"/>
          <p:cNvSpPr txBox="1"/>
          <p:nvPr/>
        </p:nvSpPr>
        <p:spPr>
          <a:xfrm>
            <a:off x="280350" y="270000"/>
            <a:ext cx="7005600" cy="43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средства особенно важны
</a:t>
            </a:r>
            <a:endParaRPr lang="en-US" sz="28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241450" y="1498689"/>
            <a:ext cx="46611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4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Музыка оживает благодаря выразительным средствам
</a:t>
            </a:r>
            <a:endParaRPr lang="en-US" sz="2648" dirty="0"/>
          </a:p>
        </p:txBody>
      </p:sp>
      <p:sp>
        <p:nvSpPr>
          <p:cNvPr id="5" name="Text 1"/>
          <p:cNvSpPr txBox="1"/>
          <p:nvPr/>
        </p:nvSpPr>
        <p:spPr>
          <a:xfrm>
            <a:off x="2241450" y="2614300"/>
            <a:ext cx="4661100" cy="113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Средства выразительности помогают музыке меняться, рассказывать и удивлять. Они делают её похожей на историю без слов, где каждый звук важен и каждое настроение слышно очень ясно.
</a:t>
            </a:r>
            <a:endParaRPr lang="en-US" sz="10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2026-05-24T20:14:21Z</dcterms:created>
  <dcterms:modified xsi:type="dcterms:W3CDTF">2026-05-24T20:14:21Z</dcterms:modified>
</cp:coreProperties>
</file>