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Звёздное небо
</a:t>
            </a:r>
            <a:pPr algn="l" indent="0" marL="0">
              <a:lnSpc>
                <a:spcPct val="100000"/>
              </a:lnSpc>
              <a:buNone/>
            </a:pPr>
            <a:r>
              <a:rPr lang="en-US" sz="37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знания о звёздном небе от древности до современных исследований.
</a:t>
            </a:r>
            <a:endParaRPr lang="en-US" sz="3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значение наблюдений звёздного неба
</a:t>
            </a:r>
            <a:endParaRPr lang="en-US" sz="3304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цивилизации использовали звёзды для навигации и календарей. Античные учёные создавали первые карты, а Галилей перевернул взгляды благодаря телескопу. Небо всегда играло ключевую роль в мифах и сельском хозяйстве.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звёздное небо?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Звёздное небо — видимая с Земли ночью часть небесной сферы, включающая звёзды, планеты, Луну и туманности.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астрономии оно служит объектом систематических исследований и основой для моделирования движения небесных тел.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Визуально характеризуется разнообразием яркости, цвета звёзд и расположением объектов относительно горизонта и сторон света.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097967"/>
            <a:ext cx="1973100" cy="1938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42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Звёзды: физика и визуальные свойства
</a:t>
            </a:r>
            <a:endParaRPr lang="en-US" sz="3334" dirty="0"/>
          </a:p>
        </p:txBody>
      </p:sp>
      <p:sp>
        <p:nvSpPr>
          <p:cNvPr id="6" name="Text 1"/>
          <p:cNvSpPr txBox="1"/>
          <p:nvPr/>
        </p:nvSpPr>
        <p:spPr>
          <a:xfrm>
            <a:off x="2778100" y="3141000"/>
            <a:ext cx="5404800" cy="12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 светимость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звезды зависит от температуры поверхности: холодные — красные, горячие — голубые. Светимость и видимая величина варьируются с расстоянием, например, Проксима Центавра — ближайшая к Земле звезда.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778100" y="1387050"/>
            <a:ext cx="5404800" cy="12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природа звёзд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состоят из раскалённых газов, преимущественно водорода и гелия, излучающих свет за счёт термоядерных реакций. Они — энергоисточники космоса, поддерживающие свои светоизлучающие процессы миллионы лет.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Созвездия: история и современность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Созвездия — участки неба, выделенные по характерным звездным узорам, известные с древних времён.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астрономический союз утверждает 88 официальных созвездий, многие из них унаследованы от античности.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служили ориентиром для мореплавателей и путешественников, облегчая навигацию и календарное определение сезонов.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Созвездия долгое время вдохновляли мифы, обряды и легенды, соединяя астрономию с культурой разных народов.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зодиака и эклиптика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Эклиптика — путь Солнца по небесной сфере, проходящий через двенадцать зодиакальных созвездий, формирующих основу зодиака.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Астрономия тщательно разделяет научное наблюдение движения светил и астрологические интерпретации, не имеющие научного подтверждения.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1744964"/>
            <a:ext cx="4133400" cy="19755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Ярчайшие звёзды ночного неба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наиболее ярких звёзд с указанием созвездий и видимой звёздной величины. Сириус — самая яркая звезда.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Сириус выделяется своей исключительной яркостью, превосходя другие видимые звёзды.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IAU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Млечный Путь и близлежащие галактики
</a:t>
            </a:r>
            <a:endParaRPr lang="en-US" sz="3251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Млечный Путь — наш космический дом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Млечный Путь — яркая светящаяся полоса, состоящая из миллиардов звёзд. Лучшие условия для наблюдений — вдали от городских огней и загрязнения атмосферы.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3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Туманность Андромеды — ближайшая крупная галактика
</a:t>
            </a:r>
            <a:endParaRPr lang="en-US" sz="1293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Андромеда находится примерно в 2,5 миллионах световых лет и является ближайшей крупной галактикой, заметной невооружённым глазом в тёмном небе.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Магеллановы Облака — спутники нашей Галактики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и Малое Магеллановы Облака — карликовые галактики, видимые из Южного полушария, играющие важную роль в изучении структуры Вселенной.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1046" y="205125"/>
            <a:ext cx="4031659" cy="493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83800" y="139500"/>
            <a:ext cx="43002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 — «блуждающие звёзды»
</a:t>
            </a:r>
            <a:endParaRPr lang="en-US" sz="3081" dirty="0"/>
          </a:p>
        </p:txBody>
      </p:sp>
      <p:sp>
        <p:nvSpPr>
          <p:cNvPr id="6" name="Text 1"/>
          <p:cNvSpPr txBox="1"/>
          <p:nvPr/>
        </p:nvSpPr>
        <p:spPr>
          <a:xfrm>
            <a:off x="4989593" y="1943161"/>
            <a:ext cx="3884100" cy="12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 Солнечной системы видны как яркие, немерцающие объекты, движущиеся по эклиптике среди звёзд. Их свет отличается постоянством и цветом, позволяющим выделять Венеру, Марс, Юпитер и Сатурн.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4989593" y="3442336"/>
            <a:ext cx="3884100" cy="12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Венера часто самая яркая и носит названия «Утренняя» и «Вечерняя звезда». Юпитер и Сатурн характеризуются желтоватыми оттенками, их движение можно проследить без помощи приборов.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видимы более разреженные созвездия, а зимой — более плотные и яркие группы звёзд.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наблюдения средней полосы России, 2023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видимого неба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Сезонное смещение влияет на набор видимых созвездий и их характерные особенности.
</a:t>
            </a:r>
            <a:endParaRPr lang="en-US" sz="129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светового загрязнения люди могут видеть невооружённым глазом до шести тысяч звёзд. Восприятие зависит от возраста наблюдателя, атмосферы и положения объектов на небе.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6 000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 человек способен различить при оптимальных условиях наблюдения невооружённым глазом.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исследования, IAU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8879" y="952675"/>
            <a:ext cx="1932267" cy="194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073" y="952675"/>
            <a:ext cx="1932267" cy="19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5285" y="952675"/>
            <a:ext cx="1932267" cy="19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78510" y="952675"/>
            <a:ext cx="1932267" cy="1949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3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Телескопы и современные методы наблюдения
</a:t>
            </a:r>
            <a:endParaRPr lang="en-US" sz="2743" dirty="0"/>
          </a:p>
        </p:txBody>
      </p:sp>
      <p:sp>
        <p:nvSpPr>
          <p:cNvPr id="12" name="Text 2"/>
          <p:cNvSpPr txBox="1"/>
          <p:nvPr/>
        </p:nvSpPr>
        <p:spPr>
          <a:xfrm>
            <a:off x="378764" y="2991850"/>
            <a:ext cx="193405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Оптические телескопы: изучение видимого света
</a:t>
            </a:r>
            <a:endParaRPr lang="en-US" sz="1198" dirty="0"/>
          </a:p>
        </p:txBody>
      </p:sp>
      <p:sp>
        <p:nvSpPr>
          <p:cNvPr id="13" name="Text 3"/>
          <p:cNvSpPr txBox="1"/>
          <p:nvPr/>
        </p:nvSpPr>
        <p:spPr>
          <a:xfrm>
            <a:off x="378764" y="3551900"/>
            <a:ext cx="193405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обсерватории с крупными оптическими телескопами, например, Параналь и Мауна-Кеа, позволяют детально изучать звёзды и галактики, приближая их изображения к реальности.
</a:t>
            </a:r>
            <a:endParaRPr lang="en-US" sz="1083" dirty="0"/>
          </a:p>
        </p:txBody>
      </p:sp>
      <p:sp>
        <p:nvSpPr>
          <p:cNvPr id="14" name="Text 4"/>
          <p:cNvSpPr txBox="1"/>
          <p:nvPr/>
        </p:nvSpPr>
        <p:spPr>
          <a:xfrm>
            <a:off x="2511958" y="2991850"/>
            <a:ext cx="193405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Радиотелескопы и невидимое излучение
</a:t>
            </a:r>
            <a:endParaRPr lang="en-US" sz="1382" dirty="0"/>
          </a:p>
        </p:txBody>
      </p:sp>
      <p:sp>
        <p:nvSpPr>
          <p:cNvPr id="15" name="Text 5"/>
          <p:cNvSpPr txBox="1"/>
          <p:nvPr/>
        </p:nvSpPr>
        <p:spPr>
          <a:xfrm>
            <a:off x="2511958" y="3551900"/>
            <a:ext cx="193405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Радиотелескопы регистрируют радиоволны космических объектов, раскрывая свойства туманностей и пульсаров, недоступные для оптических приборов.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645170" y="2991850"/>
            <a:ext cx="193405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Космический телескоп Хаббл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4645170" y="3551900"/>
            <a:ext cx="193405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Хаббл, работающий вне атмосферы, обеспечивает чёткие изображения во множестве диапазонов, включая ультрафиолет и видимый свет, минуя земные искажения.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6778395" y="2991850"/>
            <a:ext cx="193405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Спектральные исследования и детекторы
</a:t>
            </a:r>
            <a:endParaRPr lang="en-US" sz="1121" dirty="0"/>
          </a:p>
        </p:txBody>
      </p:sp>
      <p:sp>
        <p:nvSpPr>
          <p:cNvPr id="19" name="Text 9"/>
          <p:cNvSpPr txBox="1"/>
          <p:nvPr/>
        </p:nvSpPr>
        <p:spPr>
          <a:xfrm>
            <a:off x="6778395" y="3551900"/>
            <a:ext cx="193405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Ультрафиолетовые, инфракрасные и рентгеновские детекторы позволяют анализировать химический состав и физические процессы в звёздах и галактиках.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нахождения и идентификации объектов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руководство по астрономическим наблюдениям и идентификации объектов
</a:t>
            </a:r>
            <a:endParaRPr lang="en-US" sz="3101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847627"/>
            <a:ext cx="8633400" cy="22932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8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явления на звёздном небе
</a:t>
            </a:r>
            <a:endParaRPr lang="en-US" sz="2998" dirty="0"/>
          </a:p>
        </p:txBody>
      </p:sp>
      <p:sp>
        <p:nvSpPr>
          <p:cNvPr id="8" name="Text 1"/>
          <p:cNvSpPr txBox="1"/>
          <p:nvPr/>
        </p:nvSpPr>
        <p:spPr>
          <a:xfrm>
            <a:off x="984525" y="3255482"/>
            <a:ext cx="33441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Кометы и метеорные дожди представляют собой заметные явления, связанные с потоками частиц и хвостами. Их появление можно предсказать по календарю, что делает наблюдения планируемыми и систематическими.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19000" y="3255482"/>
            <a:ext cx="34545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Затмения и оппозиции планет — динамичные события, требующие знания астрономических эфемерид. Они дают уникальные возможности для изучения небесных тел и взаимного расположения объектов.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8500" y="1540580"/>
            <a:ext cx="318300" cy="2546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50288" y="1533950"/>
            <a:ext cx="200925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90250" y="1533950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10779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Облачность и влажность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7300" y="2174950"/>
            <a:ext cx="25023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и повышенная влажность рассеивают свет звёзд, снижая чёткость изображения и видимость слабых объектов.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7310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Световое загрязнение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68150" y="2174950"/>
            <a:ext cx="24579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Искусственное освещение городов создаёт засветку, скрывая слабые звёзды и глубинные космические объекты, поэтому важны тёмные наблюдательные площадки.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9058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условия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352100" y="2174950"/>
            <a:ext cx="24378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температура и запылённость влияют на прозрачность атмосферы, ухудшая качество астрономических наблюдений.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249300" y="139500"/>
            <a:ext cx="85347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атмосферы и засветки
</a:t>
            </a:r>
            <a:endParaRPr lang="en-US" sz="3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525768"/>
            <a:ext cx="4335600" cy="34464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4977100" y="1237163"/>
            <a:ext cx="3850500" cy="13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Спектральные классы звёзд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классифицируют по спектральным классам от O до M, различая цвета от голубого до красного. Каждый класс отражает температуру и химический состав звезды.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49300" y="139500"/>
            <a:ext cx="4129200" cy="13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и виды звёзд
</a:t>
            </a:r>
            <a:endParaRPr lang="en-US" sz="3400" dirty="0"/>
          </a:p>
        </p:txBody>
      </p:sp>
      <p:sp>
        <p:nvSpPr>
          <p:cNvPr id="10" name="Text 3"/>
          <p:cNvSpPr txBox="1"/>
          <p:nvPr/>
        </p:nvSpPr>
        <p:spPr>
          <a:xfrm>
            <a:off x="4977100" y="3055588"/>
            <a:ext cx="3850500" cy="13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 температурные характеристики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О-класс характеризуется температурой свыше 30 000 К (Ригель), а M-класс — ниже 3 500 К (Бетельгейзе). Солнце относится к жёлтым звёздам класса G2V.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Звёздное небо в культуре и искусстве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Ван Гог в «Звёздной ночи» передал эмоциональное восприятие ночного неба и астрономические мотивы через яркие и динамичные мазки.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 другие поэты использовали образы звёзд для выражения философских идей и вдохновения, создавая поэтические символы ночного неба.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произведения, например, сюита Холста «Планеты», воплотили науку и искусство, иллюстрируя космические темы через мелодии и ритмы.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2207" y="1191226"/>
            <a:ext cx="1934700" cy="12337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55164" y="1191226"/>
            <a:ext cx="1934700" cy="12337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2557" y="1191226"/>
            <a:ext cx="1934700" cy="12337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75634" y="1191226"/>
            <a:ext cx="1934700" cy="123374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Обсерватории и астрономические школы
</a:t>
            </a:r>
            <a:endParaRPr lang="en-US" sz="3197" dirty="0"/>
          </a:p>
        </p:txBody>
      </p:sp>
      <p:sp>
        <p:nvSpPr>
          <p:cNvPr id="12" name="Text 2"/>
          <p:cNvSpPr txBox="1"/>
          <p:nvPr/>
        </p:nvSpPr>
        <p:spPr>
          <a:xfrm>
            <a:off x="485099" y="2554919"/>
            <a:ext cx="1868929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Парижская обсерватория: начало систематических наблюдений
</a:t>
            </a:r>
            <a:endParaRPr lang="en-US" sz="1131" dirty="0"/>
          </a:p>
        </p:txBody>
      </p:sp>
      <p:sp>
        <p:nvSpPr>
          <p:cNvPr id="13" name="Text 3"/>
          <p:cNvSpPr txBox="1"/>
          <p:nvPr/>
        </p:nvSpPr>
        <p:spPr>
          <a:xfrm>
            <a:off x="485099" y="3107601"/>
            <a:ext cx="1868929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Основанная в 1667 году, эта обсерватория стала центром ранних астрономических исследований, внесла вклад в разработку астрономических методов и инструментов.
</a:t>
            </a:r>
            <a:endParaRPr lang="en-US" sz="1083" dirty="0"/>
          </a:p>
        </p:txBody>
      </p:sp>
      <p:sp>
        <p:nvSpPr>
          <p:cNvPr id="14" name="Text 4"/>
          <p:cNvSpPr txBox="1"/>
          <p:nvPr/>
        </p:nvSpPr>
        <p:spPr>
          <a:xfrm>
            <a:off x="2588056" y="2554919"/>
            <a:ext cx="1868929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Гринвичская обсерватория и морская навигация
</a:t>
            </a:r>
            <a:endParaRPr lang="en-US" sz="1273" dirty="0"/>
          </a:p>
        </p:txBody>
      </p:sp>
      <p:sp>
        <p:nvSpPr>
          <p:cNvPr id="15" name="Text 5"/>
          <p:cNvSpPr txBox="1"/>
          <p:nvPr/>
        </p:nvSpPr>
        <p:spPr>
          <a:xfrm>
            <a:off x="2588056" y="3107601"/>
            <a:ext cx="1868929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1675 года здесь создавали точные морские карты, улучшая навигацию и определение долготы на море, что имело огромную практическую ценность.
</a:t>
            </a:r>
            <a:endParaRPr lang="en-US" sz="1167" dirty="0"/>
          </a:p>
        </p:txBody>
      </p:sp>
      <p:sp>
        <p:nvSpPr>
          <p:cNvPr id="16" name="Text 6"/>
          <p:cNvSpPr txBox="1"/>
          <p:nvPr/>
        </p:nvSpPr>
        <p:spPr>
          <a:xfrm>
            <a:off x="4694624" y="2554919"/>
            <a:ext cx="18690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Пулковская обсерватория: российские достижения
</a:t>
            </a:r>
            <a:endParaRPr lang="en-US" sz="1224" dirty="0"/>
          </a:p>
        </p:txBody>
      </p:sp>
      <p:sp>
        <p:nvSpPr>
          <p:cNvPr id="17" name="Text 7"/>
          <p:cNvSpPr txBox="1"/>
          <p:nvPr/>
        </p:nvSpPr>
        <p:spPr>
          <a:xfrm>
            <a:off x="4694624" y="3107601"/>
            <a:ext cx="1869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Крупнейший наблюдательный центр XIX века, оснастившийся крупнейшими рефракторами, оказал влияние на астрономию России и международное научное сообщество.
</a:t>
            </a:r>
            <a:endParaRPr lang="en-US" sz="1049" dirty="0"/>
          </a:p>
        </p:txBody>
      </p:sp>
      <p:sp>
        <p:nvSpPr>
          <p:cNvPr id="18" name="Text 8"/>
          <p:cNvSpPr txBox="1"/>
          <p:nvPr/>
        </p:nvSpPr>
        <p:spPr>
          <a:xfrm>
            <a:off x="6808527" y="2554919"/>
            <a:ext cx="18690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обсерватории: Мауна-Кеа
</a:t>
            </a:r>
            <a:endParaRPr lang="en-US" sz="1273" dirty="0"/>
          </a:p>
        </p:txBody>
      </p:sp>
      <p:sp>
        <p:nvSpPr>
          <p:cNvPr id="19" name="Text 9"/>
          <p:cNvSpPr txBox="1"/>
          <p:nvPr/>
        </p:nvSpPr>
        <p:spPr>
          <a:xfrm>
            <a:off x="6808527" y="3107601"/>
            <a:ext cx="1869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вершине гавайской горы располагается высокогорная современная обсерватория с передовыми телескопами для изучения глубокого космоса.
</a:t>
            </a:r>
            <a:endParaRPr lang="en-US" sz="114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0000" y="1943266"/>
            <a:ext cx="3856200" cy="16615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недостатки земных и космических телескопов определяют их совместное использование для полного охвата спектра исследований.
</a:t>
            </a:r>
            <a:endParaRPr lang="en-US" sz="1124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методов позволяет компенсировать ограничения каждого типа, улучшая качество астрономических данных.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NASA, IAU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земных и космических наблюдений
</a:t>
            </a:r>
            <a:endParaRPr lang="en-US" sz="3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Завершённый взгляд на звёздное небо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Звёздное небо объединяет прошлое и настоящее в одном взгляде, стимулируя развитие науки и культуры, расширяя знания и укрепляя связь человечества с космосом.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2026-05-08T00:47:22Z</dcterms:created>
  <dcterms:modified xsi:type="dcterms:W3CDTF">2026-05-08T00:47:22Z</dcterms:modified>
</cp:coreProperties>
</file>