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ресурсы: значение, размещение и охрана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Земли: ресурсы, климат, жизнь и ответственность человека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ресурс и географический объект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дают человеку не только древесину, но и пищевые, лекарственные и защитные функции. Их размещение зависит от климата, увлажнения и освоенности территорий, поэтому леса особенно важны для географического анализа и для России.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529" y="1513399"/>
            <a:ext cx="382725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90604" y="2815981"/>
            <a:ext cx="382725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998" y="1517134"/>
            <a:ext cx="483900" cy="430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41686" y="2673276"/>
            <a:ext cx="437400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98429" y="4000619"/>
            <a:ext cx="43740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лесных ресурсов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Пиловочник, балансовая древесина, фанерное сырьё и топливная древесина составляют основу лесной промышленности. Эти виды сырья различаются по качеству, назначению и глубине последующей переработки.
</a:t>
            </a:r>
            <a:endParaRPr lang="en-US" sz="783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Лекарственное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растения, смолы и отдельные биологически активные компоненты леса применяются в фармацевтике и народной медицине. Это делает лес источником не только сырья, но и природных веществ особой ценности.
</a:t>
            </a:r>
            <a:endParaRPr lang="en-US" sz="735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дары леса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ягоды, орехи и берёзовый сок используются населением как сезонные продукты питания и как сырьё для заготовки. Их ценность особенно заметна в районах, где лес тесно связан с местным образом жизни.
</a:t>
            </a:r>
            <a:endParaRPr lang="en-US" sz="783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 для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служит средой обитания для птиц, зверей, насекомых и грибов, а также поддерживает охотничьи угодья. Без сохранения этой функции невозможно поддерживать устойчивое биоразнообразие.
</a:t>
            </a:r>
            <a:endParaRPr lang="en-US" sz="783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защищает почвы от эрозии, регулирует сток, очищает воздух и смягчает климатические колебания. Эти услуги не всегда имеют прямую рыночную цену, но их значение для общества огромно.
</a:t>
            </a:r>
            <a:endParaRPr lang="en-US" sz="7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распределение лесов по регионам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различаются не только площадью лесов, но и природными условиями их формирования: влажностью, температурой и степенью освоения земель.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лесистые территории сосредоточены в влажных и малонарушенных районах, тогда как засушливые и интенсивно освоенные зоны отстают.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крупным регионам мира на основе обобщения природно-географических закономерностей
</a:t>
            </a:r>
            <a:endParaRPr lang="en-US" sz="7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леса и его биоразнообразие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79998" y="13675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Древесный ярус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 первыми принимают солнечный свет и формируют основной облик леса. Они определяют затенение, влажность и микроклимат под пологом, влияя на все нижележащие уровни.
</a:t>
            </a:r>
            <a:endParaRPr lang="en-US" sz="945" dirty="0"/>
          </a:p>
        </p:txBody>
      </p:sp>
      <p:sp>
        <p:nvSpPr>
          <p:cNvPr id="14" name="Text 3"/>
          <p:cNvSpPr txBox="1"/>
          <p:nvPr/>
        </p:nvSpPr>
        <p:spPr>
          <a:xfrm>
            <a:off x="179998" y="20848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Подлесок и кустарники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зоне растут молодые деревья, кустарники и теневыносливые растения. Здесь находят укрытие птицы, мелкие звери и насекомые, а также происходит естественное обновление леса.
</a:t>
            </a:r>
            <a:endParaRPr lang="en-US" sz="945" dirty="0"/>
          </a:p>
        </p:txBody>
      </p:sp>
      <p:sp>
        <p:nvSpPr>
          <p:cNvPr id="15" name="Text 4"/>
          <p:cNvSpPr txBox="1"/>
          <p:nvPr/>
        </p:nvSpPr>
        <p:spPr>
          <a:xfrm>
            <a:off x="179998" y="2802137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Травяной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 лесные цветковые растения быстро реагируют на освещённость и влажность. Они образуют кормовую базу для многих животных и делают лес более разнообразным по видам.
</a:t>
            </a:r>
            <a:endParaRPr lang="en-US" sz="945" dirty="0"/>
          </a:p>
        </p:txBody>
      </p:sp>
      <p:sp>
        <p:nvSpPr>
          <p:cNvPr id="16" name="Text 5"/>
          <p:cNvSpPr txBox="1"/>
          <p:nvPr/>
        </p:nvSpPr>
        <p:spPr>
          <a:xfrm>
            <a:off x="179998" y="351943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листья, хвоя и остатки растений создают слой, в котором живут грибы, бактерии и мелкие беспозвоночные. Именно здесь идёт разложение органики и возврат веществ в почву.
</a:t>
            </a:r>
            <a:endParaRPr lang="en-US" sz="945" dirty="0"/>
          </a:p>
        </p:txBody>
      </p:sp>
      <p:sp>
        <p:nvSpPr>
          <p:cNvPr id="17" name="Text 6"/>
          <p:cNvSpPr txBox="1"/>
          <p:nvPr/>
        </p:nvSpPr>
        <p:spPr>
          <a:xfrm>
            <a:off x="179998" y="4236716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Ниши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ярусы леса создают множество экологических ниш. Благодаря этому в одном массиве могут одновременно существовать виды, которым нужны тень, влажность, высота, укрытие или открытые участки.
</a:t>
            </a:r>
            <a:endParaRPr lang="en-US" sz="9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лесов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4058" y="1415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Связывание углерода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углекислый газ и накапливают углерод в древесине и почве. Поэтому они участвуют в смягчении климатических изменений и работают как важный природный регулятор.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74058" y="21244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процессе фотосинтеза лесные растения выделяют кислород, необходимый живым организмам. Чем больше устойчивых лесных экосистем, тем стабильнее поддерживается состав атмосферы.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74058" y="28331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смягчает дневные и сезонные колебания температуры, повышает влажность воздуха и уменьшает силу ветра. Вблизи лесных массивов микроклимат обычно более мягкий и устойчивый.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4058" y="35419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 и 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укрепляют грунт, а лесная подстилка снижает смыв почвы дождями и талой водой. Лес также регулирует сток, защищая берега рек и уменьшая риск паводков.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74058" y="4250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помогают сдерживать засухи, ослабляют ветровую эрозию и сохраняют природное равновесие территорий. Их утрата быстро отражается на состоянии всей окружающей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лесные страны мира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государства обладают самыми большими площадями лесов и формируют основу мирового лесного фонда.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стран концентрируют огромную часть мировых лесов, поэтому их природная политика существенно влияет на состояние лесного фонда планеты.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площадей лесов по данным FAO Forest Resources Assessment 2020
</a:t>
            </a:r>
            <a:endParaRPr lang="en-US" sz="7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древесины от леса до готовой продукции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лесного хозяйства и деревообработки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лесопользование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963346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ресурса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состояние леса, его возрастную структуру, породный состав и возможный объём изъятия без ущерба для восстановления.
</a:t>
            </a:r>
            <a:endParaRPr lang="en-US" sz="871" dirty="0"/>
          </a:p>
        </p:txBody>
      </p:sp>
      <p:sp>
        <p:nvSpPr>
          <p:cNvPr id="13" name="Text 3"/>
          <p:cNvSpPr txBox="1"/>
          <p:nvPr/>
        </p:nvSpPr>
        <p:spPr>
          <a:xfrm>
            <a:off x="1995532" y="1824877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Выборочные рубки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леса изымают только часть деревьев, сохраняя общий покров и условия для естественного возобновления леса.
</a:t>
            </a:r>
            <a:endParaRPr lang="en-US" sz="919" dirty="0"/>
          </a:p>
        </p:txBody>
      </p:sp>
      <p:sp>
        <p:nvSpPr>
          <p:cNvPr id="14" name="Text 4"/>
          <p:cNvSpPr txBox="1"/>
          <p:nvPr/>
        </p:nvSpPr>
        <p:spPr>
          <a:xfrm>
            <a:off x="3811053" y="1982203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Удаляют повреждённые, больные и опасные деревья, чтобы снизить риск распространения вредителей, болезней и пожаров.
</a:t>
            </a:r>
            <a:endParaRPr lang="en-US" sz="919" dirty="0"/>
          </a:p>
        </p:txBody>
      </p:sp>
      <p:sp>
        <p:nvSpPr>
          <p:cNvPr id="15" name="Text 5"/>
          <p:cNvSpPr txBox="1"/>
          <p:nvPr/>
        </p:nvSpPr>
        <p:spPr>
          <a:xfrm>
            <a:off x="5626575" y="2244035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вырубленных или нарушенных участках высаживают сеянцы либо помогают естественному возобновлению, чтобы вернуть лесной покров.
</a:t>
            </a:r>
            <a:endParaRPr lang="en-US" sz="817" dirty="0"/>
          </a:p>
        </p:txBody>
      </p:sp>
      <p:sp>
        <p:nvSpPr>
          <p:cNvPr id="16" name="Text 6"/>
          <p:cNvSpPr txBox="1"/>
          <p:nvPr/>
        </p:nvSpPr>
        <p:spPr>
          <a:xfrm>
            <a:off x="7442109" y="1836276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 продолжают уход, мониторинг и защиту территории, поскольку полноценное восстановление леса занимает десятилетия.
</a:t>
            </a:r>
            <a:endParaRPr lang="en-US" sz="91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сокращения лесов в мире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потери леса особенно связаны с расчисткой земель под пастбища и плантации, что усиливает давление на наиболее богатые биоразнообразием территории.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доминируют над природными: главным источником сокращения лесов остаётся преобразование земель под хозяйственные нужды.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обобщённым данным FAO, Global Forest Watch и IPCC
</a:t>
            </a:r>
            <a:endParaRPr lang="en-US" sz="7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лица лесного пожара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 кронах и на земле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начинается с сухой травы, подстилки или веток, а затем быстро переходит на стволы и кроны деревьев. За несколько часов лес теряет не только древесину, но и семенной фонд, молодые побеги и среду обитания животных.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погода и человеческий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жаркие и ветреные периоды риск возгорания резко возрастает, особенно в таёжных районах и на открытых вырубках. Искра от костра, брошенный окурок или пал сухой травы могут превратить локальный очаг в крупный пожар.
</a:t>
            </a:r>
            <a:endParaRPr lang="en-US" sz="81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пожара в ландшафте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огня остаются обугленные стволы, обнажённая почва и участки, где долго не восстанавливается растительность. Такие территории особенно уязвимы для эрозии, потери влаги и повторных возгораний, а восстановление занимает многие годы.
</a:t>
            </a:r>
            <a:endParaRPr lang="en-US" sz="879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 экономике и повседневной жизни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сырьё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обеспечивает древесину для домов, пиломатериалов, мебели, бумаги и упаковки. Без него многие отрасли промышленности были бы вынуждены искать более дорогие и менее экологичные заменители.
</a:t>
            </a:r>
            <a:endParaRPr lang="en-US" sz="980" dirty="0"/>
          </a:p>
        </p:txBody>
      </p:sp>
      <p:sp>
        <p:nvSpPr>
          <p:cNvPr id="13" name="Text 3"/>
          <p:cNvSpPr txBox="1"/>
          <p:nvPr/>
        </p:nvSpPr>
        <p:spPr>
          <a:xfrm>
            <a:off x="1939748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Лесозаготовка, деревообработка, целлюлозно-бумажная промышленность и логистика дают занятость тысячам людей. Для многих лесных районов это базовая экономическая опора и источник доходов местных бюджетов.
</a:t>
            </a:r>
            <a:endParaRPr lang="en-US" sz="934" dirty="0"/>
          </a:p>
        </p:txBody>
      </p:sp>
      <p:sp>
        <p:nvSpPr>
          <p:cNvPr id="14" name="Text 4"/>
          <p:cNvSpPr txBox="1"/>
          <p:nvPr/>
        </p:nvSpPr>
        <p:spPr>
          <a:xfrm>
            <a:off x="3699495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 отходы переработки используются в биоэнергетике, особенно там, где важно снизить зависимость от традиционного топлива. Это позволяет получать тепло и электричество из возобновляемого ресурса.
</a:t>
            </a:r>
            <a:endParaRPr lang="en-US" sz="980" dirty="0"/>
          </a:p>
        </p:txBody>
      </p:sp>
      <p:sp>
        <p:nvSpPr>
          <p:cNvPr id="15" name="Text 5"/>
          <p:cNvSpPr txBox="1"/>
          <p:nvPr/>
        </p:nvSpPr>
        <p:spPr>
          <a:xfrm>
            <a:off x="5459243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территории востребованы как места прогулок, туризма и оздоровления. Чистый воздух, тень, тишина и природный ландшафт делают лес важной частью качества жизни, особенно рядом с крупными городами.
</a:t>
            </a:r>
            <a:endParaRPr lang="en-US" sz="932" dirty="0"/>
          </a:p>
        </p:txBody>
      </p:sp>
      <p:sp>
        <p:nvSpPr>
          <p:cNvPr id="16" name="Text 6"/>
          <p:cNvSpPr txBox="1"/>
          <p:nvPr/>
        </p:nvSpPr>
        <p:spPr>
          <a:xfrm>
            <a:off x="7218998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промыслы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сельских и коренных сообществ лес остаётся источником грибов, ягод, лекарственного сырья и других ресурсов. Эти промыслы поддерживают быт, питание и культурные традиции населения.
</a:t>
            </a:r>
            <a:endParaRPr lang="en-US" sz="9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0417"/>
            <a:ext cx="3408600" cy="13935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леса помимо древесины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Недревесные ресурсы леса используются в быту, медицине, пищевой и химической промышленности.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заготовки древесины лес остаётся экономически ценным. Недревесные продукты поддерживают местное население и формируют дополнительные отрасли переработки.
</a:t>
            </a:r>
            <a:endParaRPr lang="en-US" sz="1147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теме «Лесные ресурсы»
</a:t>
            </a:r>
            <a:endParaRPr lang="en-US" sz="9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Лесистость по крупным регионам мира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неравномерность размещения лесов в мире и их связь с климатом и влажностью территорий.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лесная площадь сосредоточена в регионах с обширными влажными и умеренными лесами, а наименьшая — в более засушливых и освоенных районах.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Global Forest Resources Assessment 2020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лесам сильнее всего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50700" y="1352150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Нелегальные рубки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Несанкционированная заготовка древесины ведёт к утрате ценных насаждений, нарушает возрастную структуру леса и снижает доходы государства. Особенно уязвимы труднодоступные территории, где контроль слабее.
</a:t>
            </a:r>
            <a:endParaRPr lang="en-US" sz="1106" dirty="0"/>
          </a:p>
        </p:txBody>
      </p:sp>
      <p:sp>
        <p:nvSpPr>
          <p:cNvPr id="13" name="Text 3"/>
          <p:cNvSpPr txBox="1"/>
          <p:nvPr/>
        </p:nvSpPr>
        <p:spPr>
          <a:xfrm>
            <a:off x="834475" y="2595850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 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Насекомые-вредители и грибные заболевания ослабляют деревья, делают их менее устойчивыми к засухе и ветру. После массового поражения леса часто приходится восстанавливать искусственно.
</a:t>
            </a:r>
            <a:endParaRPr lang="en-US" sz="1158" dirty="0"/>
          </a:p>
        </p:txBody>
      </p:sp>
      <p:sp>
        <p:nvSpPr>
          <p:cNvPr id="14" name="Text 4"/>
          <p:cNvSpPr txBox="1"/>
          <p:nvPr/>
        </p:nvSpPr>
        <p:spPr>
          <a:xfrm>
            <a:off x="4940975" y="1403025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быстро уничтожает древостой, подстилку и молодые растения, а также ухудшает состояние почв. В засушливые сезоны пожары могут охватывать большие площади и повторяться несколько лет подряд.
</a:t>
            </a:r>
            <a:endParaRPr lang="en-US" sz="1158" dirty="0"/>
          </a:p>
        </p:txBody>
      </p:sp>
      <p:sp>
        <p:nvSpPr>
          <p:cNvPr id="15" name="Text 5"/>
          <p:cNvSpPr txBox="1"/>
          <p:nvPr/>
        </p:nvSpPr>
        <p:spPr>
          <a:xfrm>
            <a:off x="5126325" y="2691075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фрагментация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выбросы, дороги, трубопроводы и застройка разрывают целостность лесных массивов. Это мешает миграции животных, ухудшает водный режим и сокращает пригодные для жизни участки.
</a:t>
            </a:r>
            <a:endParaRPr lang="en-US" sz="1158" dirty="0"/>
          </a:p>
        </p:txBody>
      </p:sp>
      <p:sp>
        <p:nvSpPr>
          <p:cNvPr id="16" name="Text 6"/>
          <p:cNvSpPr txBox="1"/>
          <p:nvPr/>
        </p:nvSpPr>
        <p:spPr>
          <a:xfrm>
            <a:off x="2112675" y="3839550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усиливает засухи, смещает природные границы лесных зон и повышает пожарную опасность. В результате леса теряют устойчивость и хуже восстанавливаются после нарушений.
</a:t>
            </a:r>
            <a:endParaRPr lang="en-US" sz="11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вырубки к новому лесу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этапы восстановления леса после хозяйственного воздействия.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как эталон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заповедниках лес сохраняется почти без хозяйственного вмешательства, чтобы учёные могли наблюдать естественные процессы. Здесь особенно ценны старовозрастные деревья, редкие виды и участки, где природа развивается самостоятельно.
</a:t>
            </a:r>
            <a:endParaRPr lang="en-US" sz="798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и рекреация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совмещают охрану леса с организованным отдыхом людей. Посетителей направляют по маршрутам, чтобы снизить нагрузку на экосистемы, не нарушать местообитания животных и сохранить живописные ландшафты.
</a:t>
            </a:r>
            <a:endParaRPr lang="en-US" sz="804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 и водосборный лес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 защищают конкретные виды, участки леса или водосборные территории, от которых зависит состояние рек и озёр. Такие зоны особенно важны там, где лес удерживает влагу и предотвращает разрушение почв.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Территории, где лес особенно нуждается в защите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лучше всего сохраняют леса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усиливается, когда профилактика, контроль и восстановление работают одновременно на уровне государства, бизнеса и общества.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результат дают восстановление леса и предотвращение пожаров, но без контроля рубок и просвещения устойчивый эффект недостижим.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«Охрана лесов»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4261" y="1895134"/>
            <a:ext cx="394800" cy="45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8805" y="2166472"/>
            <a:ext cx="458700" cy="407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3138" y="2961567"/>
            <a:ext cx="451200" cy="45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607" y="3179734"/>
            <a:ext cx="451200" cy="45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86813" y="3813800"/>
            <a:ext cx="458700" cy="3669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лесов России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как 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лесных ресурсов сосредоточена в таёжной зоне, где велики площади и запасы древесины. Именно здесь особенно важно сочетать заготовку с бережным восстановлением.
</a:t>
            </a:r>
            <a:endParaRPr lang="en-US" sz="814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выгода возрастает, когда древесину перерабатывают внутри страны в пиломатериалы, бумагу, мебель и другую продукцию с высокой добавленной стоимостью, а не вывозят сырьём.
</a:t>
            </a:r>
            <a:endParaRPr lang="en-US" sz="814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пожаров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пространства требуют современных систем мониторинга, раннего обнаружения возгораний и быстрого реагирования. Без этого даже богатые лесные массивы могут терять ценность за один сезон.
</a:t>
            </a:r>
            <a:endParaRPr lang="en-US" sz="814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рубок и пожаров нужны посадка сеянцев, уход за молодняком и контроль приживаемости. Восстановление — это не разовая акция, а длительная работа на десятилетия.
</a:t>
            </a:r>
            <a:endParaRPr lang="en-US" sz="814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российских лесов зависит от баланса между добычей и сохранением. Чем точнее соблюдаются нормы, тем дольше лес остаётся источником дохода, экосистемных услуг и природного богатства.
</a:t>
            </a:r>
            <a:endParaRPr lang="en-US" sz="8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 — ресурс, который нельзя терять
</a:t>
            </a:r>
            <a:pPr algn="ctr" indent="0" marL="0">
              <a:lnSpc>
                <a:spcPct val="90000"/>
              </a:lnSpc>
              <a:buNone/>
            </a:pPr>
            <a:r>
              <a:rPr lang="en-US" sz="3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одновременно кормят экономику, поддерживают климат и улучшают жизнь людей. Их будущее зависит от разумного использования, восстановления после вмешательства и постоянной защиты от пожаров, вырубок и загрязнения.
</a:t>
            </a:r>
            <a:endParaRPr lang="en-US" sz="358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2026-06-02T22:51:23Z</dcterms:created>
  <dcterms:modified xsi:type="dcterms:W3CDTF">2026-06-02T22:51:23Z</dcterms:modified>
</cp:coreProperties>
</file>