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slideLayout" Target="../slideLayouts/slideLayout1.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image" Target="../media/image-3-2.jpeg"/><Relationship Id="rId3" Type="http://schemas.openxmlformats.org/officeDocument/2006/relationships/image" Target="../media/image-3-3.jpeg"/><Relationship Id="rId4" Type="http://schemas.openxmlformats.org/officeDocument/2006/relationships/image" Target="../media/image-3-4.png"/><Relationship Id="rId5" Type="http://schemas.openxmlformats.org/officeDocument/2006/relationships/slideLayout" Target="../slideLayouts/slideLayout1.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slideLayout" Target="../slideLayouts/slideLayout1.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image" Target="../media/image-8-7.png"/><Relationship Id="rId8" Type="http://schemas.openxmlformats.org/officeDocument/2006/relationships/image" Target="../media/image-8-8.png"/><Relationship Id="rId9" Type="http://schemas.openxmlformats.org/officeDocument/2006/relationships/slideLayout" Target="../slideLayouts/slideLayout1.xml"/><Relationship Id="rId10"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slideLayout" Target="../slideLayouts/slideLayout1.xml"/><Relationship Id="rId7"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jpeg"/><Relationship Id="rId3" Type="http://schemas.openxmlformats.org/officeDocument/2006/relationships/image" Target="../media/image-10-3.png"/><Relationship Id="rId4" Type="http://schemas.openxmlformats.org/officeDocument/2006/relationships/slideLayout" Target="../slideLayouts/slideLayout1.xml"/><Relationship Id="rId5"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slideLayout" Target="../slideLayouts/slideLayout1.xml"/><Relationship Id="rId5"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slideLayout" Target="../slideLayouts/slideLayout1.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slideLayout" Target="../slideLayouts/slideLayout1.xml"/><Relationship Id="rId5"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slideLayout" Target="../slideLayouts/slideLayout1.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slideLayout" Target="../slideLayouts/slideLayout1.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image" Target="../media/image-18-6.png"/><Relationship Id="rId7" Type="http://schemas.openxmlformats.org/officeDocument/2006/relationships/slideLayout" Target="../slideLayouts/slideLayout1.xml"/><Relationship Id="rId8"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jpeg"/><Relationship Id="rId3" Type="http://schemas.openxmlformats.org/officeDocument/2006/relationships/slideLayout" Target="../slideLayouts/slideLayout1.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jpe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271375" y="878965"/>
            <a:ext cx="3661200" cy="361472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416925" y="729250"/>
            <a:ext cx="3750300" cy="4077900"/>
          </a:xfrm>
          <a:prstGeom prst="rect">
            <a:avLst/>
          </a:prstGeom>
          <a:noFill/>
          <a:ln/>
        </p:spPr>
        <p:txBody>
          <a:bodyPr wrap="square" lIns="0" tIns="0" rIns="0" bIns="0" rtlCol="0" anchor="ctr"/>
          <a:lstStyle/>
          <a:p>
            <a:pPr algn="l" indent="0" marL="0">
              <a:lnSpc>
                <a:spcPct val="100000"/>
              </a:lnSpc>
              <a:buNone/>
            </a:pPr>
            <a:r>
              <a:rPr lang="en-US" sz="3800" dirty="0">
                <a:solidFill>
                  <a:srgbClr val="FFFFFF"/>
                </a:solidFill>
                <a:latin typeface="Arial" pitchFamily="34" charset="0"/>
                <a:ea typeface="Arial" pitchFamily="34" charset="-122"/>
                <a:cs typeface="Arial" pitchFamily="34" charset="-120"/>
              </a:rPr>
              <a:t>Какие опасности подстерегают детей на дороге
</a:t>
            </a:r>
            <a:pPr algn="l" indent="0" marL="0">
              <a:lnSpc>
                <a:spcPct val="100000"/>
              </a:lnSpc>
              <a:buNone/>
            </a:pPr>
            <a:r>
              <a:rPr lang="en-US" sz="18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Дорога рядом с домом таит больше рисков, чем кажется.
</a:t>
            </a:r>
            <a:endParaRPr lang="en-US" sz="3800" dirty="0"/>
          </a:p>
        </p:txBody>
      </p:sp>
      <p:sp>
        <p:nvSpPr>
          <p:cNvPr id="5" name="Text 1"/>
          <p:cNvSpPr txBox="1"/>
          <p:nvPr/>
        </p:nvSpPr>
        <p:spPr>
          <a:xfrm>
            <a:off x="416925" y="256225"/>
            <a:ext cx="3750300" cy="283800"/>
          </a:xfrm>
          <a:prstGeom prst="rect">
            <a:avLst/>
          </a:prstGeom>
          <a:noFill/>
          <a:ln/>
        </p:spPr>
        <p:txBody>
          <a:bodyPr wrap="square" lIns="0" tIns="0" rIns="0" bIns="0" rtlCol="0" anchor="ctr"/>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
</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271545" y="0"/>
            <a:ext cx="4872261"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306750" y="1631075"/>
            <a:ext cx="3877500" cy="2789100"/>
          </a:xfrm>
          <a:prstGeom prst="rect">
            <a:avLst/>
          </a:prstGeom>
          <a:noFill/>
          <a:ln/>
        </p:spPr>
        <p:txBody>
          <a:bodyPr wrap="square" lIns="0" tIns="0" rIns="0" bIns="0" rtlCol="0" anchor="t"/>
          <a:lstStyle/>
          <a:p>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В 9–10 лет дети часто ходят сами по знакомым маршрутам, но именно там легко отвлечься на друзей, телефон или витрину. Низкий рост ухудшает обзор, поэтому внимательность и знание опасных мест особенно важны.
</a:t>
            </a:r>
            <a:endParaRPr lang="en-US" sz="1600" dirty="0"/>
          </a:p>
        </p:txBody>
      </p:sp>
      <p:sp>
        <p:nvSpPr>
          <p:cNvPr id="5" name="Text 1"/>
          <p:cNvSpPr txBox="1"/>
          <p:nvPr/>
        </p:nvSpPr>
        <p:spPr>
          <a:xfrm>
            <a:off x="306750" y="311075"/>
            <a:ext cx="3877500" cy="1228800"/>
          </a:xfrm>
          <a:prstGeom prst="rect">
            <a:avLst/>
          </a:prstGeom>
          <a:noFill/>
          <a:ln/>
        </p:spPr>
        <p:txBody>
          <a:bodyPr wrap="square" lIns="0" tIns="0" rIns="0" bIns="0" rtlCol="0" anchor="t"/>
          <a:lstStyle/>
          <a:p>
            <a:pPr algn="l" indent="0" marL="0">
              <a:lnSpc>
                <a:spcPct val="100000"/>
              </a:lnSpc>
              <a:buNone/>
            </a:pPr>
            <a:r>
              <a:rPr lang="en-US" sz="2600" dirty="0">
                <a:solidFill>
                  <a:srgbClr val="FFFFFF"/>
                </a:solidFill>
                <a:latin typeface="Arial" pitchFamily="34" charset="0"/>
                <a:ea typeface="Arial" pitchFamily="34" charset="-122"/>
                <a:cs typeface="Arial" pitchFamily="34" charset="-120"/>
              </a:rPr>
              <a:t>Почему четверокласснику важно знать правила дороги
</a:t>
            </a:r>
            <a:endParaRPr lang="en-US" sz="2600" dirty="0"/>
          </a:p>
        </p:txBody>
      </p:sp>
      <p:sp>
        <p:nvSpPr>
          <p:cNvPr id="6" name="Text 2"/>
          <p:cNvSpPr txBox="1"/>
          <p:nvPr/>
        </p:nvSpPr>
        <p:spPr>
          <a:xfrm>
            <a:off x="306750" y="4666150"/>
            <a:ext cx="350400" cy="338700"/>
          </a:xfrm>
          <a:prstGeom prst="rect">
            <a:avLst/>
          </a:prstGeom>
          <a:noFill/>
          <a:ln/>
        </p:spPr>
        <p:txBody>
          <a:bodyPr wrap="square" lIns="0" tIns="0" rIns="0" bIns="0" rtlCol="0" anchor="ctr"/>
          <a:lstStyle/>
          <a:p>
            <a:pPr algn="l" indent="0" marL="0">
              <a:lnSpc>
                <a:spcPct val="100000"/>
              </a:lnSpc>
              <a:buNone/>
            </a:pPr>
            <a:r>
              <a:rPr lang="en-US" sz="1800" dirty="0">
                <a:solidFill>
                  <a:srgbClr val="FFFFFF"/>
                </a:solidFill>
                <a:latin typeface="Arial" pitchFamily="34" charset="0"/>
                <a:ea typeface="Arial" pitchFamily="34" charset="-122"/>
                <a:cs typeface="Arial" pitchFamily="34" charset="-120"/>
              </a:rPr>
              <a:t>2</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51515"/>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191925" y="1126406"/>
            <a:ext cx="2130000" cy="1520537"/>
          </a:xfrm>
          <a:prstGeom prst="rect">
            <a:avLst/>
          </a:prstGeom>
        </p:spPr>
      </p:pic>
      <p:pic>
        <p:nvPicPr>
          <p:cNvPr id="3" name="Image 1" descr="preencoded.png">    </p:cNvPr>
          <p:cNvPicPr>
            <a:picLocks noChangeAspect="1"/>
          </p:cNvPicPr>
          <p:nvPr/>
        </p:nvPicPr>
        <p:blipFill>
          <a:blip r:embed="rId2"/>
          <a:stretch>
            <a:fillRect/>
          </a:stretch>
        </p:blipFill>
        <p:spPr>
          <a:xfrm>
            <a:off x="3507000" y="1126406"/>
            <a:ext cx="2130000" cy="1520537"/>
          </a:xfrm>
          <a:prstGeom prst="rect">
            <a:avLst/>
          </a:prstGeom>
        </p:spPr>
      </p:pic>
      <p:pic>
        <p:nvPicPr>
          <p:cNvPr id="4" name="Image 2" descr="preencoded.png">    </p:cNvPr>
          <p:cNvPicPr>
            <a:picLocks noChangeAspect="1"/>
          </p:cNvPicPr>
          <p:nvPr/>
        </p:nvPicPr>
        <p:blipFill>
          <a:blip r:embed="rId3"/>
          <a:stretch>
            <a:fillRect/>
          </a:stretch>
        </p:blipFill>
        <p:spPr>
          <a:xfrm>
            <a:off x="5822075" y="1126406"/>
            <a:ext cx="2130000" cy="1520537"/>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306750" y="4666150"/>
            <a:ext cx="350400" cy="338700"/>
          </a:xfrm>
          <a:prstGeom prst="rect">
            <a:avLst/>
          </a:prstGeom>
          <a:noFill/>
          <a:ln/>
        </p:spPr>
        <p:txBody>
          <a:bodyPr wrap="square" lIns="0" tIns="0" rIns="0" bIns="0" rtlCol="0" anchor="ctr"/>
          <a:lstStyle/>
          <a:p>
            <a:pPr algn="l" indent="0" marL="0">
              <a:lnSpc>
                <a:spcPct val="100000"/>
              </a:lnSpc>
              <a:buNone/>
            </a:pPr>
            <a:r>
              <a:rPr lang="en-US" sz="1800" dirty="0">
                <a:solidFill>
                  <a:srgbClr val="FFFFFF"/>
                </a:solidFill>
                <a:latin typeface="Arial" pitchFamily="34" charset="0"/>
                <a:ea typeface="Arial" pitchFamily="34" charset="-122"/>
                <a:cs typeface="Arial" pitchFamily="34" charset="-120"/>
              </a:rPr>
              <a:t>3</a:t>
            </a:r>
            <a:endParaRPr lang="en-US" sz="1800" dirty="0"/>
          </a:p>
        </p:txBody>
      </p:sp>
      <p:sp>
        <p:nvSpPr>
          <p:cNvPr id="7" name="Text 1"/>
          <p:cNvSpPr txBox="1"/>
          <p:nvPr/>
        </p:nvSpPr>
        <p:spPr>
          <a:xfrm>
            <a:off x="1191925" y="2787577"/>
            <a:ext cx="2130000" cy="1720200"/>
          </a:xfrm>
          <a:prstGeom prst="rect">
            <a:avLst/>
          </a:prstGeom>
          <a:noFill/>
          <a:ln/>
        </p:spPr>
        <p:txBody>
          <a:bodyPr wrap="square" lIns="0" tIns="0" rIns="0" bIns="0" rtlCol="0" anchor="t"/>
          <a:lstStyle/>
          <a:p>
            <a:pPr algn="ctr" indent="0" marL="0">
              <a:lnSpc>
                <a:spcPct val="100000"/>
              </a:lnSpc>
              <a:buNone/>
            </a:pPr>
            <a:r>
              <a:rPr lang="en-US" sz="1300" b="1" dirty="0">
                <a:solidFill>
                  <a:srgbClr val="FFFFFF"/>
                </a:solidFill>
                <a:latin typeface="Arial" pitchFamily="34" charset="0"/>
                <a:ea typeface="Arial" pitchFamily="34" charset="-122"/>
                <a:cs typeface="Arial" pitchFamily="34" charset="-120"/>
              </a:rPr>
              <a:t>Зебра не отменяет осторожность
</a:t>
            </a:r>
            <a:pPr algn="ctr" indent="0" marL="0">
              <a:lnSpc>
                <a:spcPct val="100000"/>
              </a:lnSpc>
              <a:buNone/>
            </a:pPr>
            <a:r>
              <a:rPr lang="en-US" sz="700" dirty="0">
                <a:solidFill>
                  <a:srgbClr val="FFFFFF"/>
                </a:solidFill>
                <a:latin typeface="Arial" pitchFamily="34" charset="0"/>
                <a:ea typeface="Arial" pitchFamily="34" charset="-122"/>
                <a:cs typeface="Arial" pitchFamily="34" charset="-120"/>
              </a:rPr>
              <a:t>
</a:t>
            </a:r>
            <a:pPr algn="ctr" indent="0" marL="0">
              <a:lnSpc>
                <a:spcPct val="100000"/>
              </a:lnSpc>
              <a:buNone/>
            </a:pPr>
            <a:r>
              <a:rPr lang="en-US" sz="1100" dirty="0">
                <a:solidFill>
                  <a:srgbClr val="FFFFFF"/>
                </a:solidFill>
                <a:latin typeface="Arial" pitchFamily="34" charset="0"/>
                <a:ea typeface="Arial" pitchFamily="34" charset="-122"/>
                <a:cs typeface="Arial" pitchFamily="34" charset="-120"/>
              </a:rPr>
              <a:t>Даже на пешеходном переходе нельзя выбегать вперёд или играть в догонялки. Сначала ребёнок останавливается у края тротуара, потом смотрит по сторонам и только после этого идёт спокойным шагом. Переход любит тех, кто не торопится.
</a:t>
            </a:r>
            <a:endParaRPr lang="en-US" sz="1300" dirty="0"/>
          </a:p>
        </p:txBody>
      </p:sp>
      <p:sp>
        <p:nvSpPr>
          <p:cNvPr id="8" name="Text 2"/>
          <p:cNvSpPr txBox="1"/>
          <p:nvPr/>
        </p:nvSpPr>
        <p:spPr>
          <a:xfrm>
            <a:off x="3507000" y="2787577"/>
            <a:ext cx="2130000" cy="1720200"/>
          </a:xfrm>
          <a:prstGeom prst="rect">
            <a:avLst/>
          </a:prstGeom>
          <a:noFill/>
          <a:ln/>
        </p:spPr>
        <p:txBody>
          <a:bodyPr wrap="square" lIns="0" tIns="0" rIns="0" bIns="0" rtlCol="0" anchor="t"/>
          <a:lstStyle/>
          <a:p>
            <a:pPr algn="ctr" indent="0" marL="0">
              <a:lnSpc>
                <a:spcPct val="100000"/>
              </a:lnSpc>
              <a:buNone/>
            </a:pPr>
            <a:r>
              <a:rPr lang="en-US" sz="1300" b="1" dirty="0">
                <a:solidFill>
                  <a:srgbClr val="FFFFFF"/>
                </a:solidFill>
                <a:latin typeface="Arial" pitchFamily="34" charset="0"/>
                <a:ea typeface="Arial" pitchFamily="34" charset="-122"/>
                <a:cs typeface="Arial" pitchFamily="34" charset="-120"/>
              </a:rPr>
              <a:t>Сначала машины должны остановиться
</a:t>
            </a:r>
            <a:pPr algn="ctr" indent="0" marL="0">
              <a:lnSpc>
                <a:spcPct val="100000"/>
              </a:lnSpc>
              <a:buNone/>
            </a:pPr>
            <a:r>
              <a:rPr lang="en-US" sz="700" dirty="0">
                <a:solidFill>
                  <a:srgbClr val="FFFFFF"/>
                </a:solidFill>
                <a:latin typeface="Arial" pitchFamily="34" charset="0"/>
                <a:ea typeface="Arial" pitchFamily="34" charset="-122"/>
                <a:cs typeface="Arial" pitchFamily="34" charset="-120"/>
              </a:rPr>
              <a:t>
</a:t>
            </a:r>
            <a:pPr algn="ctr" indent="0" marL="0">
              <a:lnSpc>
                <a:spcPct val="100000"/>
              </a:lnSpc>
              <a:buNone/>
            </a:pPr>
            <a:r>
              <a:rPr lang="en-US" sz="1100" dirty="0">
                <a:solidFill>
                  <a:srgbClr val="FFFFFF"/>
                </a:solidFill>
                <a:latin typeface="Arial" pitchFamily="34" charset="0"/>
                <a:ea typeface="Arial" pitchFamily="34" charset="-122"/>
                <a:cs typeface="Arial" pitchFamily="34" charset="-120"/>
              </a:rPr>
              <a:t>Если водитель ещё не затормозил, спешить нельзя, даже если на асфальте уже нарисована белая зебра. Перед шагом на проезжую часть нужно убедиться, что машина действительно стоит. Это маленькая проверка, которая очень помогает.
</a:t>
            </a:r>
            <a:endParaRPr lang="en-US" sz="1300" dirty="0"/>
          </a:p>
        </p:txBody>
      </p:sp>
      <p:sp>
        <p:nvSpPr>
          <p:cNvPr id="9" name="Text 3"/>
          <p:cNvSpPr txBox="1"/>
          <p:nvPr/>
        </p:nvSpPr>
        <p:spPr>
          <a:xfrm>
            <a:off x="5822075" y="2787577"/>
            <a:ext cx="2130000" cy="1720200"/>
          </a:xfrm>
          <a:prstGeom prst="rect">
            <a:avLst/>
          </a:prstGeom>
          <a:noFill/>
          <a:ln/>
        </p:spPr>
        <p:txBody>
          <a:bodyPr wrap="square" lIns="0" tIns="0" rIns="0" bIns="0" rtlCol="0" anchor="t"/>
          <a:lstStyle/>
          <a:p>
            <a:pPr algn="ctr" indent="0" marL="0">
              <a:lnSpc>
                <a:spcPct val="100000"/>
              </a:lnSpc>
              <a:buNone/>
            </a:pPr>
            <a:r>
              <a:rPr lang="en-US" sz="1300" b="1" dirty="0">
                <a:solidFill>
                  <a:srgbClr val="FFFFFF"/>
                </a:solidFill>
                <a:latin typeface="Arial" pitchFamily="34" charset="0"/>
                <a:ea typeface="Arial" pitchFamily="34" charset="-122"/>
                <a:cs typeface="Arial" pitchFamily="34" charset="-120"/>
              </a:rPr>
              <a:t>Один взгляд может всё изменить
</a:t>
            </a:r>
            <a:pPr algn="ctr" indent="0" marL="0">
              <a:lnSpc>
                <a:spcPct val="100000"/>
              </a:lnSpc>
              <a:buNone/>
            </a:pPr>
            <a:r>
              <a:rPr lang="en-US" sz="700" dirty="0">
                <a:solidFill>
                  <a:srgbClr val="FFFFFF"/>
                </a:solidFill>
                <a:latin typeface="Arial" pitchFamily="34" charset="0"/>
                <a:ea typeface="Arial" pitchFamily="34" charset="-122"/>
                <a:cs typeface="Arial" pitchFamily="34" charset="-120"/>
              </a:rPr>
              <a:t>
</a:t>
            </a:r>
            <a:pPr algn="ctr" indent="0" marL="0">
              <a:lnSpc>
                <a:spcPct val="100000"/>
              </a:lnSpc>
              <a:buNone/>
            </a:pPr>
            <a:r>
              <a:rPr lang="en-US" sz="1100" dirty="0">
                <a:solidFill>
                  <a:srgbClr val="FFFFFF"/>
                </a:solidFill>
                <a:latin typeface="Arial" pitchFamily="34" charset="0"/>
                <a:ea typeface="Arial" pitchFamily="34" charset="-122"/>
                <a:cs typeface="Arial" pitchFamily="34" charset="-120"/>
              </a:rPr>
              <a:t>Ребёнок, который посмотрел налево и направо, замечает опасность раньше. На переходе важно не отвлекаться на разговоры и не шагать вслепую. Переходить дорогу нужно спокойно, как будто это короткое и важное задание.
</a:t>
            </a:r>
            <a:endParaRPr lang="en-US" sz="1300" dirty="0"/>
          </a:p>
        </p:txBody>
      </p:sp>
      <p:sp>
        <p:nvSpPr>
          <p:cNvPr id="10" name="Text 4"/>
          <p:cNvSpPr txBox="1"/>
          <p:nvPr/>
        </p:nvSpPr>
        <p:spPr>
          <a:xfrm>
            <a:off x="306750" y="311075"/>
            <a:ext cx="8509500" cy="674700"/>
          </a:xfrm>
          <a:prstGeom prst="rect">
            <a:avLst/>
          </a:prstGeom>
          <a:noFill/>
          <a:ln/>
        </p:spPr>
        <p:txBody>
          <a:bodyPr wrap="square" lIns="0" tIns="0" rIns="0" bIns="0" rtlCol="0" anchor="t"/>
          <a:lstStyle/>
          <a:p>
            <a:pPr algn="l" indent="0" marL="0">
              <a:lnSpc>
                <a:spcPct val="100000"/>
              </a:lnSpc>
              <a:buNone/>
            </a:pPr>
            <a:r>
              <a:rPr lang="en-US" sz="2655" dirty="0">
                <a:solidFill>
                  <a:srgbClr val="FFFFFF"/>
                </a:solidFill>
                <a:latin typeface="Arial" pitchFamily="34" charset="0"/>
                <a:ea typeface="Arial" pitchFamily="34" charset="-122"/>
                <a:cs typeface="Arial" pitchFamily="34" charset="-120"/>
              </a:rPr>
              <a:t>Пешеходный переход: место для внимания, а не для спешки
</a:t>
            </a:r>
            <a:endParaRPr lang="en-US" sz="2655"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318200" y="1091200"/>
            <a:ext cx="3126300" cy="12090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Автобусы, грузовики, фургоны и припаркованные легковые машины могут спрятать от ребёнка другую машину. Из-за этого дорога кажется пустой, хотя опасность уже близко.
</a:t>
            </a:r>
            <a:endParaRPr lang="en-US" sz="1400" dirty="0"/>
          </a:p>
        </p:txBody>
      </p:sp>
      <p:sp>
        <p:nvSpPr>
          <p:cNvPr id="5" name="Text 1"/>
          <p:cNvSpPr txBox="1"/>
          <p:nvPr/>
        </p:nvSpPr>
        <p:spPr>
          <a:xfrm>
            <a:off x="306750" y="311075"/>
            <a:ext cx="8503800" cy="686700"/>
          </a:xfrm>
          <a:prstGeom prst="rect">
            <a:avLst/>
          </a:prstGeom>
          <a:noFill/>
          <a:ln/>
        </p:spPr>
        <p:txBody>
          <a:bodyPr wrap="square" lIns="0" tIns="0" rIns="0" bIns="0" rtlCol="0" anchor="t"/>
          <a:lstStyle/>
          <a:p>
            <a:pPr algn="l" indent="0" marL="0">
              <a:lnSpc>
                <a:spcPct val="100000"/>
              </a:lnSpc>
              <a:buNone/>
            </a:pPr>
            <a:r>
              <a:rPr lang="en-US" sz="2800" dirty="0">
                <a:solidFill>
                  <a:srgbClr val="FFFFFF"/>
                </a:solidFill>
                <a:latin typeface="Arial" pitchFamily="34" charset="0"/>
                <a:ea typeface="Arial" pitchFamily="34" charset="-122"/>
                <a:cs typeface="Arial" pitchFamily="34" charset="-120"/>
              </a:rPr>
              <a:t>Опасные машины, которые закрывают обзор
</a:t>
            </a:r>
            <a:endParaRPr lang="en-US" sz="2800" dirty="0"/>
          </a:p>
        </p:txBody>
      </p:sp>
      <p:sp>
        <p:nvSpPr>
          <p:cNvPr id="6" name="Text 2"/>
          <p:cNvSpPr txBox="1"/>
          <p:nvPr/>
        </p:nvSpPr>
        <p:spPr>
          <a:xfrm>
            <a:off x="8460150" y="4666150"/>
            <a:ext cx="350400" cy="338700"/>
          </a:xfrm>
          <a:prstGeom prst="rect">
            <a:avLst/>
          </a:prstGeom>
          <a:noFill/>
          <a:ln/>
        </p:spPr>
        <p:txBody>
          <a:bodyPr wrap="square" lIns="0" tIns="0" rIns="0" bIns="0" rtlCol="0" anchor="ctr"/>
          <a:lstStyle/>
          <a:p>
            <a:pPr algn="r" indent="0" marL="0">
              <a:lnSpc>
                <a:spcPct val="100000"/>
              </a:lnSpc>
              <a:buNone/>
            </a:pPr>
            <a:r>
              <a:rPr lang="en-US" sz="1800" dirty="0">
                <a:solidFill>
                  <a:srgbClr val="FFFFFF"/>
                </a:solidFill>
                <a:latin typeface="Arial" pitchFamily="34" charset="0"/>
                <a:ea typeface="Arial" pitchFamily="34" charset="-122"/>
                <a:cs typeface="Arial" pitchFamily="34" charset="-120"/>
              </a:rPr>
              <a:t>4</a:t>
            </a:r>
            <a:endParaRPr lang="en-US" sz="1800" dirty="0"/>
          </a:p>
        </p:txBody>
      </p:sp>
      <p:sp>
        <p:nvSpPr>
          <p:cNvPr id="7" name="Text 3"/>
          <p:cNvSpPr txBox="1"/>
          <p:nvPr/>
        </p:nvSpPr>
        <p:spPr>
          <a:xfrm>
            <a:off x="318200" y="2443546"/>
            <a:ext cx="4253700" cy="12090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Особенно рискованно выходить из-за стоящего транспорта, кустов, поворота или большого щита. В таких местах водитель тоже замечает пешехода не сразу, поэтому нужен открытый участок.
</a:t>
            </a:r>
            <a:endParaRPr lang="en-US" sz="1400" dirty="0"/>
          </a:p>
        </p:txBody>
      </p:sp>
      <p:sp>
        <p:nvSpPr>
          <p:cNvPr id="8" name="Text 4"/>
          <p:cNvSpPr txBox="1"/>
          <p:nvPr/>
        </p:nvSpPr>
        <p:spPr>
          <a:xfrm>
            <a:off x="318200" y="3795900"/>
            <a:ext cx="5729400" cy="12090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Если обзор плохой, лучше сделать шаг назад и выбрать другое место. Безопасный переход всегда начинается там, где хорошо видно дорогу и пешехода, и водителю.
</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51515"/>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06750" y="1552956"/>
            <a:ext cx="8503800" cy="2990138"/>
          </a:xfrm>
          <a:prstGeom prst="rect">
            <a:avLst/>
          </a:prstGeom>
        </p:spPr>
      </p:pic>
      <p:sp>
        <p:nvSpPr>
          <p:cNvPr id="4" name="Text 0"/>
          <p:cNvSpPr txBox="1"/>
          <p:nvPr/>
        </p:nvSpPr>
        <p:spPr>
          <a:xfrm>
            <a:off x="306750" y="311075"/>
            <a:ext cx="8503800" cy="1029000"/>
          </a:xfrm>
          <a:prstGeom prst="rect">
            <a:avLst/>
          </a:prstGeom>
          <a:noFill/>
          <a:ln/>
        </p:spPr>
        <p:txBody>
          <a:bodyPr wrap="square" lIns="0" tIns="0" rIns="0" bIns="0" rtlCol="0" anchor="t"/>
          <a:lstStyle/>
          <a:p>
            <a:pPr algn="l" indent="0" marL="0">
              <a:lnSpc>
                <a:spcPct val="100000"/>
              </a:lnSpc>
              <a:buNone/>
            </a:pPr>
            <a:r>
              <a:rPr lang="en-US" sz="2800" dirty="0">
                <a:solidFill>
                  <a:srgbClr val="FFFFFF"/>
                </a:solidFill>
                <a:latin typeface="Arial" pitchFamily="34" charset="0"/>
                <a:ea typeface="Arial" pitchFamily="34" charset="-122"/>
                <a:cs typeface="Arial" pitchFamily="34" charset="-120"/>
              </a:rPr>
              <a:t>Как перейти дорогу безопасно
</a:t>
            </a:r>
            <a:pPr algn="l" indent="0" marL="0">
              <a:lnSpc>
                <a:spcPct val="100000"/>
              </a:lnSpc>
              <a:buNone/>
            </a:pPr>
            <a:r>
              <a:rPr lang="en-US" sz="8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Последовательность действий для пешехода на переходе
</a:t>
            </a:r>
            <a:endParaRPr lang="en-US" sz="2800" dirty="0"/>
          </a:p>
        </p:txBody>
      </p:sp>
      <p:sp>
        <p:nvSpPr>
          <p:cNvPr id="5" name="Text 1"/>
          <p:cNvSpPr txBox="1"/>
          <p:nvPr/>
        </p:nvSpPr>
        <p:spPr>
          <a:xfrm>
            <a:off x="306750" y="4666150"/>
            <a:ext cx="350400" cy="338700"/>
          </a:xfrm>
          <a:prstGeom prst="rect">
            <a:avLst/>
          </a:prstGeom>
          <a:noFill/>
          <a:ln/>
        </p:spPr>
        <p:txBody>
          <a:bodyPr wrap="square" lIns="0" tIns="0" rIns="0" bIns="0" rtlCol="0" anchor="ctr"/>
          <a:lstStyle/>
          <a:p>
            <a:pPr algn="l" indent="0" marL="0">
              <a:lnSpc>
                <a:spcPct val="100000"/>
              </a:lnSpc>
              <a:buNone/>
            </a:pPr>
            <a:r>
              <a:rPr lang="en-US" sz="1800" dirty="0">
                <a:solidFill>
                  <a:srgbClr val="FFFFFF"/>
                </a:solidFill>
                <a:latin typeface="Arial" pitchFamily="34" charset="0"/>
                <a:ea typeface="Arial" pitchFamily="34" charset="-122"/>
                <a:cs typeface="Arial" pitchFamily="34" charset="-120"/>
              </a:rPr>
              <a:t>5</a:t>
            </a:r>
            <a:endParaRPr lang="en-US" sz="1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499297" y="1279475"/>
            <a:ext cx="3532500" cy="13020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Красный свет означает полную остановку: шагать на дорогу нельзя ни при каких условиях. Лучше подождать спокойно, даже если рядом никто не спешит и кажется, что всё свободно.
</a:t>
            </a:r>
            <a:endParaRPr lang="en-US" sz="1400" dirty="0"/>
          </a:p>
        </p:txBody>
      </p:sp>
      <p:sp>
        <p:nvSpPr>
          <p:cNvPr id="5" name="Text 1"/>
          <p:cNvSpPr txBox="1"/>
          <p:nvPr/>
        </p:nvSpPr>
        <p:spPr>
          <a:xfrm>
            <a:off x="306750" y="311075"/>
            <a:ext cx="8503800" cy="686700"/>
          </a:xfrm>
          <a:prstGeom prst="rect">
            <a:avLst/>
          </a:prstGeom>
          <a:noFill/>
          <a:ln/>
        </p:spPr>
        <p:txBody>
          <a:bodyPr wrap="square" lIns="0" tIns="0" rIns="0" bIns="0" rtlCol="0" anchor="t"/>
          <a:lstStyle/>
          <a:p>
            <a:pPr algn="l" indent="0" marL="0">
              <a:lnSpc>
                <a:spcPct val="100000"/>
              </a:lnSpc>
              <a:buNone/>
            </a:pPr>
            <a:r>
              <a:rPr lang="en-US" sz="2800" dirty="0">
                <a:solidFill>
                  <a:srgbClr val="FFFFFF"/>
                </a:solidFill>
                <a:latin typeface="Arial" pitchFamily="34" charset="0"/>
                <a:ea typeface="Arial" pitchFamily="34" charset="-122"/>
                <a:cs typeface="Arial" pitchFamily="34" charset="-120"/>
              </a:rPr>
              <a:t>Сигналы светофора и их значение для пешехода
</a:t>
            </a:r>
            <a:endParaRPr lang="en-US" sz="2800" dirty="0"/>
          </a:p>
        </p:txBody>
      </p:sp>
      <p:sp>
        <p:nvSpPr>
          <p:cNvPr id="6" name="Text 2"/>
          <p:cNvSpPr txBox="1"/>
          <p:nvPr/>
        </p:nvSpPr>
        <p:spPr>
          <a:xfrm>
            <a:off x="306750" y="4666150"/>
            <a:ext cx="350400" cy="338700"/>
          </a:xfrm>
          <a:prstGeom prst="rect">
            <a:avLst/>
          </a:prstGeom>
          <a:noFill/>
          <a:ln/>
        </p:spPr>
        <p:txBody>
          <a:bodyPr wrap="square" lIns="0" tIns="0" rIns="0" bIns="0" rtlCol="0" anchor="ctr"/>
          <a:lstStyle/>
          <a:p>
            <a:pPr algn="l" indent="0" marL="0">
              <a:lnSpc>
                <a:spcPct val="100000"/>
              </a:lnSpc>
              <a:buNone/>
            </a:pPr>
            <a:r>
              <a:rPr lang="en-US" sz="1800" dirty="0">
                <a:solidFill>
                  <a:srgbClr val="FFFFFF"/>
                </a:solidFill>
                <a:latin typeface="Arial" pitchFamily="34" charset="0"/>
                <a:ea typeface="Arial" pitchFamily="34" charset="-122"/>
                <a:cs typeface="Arial" pitchFamily="34" charset="-120"/>
              </a:rPr>
              <a:t>6</a:t>
            </a:r>
            <a:endParaRPr lang="en-US" sz="1800" dirty="0"/>
          </a:p>
        </p:txBody>
      </p:sp>
      <p:sp>
        <p:nvSpPr>
          <p:cNvPr id="7" name="Text 3"/>
          <p:cNvSpPr txBox="1"/>
          <p:nvPr/>
        </p:nvSpPr>
        <p:spPr>
          <a:xfrm>
            <a:off x="1394950" y="2889051"/>
            <a:ext cx="3532500" cy="13020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Зелёный свет разрешает переход, но только после внимательной проверки дороги. Сначала нужно посмотреть по сторонам и убедиться, что машины действительно остановились, а не «думают ещё секунду».
</a:t>
            </a:r>
            <a:endParaRPr lang="en-US" sz="1400" dirty="0"/>
          </a:p>
        </p:txBody>
      </p:sp>
      <p:sp>
        <p:nvSpPr>
          <p:cNvPr id="8" name="Text 4"/>
          <p:cNvSpPr txBox="1"/>
          <p:nvPr/>
        </p:nvSpPr>
        <p:spPr>
          <a:xfrm>
            <a:off x="4382395" y="1279475"/>
            <a:ext cx="3532500" cy="13020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Жёлтый сигнал предупреждает: движение скоро изменится, значит, торопиться опасно. В этот момент лучше не начинать переход, а дождаться следующего безопасного сигнала.
</a:t>
            </a:r>
            <a:endParaRPr lang="en-US" sz="1400" dirty="0"/>
          </a:p>
        </p:txBody>
      </p:sp>
      <p:sp>
        <p:nvSpPr>
          <p:cNvPr id="9" name="Text 5"/>
          <p:cNvSpPr txBox="1"/>
          <p:nvPr/>
        </p:nvSpPr>
        <p:spPr>
          <a:xfrm>
            <a:off x="5278048" y="2889051"/>
            <a:ext cx="3532500" cy="13020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Мигающий зелёный показывает, что время перехода заканчивается. Для младших школьников главное помнить: даже зелёный свет не отменяет осторожность и внимательный взгляд вокруг.
</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271375" y="878965"/>
            <a:ext cx="3661200" cy="361472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19337" y="1391321"/>
            <a:ext cx="3887400" cy="15264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Телефон отнимает взгляд от дороги, а это значит, что ребёнок может не заметить машину, светофор или велосипед. На переходе экран лучше убрать в карман и смотреть только вперёд.
</a:t>
            </a:r>
            <a:endParaRPr lang="en-US" sz="1400" dirty="0"/>
          </a:p>
        </p:txBody>
      </p:sp>
      <p:sp>
        <p:nvSpPr>
          <p:cNvPr id="6" name="Text 1"/>
          <p:cNvSpPr txBox="1"/>
          <p:nvPr/>
        </p:nvSpPr>
        <p:spPr>
          <a:xfrm>
            <a:off x="306750" y="311075"/>
            <a:ext cx="8503800" cy="567000"/>
          </a:xfrm>
          <a:prstGeom prst="rect">
            <a:avLst/>
          </a:prstGeom>
          <a:noFill/>
          <a:ln/>
        </p:spPr>
        <p:txBody>
          <a:bodyPr wrap="square" lIns="0" tIns="0" rIns="0" bIns="0" rtlCol="0" anchor="t"/>
          <a:lstStyle/>
          <a:p>
            <a:pPr algn="l" indent="0" marL="0">
              <a:lnSpc>
                <a:spcPct val="100000"/>
              </a:lnSpc>
              <a:buNone/>
            </a:pPr>
            <a:r>
              <a:rPr lang="en-US" sz="2800" dirty="0">
                <a:solidFill>
                  <a:srgbClr val="FFFFFF"/>
                </a:solidFill>
                <a:latin typeface="Arial" pitchFamily="34" charset="0"/>
                <a:ea typeface="Arial" pitchFamily="34" charset="-122"/>
                <a:cs typeface="Arial" pitchFamily="34" charset="-120"/>
              </a:rPr>
              <a:t>Телефон и наушники мешают заметить опасность
</a:t>
            </a:r>
            <a:endParaRPr lang="en-US" sz="2800" dirty="0"/>
          </a:p>
        </p:txBody>
      </p:sp>
      <p:sp>
        <p:nvSpPr>
          <p:cNvPr id="7" name="Text 2"/>
          <p:cNvSpPr txBox="1"/>
          <p:nvPr/>
        </p:nvSpPr>
        <p:spPr>
          <a:xfrm>
            <a:off x="306750" y="4666150"/>
            <a:ext cx="350400" cy="338700"/>
          </a:xfrm>
          <a:prstGeom prst="rect">
            <a:avLst/>
          </a:prstGeom>
          <a:noFill/>
          <a:ln/>
        </p:spPr>
        <p:txBody>
          <a:bodyPr wrap="square" lIns="0" tIns="0" rIns="0" bIns="0" rtlCol="0" anchor="ctr"/>
          <a:lstStyle/>
          <a:p>
            <a:pPr algn="l" indent="0" marL="0">
              <a:lnSpc>
                <a:spcPct val="100000"/>
              </a:lnSpc>
              <a:buNone/>
            </a:pPr>
            <a:r>
              <a:rPr lang="en-US" sz="1800" dirty="0">
                <a:solidFill>
                  <a:srgbClr val="FFFFFF"/>
                </a:solidFill>
                <a:latin typeface="Arial" pitchFamily="34" charset="0"/>
                <a:ea typeface="Arial" pitchFamily="34" charset="-122"/>
                <a:cs typeface="Arial" pitchFamily="34" charset="-120"/>
              </a:rPr>
              <a:t>7</a:t>
            </a:r>
            <a:endParaRPr lang="en-US" sz="1800" dirty="0"/>
          </a:p>
        </p:txBody>
      </p:sp>
      <p:sp>
        <p:nvSpPr>
          <p:cNvPr id="8" name="Text 3"/>
          <p:cNvSpPr txBox="1"/>
          <p:nvPr/>
        </p:nvSpPr>
        <p:spPr>
          <a:xfrm>
            <a:off x="306750" y="3067970"/>
            <a:ext cx="3887400" cy="15264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Наушники скрывают звуки тормозов, сигнал автомобиля и голос взрослого. Безопаснее переходить улицу без музыки, чтобы слышать всё, что происходит рядом, и не пропустить важный сигнал.
</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51515"/>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18945" y="1337689"/>
            <a:ext cx="213008" cy="170407"/>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4773320" y="1319944"/>
            <a:ext cx="180159" cy="205896"/>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422501" y="3106289"/>
            <a:ext cx="205896" cy="205896"/>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4756895" y="3114566"/>
            <a:ext cx="213008" cy="189341"/>
          </a:xfrm>
          <a:prstGeom prst="rect">
            <a:avLst/>
          </a:prstGeom>
        </p:spPr>
      </p:pic>
      <p:sp>
        <p:nvSpPr>
          <p:cNvPr id="10" name="Text 0"/>
          <p:cNvSpPr txBox="1"/>
          <p:nvPr/>
        </p:nvSpPr>
        <p:spPr>
          <a:xfrm>
            <a:off x="306750" y="311075"/>
            <a:ext cx="8503800" cy="686700"/>
          </a:xfrm>
          <a:prstGeom prst="rect">
            <a:avLst/>
          </a:prstGeom>
          <a:noFill/>
          <a:ln/>
        </p:spPr>
        <p:txBody>
          <a:bodyPr wrap="square" lIns="0" tIns="0" rIns="0" bIns="0" rtlCol="0" anchor="t"/>
          <a:lstStyle/>
          <a:p>
            <a:pPr algn="l" indent="0" marL="0">
              <a:lnSpc>
                <a:spcPct val="100000"/>
              </a:lnSpc>
              <a:buNone/>
            </a:pPr>
            <a:r>
              <a:rPr lang="en-US" sz="2800" dirty="0">
                <a:solidFill>
                  <a:srgbClr val="FFFFFF"/>
                </a:solidFill>
                <a:latin typeface="Arial" pitchFamily="34" charset="0"/>
                <a:ea typeface="Arial" pitchFamily="34" charset="-122"/>
                <a:cs typeface="Arial" pitchFamily="34" charset="-120"/>
              </a:rPr>
              <a:t>Двор и парковка: машины тоже двигаются быстро
</a:t>
            </a:r>
            <a:endParaRPr lang="en-US" sz="2800" dirty="0"/>
          </a:p>
        </p:txBody>
      </p:sp>
      <p:sp>
        <p:nvSpPr>
          <p:cNvPr id="11" name="Text 1"/>
          <p:cNvSpPr txBox="1"/>
          <p:nvPr/>
        </p:nvSpPr>
        <p:spPr>
          <a:xfrm>
            <a:off x="8460150" y="4666150"/>
            <a:ext cx="350400" cy="338700"/>
          </a:xfrm>
          <a:prstGeom prst="rect">
            <a:avLst/>
          </a:prstGeom>
          <a:noFill/>
          <a:ln/>
        </p:spPr>
        <p:txBody>
          <a:bodyPr wrap="square" lIns="0" tIns="0" rIns="0" bIns="0" rtlCol="0" anchor="ctr"/>
          <a:lstStyle/>
          <a:p>
            <a:pPr algn="r" indent="0" marL="0">
              <a:lnSpc>
                <a:spcPct val="100000"/>
              </a:lnSpc>
              <a:buNone/>
            </a:pPr>
            <a:r>
              <a:rPr lang="en-US" sz="1800" dirty="0">
                <a:solidFill>
                  <a:srgbClr val="FFFFFF"/>
                </a:solidFill>
                <a:latin typeface="Arial" pitchFamily="34" charset="0"/>
                <a:ea typeface="Arial" pitchFamily="34" charset="-122"/>
                <a:cs typeface="Arial" pitchFamily="34" charset="-120"/>
              </a:rPr>
              <a:t>8</a:t>
            </a:r>
            <a:endParaRPr lang="en-US" sz="1800" dirty="0"/>
          </a:p>
        </p:txBody>
      </p:sp>
      <p:sp>
        <p:nvSpPr>
          <p:cNvPr id="12" name="Text 2"/>
          <p:cNvSpPr txBox="1"/>
          <p:nvPr/>
        </p:nvSpPr>
        <p:spPr>
          <a:xfrm>
            <a:off x="740400" y="1319950"/>
            <a:ext cx="3307645" cy="1185587"/>
          </a:xfrm>
          <a:prstGeom prst="rect">
            <a:avLst/>
          </a:prstGeom>
          <a:noFill/>
          <a:ln/>
        </p:spPr>
        <p:txBody>
          <a:bodyPr wrap="square" lIns="0" tIns="0" rIns="0" bIns="0" rtlCol="0" anchor="t"/>
          <a:lstStyle/>
          <a:p>
            <a:pPr algn="l" indent="0" marL="0">
              <a:lnSpc>
                <a:spcPct val="100000"/>
              </a:lnSpc>
              <a:buNone/>
            </a:pPr>
            <a:r>
              <a:rPr lang="en-US" sz="1423" b="1" dirty="0">
                <a:solidFill>
                  <a:srgbClr val="FFFFFF"/>
                </a:solidFill>
                <a:latin typeface="Arial" pitchFamily="34" charset="0"/>
                <a:ea typeface="Arial" pitchFamily="34" charset="-122"/>
                <a:cs typeface="Arial" pitchFamily="34" charset="-120"/>
              </a:rPr>
              <a:t>Сдаёт назад
</a:t>
            </a:r>
            <a:pPr algn="l" indent="0" marL="0">
              <a:lnSpc>
                <a:spcPct val="100000"/>
              </a:lnSpc>
              <a:buNone/>
            </a:pPr>
            <a:r>
              <a:rPr lang="en-US" sz="686"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248" dirty="0">
                <a:solidFill>
                  <a:srgbClr val="FFFFFF"/>
                </a:solidFill>
                <a:latin typeface="Arial" pitchFamily="34" charset="0"/>
                <a:ea typeface="Arial" pitchFamily="34" charset="-122"/>
                <a:cs typeface="Arial" pitchFamily="34" charset="-120"/>
              </a:rPr>
              <a:t>Во дворе водитель может ехать медленно, но при движении назад он не всегда сразу видит маленького ребёнка. Поэтому за машиной лучше не прятаться и не бежать.
</a:t>
            </a:r>
            <a:endParaRPr lang="en-US" sz="1423" dirty="0"/>
          </a:p>
        </p:txBody>
      </p:sp>
      <p:sp>
        <p:nvSpPr>
          <p:cNvPr id="13" name="Text 3"/>
          <p:cNvSpPr txBox="1"/>
          <p:nvPr/>
        </p:nvSpPr>
        <p:spPr>
          <a:xfrm>
            <a:off x="5078353" y="1319950"/>
            <a:ext cx="3307645" cy="1185587"/>
          </a:xfrm>
          <a:prstGeom prst="rect">
            <a:avLst/>
          </a:prstGeom>
          <a:noFill/>
          <a:ln/>
        </p:spPr>
        <p:txBody>
          <a:bodyPr wrap="square" lIns="0" tIns="0" rIns="0" bIns="0" rtlCol="0" anchor="t"/>
          <a:lstStyle/>
          <a:p>
            <a:pPr algn="l" indent="0" marL="0">
              <a:lnSpc>
                <a:spcPct val="100000"/>
              </a:lnSpc>
              <a:buNone/>
            </a:pPr>
            <a:r>
              <a:rPr lang="en-US" sz="1423" b="1" dirty="0">
                <a:solidFill>
                  <a:srgbClr val="FFFFFF"/>
                </a:solidFill>
                <a:latin typeface="Arial" pitchFamily="34" charset="0"/>
                <a:ea typeface="Arial" pitchFamily="34" charset="-122"/>
                <a:cs typeface="Arial" pitchFamily="34" charset="-120"/>
              </a:rPr>
              <a:t>Не выбегать внезапно
</a:t>
            </a:r>
            <a:pPr algn="l" indent="0" marL="0">
              <a:lnSpc>
                <a:spcPct val="100000"/>
              </a:lnSpc>
              <a:buNone/>
            </a:pPr>
            <a:r>
              <a:rPr lang="en-US" sz="686"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248" dirty="0">
                <a:solidFill>
                  <a:srgbClr val="FFFFFF"/>
                </a:solidFill>
                <a:latin typeface="Arial" pitchFamily="34" charset="0"/>
                <a:ea typeface="Arial" pitchFamily="34" charset="-122"/>
                <a:cs typeface="Arial" pitchFamily="34" charset="-120"/>
              </a:rPr>
              <a:t>Из-за угла, из подъезда или между автомобилями нельзя выскакивать бегом. Резкое движение во дворе может закончиться встречей с машиной, которая как раз поворачивает или трогается.
</a:t>
            </a:r>
            <a:endParaRPr lang="en-US" sz="1423" dirty="0"/>
          </a:p>
        </p:txBody>
      </p:sp>
      <p:sp>
        <p:nvSpPr>
          <p:cNvPr id="14" name="Text 4"/>
          <p:cNvSpPr txBox="1"/>
          <p:nvPr/>
        </p:nvSpPr>
        <p:spPr>
          <a:xfrm>
            <a:off x="740400" y="3106295"/>
            <a:ext cx="3307645" cy="1185587"/>
          </a:xfrm>
          <a:prstGeom prst="rect">
            <a:avLst/>
          </a:prstGeom>
          <a:noFill/>
          <a:ln/>
        </p:spPr>
        <p:txBody>
          <a:bodyPr wrap="square" lIns="0" tIns="0" rIns="0" bIns="0" rtlCol="0" anchor="t"/>
          <a:lstStyle/>
          <a:p>
            <a:pPr algn="l" indent="0" marL="0">
              <a:lnSpc>
                <a:spcPct val="100000"/>
              </a:lnSpc>
              <a:buNone/>
            </a:pPr>
            <a:r>
              <a:rPr lang="en-US" sz="1423" b="1" dirty="0">
                <a:solidFill>
                  <a:srgbClr val="FFFFFF"/>
                </a:solidFill>
                <a:latin typeface="Arial" pitchFamily="34" charset="0"/>
                <a:ea typeface="Arial" pitchFamily="34" charset="-122"/>
                <a:cs typeface="Arial" pitchFamily="34" charset="-120"/>
              </a:rPr>
              <a:t>Мяч — не у проезжей части
</a:t>
            </a:r>
            <a:pPr algn="l" indent="0" marL="0">
              <a:lnSpc>
                <a:spcPct val="100000"/>
              </a:lnSpc>
              <a:buNone/>
            </a:pPr>
            <a:r>
              <a:rPr lang="en-US" sz="686"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248" dirty="0">
                <a:solidFill>
                  <a:srgbClr val="FFFFFF"/>
                </a:solidFill>
                <a:latin typeface="Arial" pitchFamily="34" charset="0"/>
                <a:ea typeface="Arial" pitchFamily="34" charset="-122"/>
                <a:cs typeface="Arial" pitchFamily="34" charset="-120"/>
              </a:rPr>
              <a:t>Игры в мяч, догонялки и салки нужно переносить подальше от машин. У парковки любая игра становится рискованной, потому что внимание ребёнка занято не дорогой.
</a:t>
            </a:r>
            <a:endParaRPr lang="en-US" sz="1423" dirty="0"/>
          </a:p>
        </p:txBody>
      </p:sp>
      <p:sp>
        <p:nvSpPr>
          <p:cNvPr id="15" name="Text 5"/>
          <p:cNvSpPr txBox="1"/>
          <p:nvPr/>
        </p:nvSpPr>
        <p:spPr>
          <a:xfrm>
            <a:off x="5078353" y="3106295"/>
            <a:ext cx="3307645" cy="1185587"/>
          </a:xfrm>
          <a:prstGeom prst="rect">
            <a:avLst/>
          </a:prstGeom>
          <a:noFill/>
          <a:ln/>
        </p:spPr>
        <p:txBody>
          <a:bodyPr wrap="square" lIns="0" tIns="0" rIns="0" bIns="0" rtlCol="0" anchor="t"/>
          <a:lstStyle/>
          <a:p>
            <a:pPr algn="l" indent="0" marL="0">
              <a:lnSpc>
                <a:spcPct val="100000"/>
              </a:lnSpc>
              <a:buNone/>
            </a:pPr>
            <a:r>
              <a:rPr lang="en-US" sz="1423" b="1" dirty="0">
                <a:solidFill>
                  <a:srgbClr val="FFFFFF"/>
                </a:solidFill>
                <a:latin typeface="Arial" pitchFamily="34" charset="0"/>
                <a:ea typeface="Arial" pitchFamily="34" charset="-122"/>
                <a:cs typeface="Arial" pitchFamily="34" charset="-120"/>
              </a:rPr>
              <a:t>Смотреть по сторонам
</a:t>
            </a:r>
            <a:pPr algn="l" indent="0" marL="0">
              <a:lnSpc>
                <a:spcPct val="100000"/>
              </a:lnSpc>
              <a:buNone/>
            </a:pPr>
            <a:r>
              <a:rPr lang="en-US" sz="686"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248" dirty="0">
                <a:solidFill>
                  <a:srgbClr val="FFFFFF"/>
                </a:solidFill>
                <a:latin typeface="Arial" pitchFamily="34" charset="0"/>
                <a:ea typeface="Arial" pitchFamily="34" charset="-122"/>
                <a:cs typeface="Arial" pitchFamily="34" charset="-120"/>
              </a:rPr>
              <a:t>Даже знакомый двор требует осторожности. Перед каждым шагом стоит проверить, нет ли рядом движущегося автомобиля, велосипеда или самоката, чтобы прогулка оставалась спокойной.
</a:t>
            </a:r>
            <a:endParaRPr lang="en-US" sz="1423"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51515"/>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6975025" y="1235377"/>
            <a:ext cx="1733700" cy="1660800"/>
          </a:xfrm>
          <a:prstGeom prst="rect">
            <a:avLst/>
          </a:prstGeom>
          <a:noFill/>
          <a:ln/>
        </p:spPr>
        <p:txBody>
          <a:bodyPr wrap="square" lIns="0" tIns="0" rIns="0" bIns="0" rtlCol="0" anchor="t"/>
          <a:lstStyle/>
          <a:p>
            <a:pPr algn="l" indent="0" marL="0">
              <a:lnSpc>
                <a:spcPct val="100000"/>
              </a:lnSpc>
              <a:buNone/>
            </a:pPr>
            <a:r>
              <a:rPr lang="en-US" sz="1300" b="1" dirty="0">
                <a:solidFill>
                  <a:srgbClr val="FFFFFF"/>
                </a:solidFill>
                <a:latin typeface="Arial" pitchFamily="34" charset="0"/>
                <a:ea typeface="Arial" pitchFamily="34" charset="-122"/>
                <a:cs typeface="Arial" pitchFamily="34" charset="-120"/>
              </a:rPr>
              <a:t>4. Продолжение пути
</a:t>
            </a:r>
            <a:pPr algn="l" indent="0" marL="0">
              <a:lnSpc>
                <a:spcPct val="100000"/>
              </a:lnSpc>
              <a:buNone/>
            </a:pPr>
            <a:r>
              <a:rPr lang="en-US" sz="7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Отойдя от остановки, ребёнок снова смотрит по сторонам и идёт спокойно. Здесь действуют те же правила: внимание, осторожность и никаких резких движений.
</a:t>
            </a:r>
            <a:endParaRPr lang="en-US" sz="1300" dirty="0"/>
          </a:p>
        </p:txBody>
      </p:sp>
      <p:sp>
        <p:nvSpPr>
          <p:cNvPr id="8" name="Text 1"/>
          <p:cNvSpPr txBox="1"/>
          <p:nvPr/>
        </p:nvSpPr>
        <p:spPr>
          <a:xfrm>
            <a:off x="4806342" y="1235377"/>
            <a:ext cx="1733700" cy="1660800"/>
          </a:xfrm>
          <a:prstGeom prst="rect">
            <a:avLst/>
          </a:prstGeom>
          <a:noFill/>
          <a:ln/>
        </p:spPr>
        <p:txBody>
          <a:bodyPr wrap="square" lIns="0" tIns="0" rIns="0" bIns="0" rtlCol="0" anchor="t"/>
          <a:lstStyle/>
          <a:p>
            <a:pPr algn="l" indent="0" marL="0">
              <a:lnSpc>
                <a:spcPct val="100000"/>
              </a:lnSpc>
              <a:buNone/>
            </a:pPr>
            <a:r>
              <a:rPr lang="en-US" sz="1300" b="1" dirty="0">
                <a:solidFill>
                  <a:srgbClr val="FFFFFF"/>
                </a:solidFill>
                <a:latin typeface="Arial" pitchFamily="34" charset="0"/>
                <a:ea typeface="Arial" pitchFamily="34" charset="-122"/>
                <a:cs typeface="Arial" pitchFamily="34" charset="-120"/>
              </a:rPr>
              <a:t>3. Выход из автобуса
</a:t>
            </a:r>
            <a:pPr algn="l" indent="0" marL="0">
              <a:lnSpc>
                <a:spcPct val="100000"/>
              </a:lnSpc>
              <a:buNone/>
            </a:pPr>
            <a:r>
              <a:rPr lang="en-US" sz="7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После выхода сначала нужно осмотреть дорогу и только потом идти дальше. Обходить автобус спереди или сзади опасно: водитель и другие машины могут не заметить пешехода.
</a:t>
            </a:r>
            <a:endParaRPr lang="en-US" sz="1300" dirty="0"/>
          </a:p>
        </p:txBody>
      </p:sp>
      <p:sp>
        <p:nvSpPr>
          <p:cNvPr id="9" name="Text 2"/>
          <p:cNvSpPr txBox="1"/>
          <p:nvPr/>
        </p:nvSpPr>
        <p:spPr>
          <a:xfrm>
            <a:off x="468975" y="1235375"/>
            <a:ext cx="1733700" cy="1660800"/>
          </a:xfrm>
          <a:prstGeom prst="rect">
            <a:avLst/>
          </a:prstGeom>
          <a:noFill/>
          <a:ln/>
        </p:spPr>
        <p:txBody>
          <a:bodyPr wrap="square" lIns="0" tIns="0" rIns="0" bIns="0" rtlCol="0" anchor="t"/>
          <a:lstStyle/>
          <a:p>
            <a:pPr algn="l" indent="0" marL="0">
              <a:lnSpc>
                <a:spcPct val="100000"/>
              </a:lnSpc>
              <a:buNone/>
            </a:pPr>
            <a:r>
              <a:rPr lang="en-US" sz="1300" b="1" dirty="0">
                <a:solidFill>
                  <a:srgbClr val="FFFFFF"/>
                </a:solidFill>
                <a:latin typeface="Arial" pitchFamily="34" charset="0"/>
                <a:ea typeface="Arial" pitchFamily="34" charset="-122"/>
                <a:cs typeface="Arial" pitchFamily="34" charset="-120"/>
              </a:rPr>
              <a:t>1. Подход к остановке
</a:t>
            </a:r>
            <a:pPr algn="l" indent="0" marL="0">
              <a:lnSpc>
                <a:spcPct val="100000"/>
              </a:lnSpc>
              <a:buNone/>
            </a:pPr>
            <a:r>
              <a:rPr lang="en-US" sz="7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Подходя к остановке, нужно держаться подальше от края, не толкаться и спокойно ждать автобус. Это место требует такой же внимательности, как и любая дорога.
</a:t>
            </a:r>
            <a:endParaRPr lang="en-US" sz="1300" dirty="0"/>
          </a:p>
        </p:txBody>
      </p:sp>
      <p:sp>
        <p:nvSpPr>
          <p:cNvPr id="10" name="Text 3"/>
          <p:cNvSpPr txBox="1"/>
          <p:nvPr/>
        </p:nvSpPr>
        <p:spPr>
          <a:xfrm>
            <a:off x="2637658" y="1224624"/>
            <a:ext cx="1733700" cy="1660800"/>
          </a:xfrm>
          <a:prstGeom prst="rect">
            <a:avLst/>
          </a:prstGeom>
          <a:noFill/>
          <a:ln/>
        </p:spPr>
        <p:txBody>
          <a:bodyPr wrap="square" lIns="0" tIns="0" rIns="0" bIns="0" rtlCol="0" anchor="t"/>
          <a:lstStyle/>
          <a:p>
            <a:pPr algn="l" indent="0" marL="0">
              <a:lnSpc>
                <a:spcPct val="100000"/>
              </a:lnSpc>
              <a:buNone/>
            </a:pPr>
            <a:r>
              <a:rPr lang="en-US" sz="1300" b="1" dirty="0">
                <a:solidFill>
                  <a:srgbClr val="FFFFFF"/>
                </a:solidFill>
                <a:latin typeface="Arial" pitchFamily="34" charset="0"/>
                <a:ea typeface="Arial" pitchFamily="34" charset="-122"/>
                <a:cs typeface="Arial" pitchFamily="34" charset="-120"/>
              </a:rPr>
              <a:t>2. Автобус подъезжает
</a:t>
            </a:r>
            <a:pPr algn="l" indent="0" marL="0">
              <a:lnSpc>
                <a:spcPct val="100000"/>
              </a:lnSpc>
              <a:buNone/>
            </a:pPr>
            <a:r>
              <a:rPr lang="en-US" sz="7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Когда автобус приближается, не стоит бежать к дверям раньше времени. Лучше подождать, пока он полностью остановится, и не подходить слишком близко к проезжей части.
</a:t>
            </a:r>
            <a:endParaRPr lang="en-US" sz="1300" dirty="0"/>
          </a:p>
        </p:txBody>
      </p:sp>
      <p:sp>
        <p:nvSpPr>
          <p:cNvPr id="11" name="Text 4"/>
          <p:cNvSpPr txBox="1"/>
          <p:nvPr/>
        </p:nvSpPr>
        <p:spPr>
          <a:xfrm>
            <a:off x="306750" y="311075"/>
            <a:ext cx="8503800" cy="686700"/>
          </a:xfrm>
          <a:prstGeom prst="rect">
            <a:avLst/>
          </a:prstGeom>
          <a:noFill/>
          <a:ln/>
        </p:spPr>
        <p:txBody>
          <a:bodyPr wrap="square" lIns="0" tIns="0" rIns="0" bIns="0" rtlCol="0" anchor="t"/>
          <a:lstStyle/>
          <a:p>
            <a:pPr algn="l" indent="0" marL="0">
              <a:lnSpc>
                <a:spcPct val="100000"/>
              </a:lnSpc>
              <a:buNone/>
            </a:pPr>
            <a:r>
              <a:rPr lang="en-US" sz="2800" dirty="0">
                <a:solidFill>
                  <a:srgbClr val="FFFFFF"/>
                </a:solidFill>
                <a:latin typeface="Arial" pitchFamily="34" charset="0"/>
                <a:ea typeface="Arial" pitchFamily="34" charset="-122"/>
                <a:cs typeface="Arial" pitchFamily="34" charset="-120"/>
              </a:rPr>
              <a:t>Остановка и поездка в автобусе
</a:t>
            </a:r>
            <a:endParaRPr lang="en-US" sz="2800" dirty="0"/>
          </a:p>
        </p:txBody>
      </p:sp>
      <p:sp>
        <p:nvSpPr>
          <p:cNvPr id="12" name="Text 5"/>
          <p:cNvSpPr txBox="1"/>
          <p:nvPr/>
        </p:nvSpPr>
        <p:spPr>
          <a:xfrm>
            <a:off x="8460150" y="4666150"/>
            <a:ext cx="350400" cy="338700"/>
          </a:xfrm>
          <a:prstGeom prst="rect">
            <a:avLst/>
          </a:prstGeom>
          <a:noFill/>
          <a:ln/>
        </p:spPr>
        <p:txBody>
          <a:bodyPr wrap="square" lIns="0" tIns="0" rIns="0" bIns="0" rtlCol="0" anchor="ctr"/>
          <a:lstStyle/>
          <a:p>
            <a:pPr algn="r" indent="0" marL="0">
              <a:lnSpc>
                <a:spcPct val="100000"/>
              </a:lnSpc>
              <a:buNone/>
            </a:pPr>
            <a:r>
              <a:rPr lang="en-US" sz="1800" dirty="0">
                <a:solidFill>
                  <a:srgbClr val="FFFFFF"/>
                </a:solidFill>
                <a:latin typeface="Arial" pitchFamily="34" charset="0"/>
                <a:ea typeface="Arial" pitchFamily="34" charset="-122"/>
                <a:cs typeface="Arial" pitchFamily="34" charset="-120"/>
              </a:rPr>
              <a:t>9</a:t>
            </a:r>
            <a:endParaRPr lang="en-US" sz="1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51515"/>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06946" y="1190625"/>
            <a:ext cx="3003807" cy="31974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571875" y="1190625"/>
            <a:ext cx="5238600" cy="1428600"/>
          </a:xfrm>
          <a:prstGeom prst="rect">
            <a:avLst/>
          </a:prstGeom>
          <a:noFill/>
          <a:ln/>
        </p:spPr>
        <p:txBody>
          <a:bodyPr wrap="square" lIns="0" tIns="0" rIns="0" bIns="0" rtlCol="0" anchor="b"/>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На велосипеде и самокате нельзя выезжать на проезжую часть без взрослого и без знания правил. Шлем, исправные тормоза и внимательность помогают ехать спокойнее, даже если очень хочется «как ветер».
</a:t>
            </a:r>
            <a:endParaRPr lang="en-US" sz="1400" dirty="0"/>
          </a:p>
        </p:txBody>
      </p:sp>
      <p:sp>
        <p:nvSpPr>
          <p:cNvPr id="6" name="Text 1"/>
          <p:cNvSpPr txBox="1"/>
          <p:nvPr/>
        </p:nvSpPr>
        <p:spPr>
          <a:xfrm>
            <a:off x="306750" y="311075"/>
            <a:ext cx="8503800" cy="686700"/>
          </a:xfrm>
          <a:prstGeom prst="rect">
            <a:avLst/>
          </a:prstGeom>
          <a:noFill/>
          <a:ln/>
        </p:spPr>
        <p:txBody>
          <a:bodyPr wrap="square" lIns="0" tIns="0" rIns="0" bIns="0" rtlCol="0" anchor="t"/>
          <a:lstStyle/>
          <a:p>
            <a:pPr algn="l" indent="0" marL="0">
              <a:lnSpc>
                <a:spcPct val="100000"/>
              </a:lnSpc>
              <a:buNone/>
            </a:pPr>
            <a:r>
              <a:rPr lang="en-US" sz="2800" dirty="0">
                <a:solidFill>
                  <a:srgbClr val="FFFFFF"/>
                </a:solidFill>
                <a:latin typeface="Arial" pitchFamily="34" charset="0"/>
                <a:ea typeface="Arial" pitchFamily="34" charset="-122"/>
                <a:cs typeface="Arial" pitchFamily="34" charset="-120"/>
              </a:rPr>
              <a:t>Велосипед и самокат: только по правилам
</a:t>
            </a:r>
            <a:endParaRPr lang="en-US" sz="2800" dirty="0"/>
          </a:p>
        </p:txBody>
      </p:sp>
      <p:sp>
        <p:nvSpPr>
          <p:cNvPr id="7" name="Text 2"/>
          <p:cNvSpPr txBox="1"/>
          <p:nvPr/>
        </p:nvSpPr>
        <p:spPr>
          <a:xfrm>
            <a:off x="306750" y="4666150"/>
            <a:ext cx="350400" cy="338700"/>
          </a:xfrm>
          <a:prstGeom prst="rect">
            <a:avLst/>
          </a:prstGeom>
          <a:noFill/>
          <a:ln/>
        </p:spPr>
        <p:txBody>
          <a:bodyPr wrap="square" lIns="0" tIns="0" rIns="0" bIns="0" rtlCol="0" anchor="ctr"/>
          <a:lstStyle/>
          <a:p>
            <a:pPr algn="l" indent="0" marL="0">
              <a:lnSpc>
                <a:spcPct val="100000"/>
              </a:lnSpc>
              <a:buNone/>
            </a:pPr>
            <a:r>
              <a:rPr lang="en-US" sz="1800" dirty="0">
                <a:solidFill>
                  <a:srgbClr val="FFFFFF"/>
                </a:solidFill>
                <a:latin typeface="Arial" pitchFamily="34" charset="0"/>
                <a:ea typeface="Arial" pitchFamily="34" charset="-122"/>
                <a:cs typeface="Arial" pitchFamily="34" charset="-120"/>
              </a:rPr>
              <a:t>10</a:t>
            </a:r>
            <a:endParaRPr lang="en-US" sz="1800" dirty="0"/>
          </a:p>
        </p:txBody>
      </p:sp>
      <p:sp>
        <p:nvSpPr>
          <p:cNvPr id="8" name="Text 3"/>
          <p:cNvSpPr txBox="1"/>
          <p:nvPr/>
        </p:nvSpPr>
        <p:spPr>
          <a:xfrm>
            <a:off x="3554925" y="2959550"/>
            <a:ext cx="5238600" cy="14286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Опасны резкие повороты, езда в темноте, по лужам и на большой скорости. Дорога не место для гонок, потому что рядом всегда могут быть люди, машины и неожиданные помехи.
</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18200" y="1091200"/>
            <a:ext cx="2507100" cy="3435900"/>
          </a:xfrm>
          <a:prstGeom prst="rect">
            <a:avLst/>
          </a:prstGeom>
          <a:noFill/>
          <a:ln/>
        </p:spPr>
        <p:txBody>
          <a:bodyPr wrap="square" lIns="0" tIns="0" rIns="0" bIns="0" rtlCol="0" anchor="ctr"/>
          <a:lstStyle/>
          <a:p>
            <a:pPr algn="ctr" indent="0" marL="0">
              <a:lnSpc>
                <a:spcPct val="100000"/>
              </a:lnSpc>
              <a:buNone/>
            </a:pPr>
            <a:r>
              <a:rPr lang="en-US" sz="1500" dirty="0">
                <a:solidFill>
                  <a:srgbClr val="FFFFFF"/>
                </a:solidFill>
                <a:latin typeface="Arial" pitchFamily="34" charset="0"/>
                <a:ea typeface="Arial" pitchFamily="34" charset="-122"/>
                <a:cs typeface="Arial" pitchFamily="34" charset="-120"/>
              </a:rPr>
              <a:t>Дождь, снег и туман уменьшают видимость: ребёнка труднее заметить, а машины дольше тормозят. Поэтому на мокрой или скользкой дороге нельзя спешить.
</a:t>
            </a:r>
            <a:endParaRPr lang="en-US" sz="1500" dirty="0"/>
          </a:p>
        </p:txBody>
      </p:sp>
      <p:sp>
        <p:nvSpPr>
          <p:cNvPr id="6" name="Text 1"/>
          <p:cNvSpPr txBox="1"/>
          <p:nvPr/>
        </p:nvSpPr>
        <p:spPr>
          <a:xfrm>
            <a:off x="306750" y="311075"/>
            <a:ext cx="8503800" cy="686700"/>
          </a:xfrm>
          <a:prstGeom prst="rect">
            <a:avLst/>
          </a:prstGeom>
          <a:noFill/>
          <a:ln/>
        </p:spPr>
        <p:txBody>
          <a:bodyPr wrap="square" lIns="0" tIns="0" rIns="0" bIns="0" rtlCol="0" anchor="t"/>
          <a:lstStyle/>
          <a:p>
            <a:pPr algn="l" indent="0" marL="0">
              <a:lnSpc>
                <a:spcPct val="100000"/>
              </a:lnSpc>
              <a:buNone/>
            </a:pPr>
            <a:r>
              <a:rPr lang="en-US" sz="2800" dirty="0">
                <a:solidFill>
                  <a:srgbClr val="FFFFFF"/>
                </a:solidFill>
                <a:latin typeface="Arial" pitchFamily="34" charset="0"/>
                <a:ea typeface="Arial" pitchFamily="34" charset="-122"/>
                <a:cs typeface="Arial" pitchFamily="34" charset="-120"/>
              </a:rPr>
              <a:t>Погода делает дорогу сложнее и опаснее
</a:t>
            </a:r>
            <a:endParaRPr lang="en-US" sz="2800" dirty="0"/>
          </a:p>
        </p:txBody>
      </p:sp>
      <p:sp>
        <p:nvSpPr>
          <p:cNvPr id="7" name="Text 2"/>
          <p:cNvSpPr txBox="1"/>
          <p:nvPr/>
        </p:nvSpPr>
        <p:spPr>
          <a:xfrm>
            <a:off x="8460150" y="4666150"/>
            <a:ext cx="350400" cy="338700"/>
          </a:xfrm>
          <a:prstGeom prst="rect">
            <a:avLst/>
          </a:prstGeom>
          <a:noFill/>
          <a:ln/>
        </p:spPr>
        <p:txBody>
          <a:bodyPr wrap="square" lIns="0" tIns="0" rIns="0" bIns="0" rtlCol="0" anchor="ctr"/>
          <a:lstStyle/>
          <a:p>
            <a:pPr algn="r" indent="0" marL="0">
              <a:lnSpc>
                <a:spcPct val="100000"/>
              </a:lnSpc>
              <a:buNone/>
            </a:pPr>
            <a:r>
              <a:rPr lang="en-US" sz="1800" dirty="0">
                <a:solidFill>
                  <a:srgbClr val="FFFFFF"/>
                </a:solidFill>
                <a:latin typeface="Arial" pitchFamily="34" charset="0"/>
                <a:ea typeface="Arial" pitchFamily="34" charset="-122"/>
                <a:cs typeface="Arial" pitchFamily="34" charset="-120"/>
              </a:rPr>
              <a:t>11</a:t>
            </a:r>
            <a:endParaRPr lang="en-US" sz="1800" dirty="0"/>
          </a:p>
        </p:txBody>
      </p:sp>
      <p:sp>
        <p:nvSpPr>
          <p:cNvPr id="8" name="Text 3"/>
          <p:cNvSpPr txBox="1"/>
          <p:nvPr/>
        </p:nvSpPr>
        <p:spPr>
          <a:xfrm>
            <a:off x="3310825" y="1091200"/>
            <a:ext cx="2507100" cy="3435900"/>
          </a:xfrm>
          <a:prstGeom prst="rect">
            <a:avLst/>
          </a:prstGeom>
          <a:noFill/>
          <a:ln/>
        </p:spPr>
        <p:txBody>
          <a:bodyPr wrap="square" lIns="0" tIns="0" rIns="0" bIns="0" rtlCol="0" anchor="ctr"/>
          <a:lstStyle/>
          <a:p>
            <a:pPr algn="ctr" indent="0" marL="0">
              <a:lnSpc>
                <a:spcPct val="100000"/>
              </a:lnSpc>
              <a:buNone/>
            </a:pPr>
            <a:r>
              <a:rPr lang="en-US" sz="1500" dirty="0">
                <a:solidFill>
                  <a:srgbClr val="FFFFFF"/>
                </a:solidFill>
                <a:latin typeface="Arial" pitchFamily="34" charset="0"/>
                <a:ea typeface="Arial" pitchFamily="34" charset="-122"/>
                <a:cs typeface="Arial" pitchFamily="34" charset="-120"/>
              </a:rPr>
              <a:t>В темноте и сумерках особенно помогают светлая одежда, заметный рюкзак и светоотражатели. Они делают пешехода виднее для водителя раньше, чем обычная одежда.
</a:t>
            </a:r>
            <a:endParaRPr lang="en-US" sz="1500" dirty="0"/>
          </a:p>
        </p:txBody>
      </p:sp>
      <p:sp>
        <p:nvSpPr>
          <p:cNvPr id="9" name="Text 4"/>
          <p:cNvSpPr txBox="1"/>
          <p:nvPr/>
        </p:nvSpPr>
        <p:spPr>
          <a:xfrm>
            <a:off x="6303450" y="1091200"/>
            <a:ext cx="2507100" cy="3435900"/>
          </a:xfrm>
          <a:prstGeom prst="rect">
            <a:avLst/>
          </a:prstGeom>
          <a:noFill/>
          <a:ln/>
        </p:spPr>
        <p:txBody>
          <a:bodyPr wrap="square" lIns="0" tIns="0" rIns="0" bIns="0" rtlCol="0" anchor="ctr"/>
          <a:lstStyle/>
          <a:p>
            <a:pPr algn="ctr" indent="0" marL="0">
              <a:lnSpc>
                <a:spcPct val="100000"/>
              </a:lnSpc>
              <a:buNone/>
            </a:pPr>
            <a:r>
              <a:rPr lang="en-US" sz="1500" dirty="0">
                <a:solidFill>
                  <a:srgbClr val="FFFFFF"/>
                </a:solidFill>
                <a:latin typeface="Arial" pitchFamily="34" charset="0"/>
                <a:ea typeface="Arial" pitchFamily="34" charset="-122"/>
                <a:cs typeface="Arial" pitchFamily="34" charset="-120"/>
              </a:rPr>
              <a:t>В плохую погоду переходят только в разрешённых местах, не бегут и не отвлекаются. Чем спокойнее шаг, тем меньше шанс поскользнуться и попасть в неприятность.
</a:t>
            </a:r>
            <a:endParaRPr lang="en-US" sz="15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51515"/>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06750" y="1552956"/>
            <a:ext cx="8503800" cy="2990138"/>
          </a:xfrm>
          <a:prstGeom prst="rect">
            <a:avLst/>
          </a:prstGeom>
        </p:spPr>
      </p:pic>
      <p:sp>
        <p:nvSpPr>
          <p:cNvPr id="4" name="Text 0"/>
          <p:cNvSpPr txBox="1"/>
          <p:nvPr/>
        </p:nvSpPr>
        <p:spPr>
          <a:xfrm>
            <a:off x="306750" y="311075"/>
            <a:ext cx="8503800" cy="1029000"/>
          </a:xfrm>
          <a:prstGeom prst="rect">
            <a:avLst/>
          </a:prstGeom>
          <a:noFill/>
          <a:ln/>
        </p:spPr>
        <p:txBody>
          <a:bodyPr wrap="square" lIns="0" tIns="0" rIns="0" bIns="0" rtlCol="0" anchor="t"/>
          <a:lstStyle/>
          <a:p>
            <a:pPr algn="l" indent="0" marL="0">
              <a:lnSpc>
                <a:spcPct val="100000"/>
              </a:lnSpc>
              <a:buNone/>
            </a:pPr>
            <a:r>
              <a:rPr lang="en-US" sz="2800" dirty="0">
                <a:solidFill>
                  <a:srgbClr val="FFFFFF"/>
                </a:solidFill>
                <a:latin typeface="Arial" pitchFamily="34" charset="0"/>
                <a:ea typeface="Arial" pitchFamily="34" charset="-122"/>
                <a:cs typeface="Arial" pitchFamily="34" charset="-120"/>
              </a:rPr>
              <a:t>Как перейти дорогу, если рядом нет перехода
</a:t>
            </a:r>
            <a:pPr algn="l" indent="0" marL="0">
              <a:lnSpc>
                <a:spcPct val="100000"/>
              </a:lnSpc>
              <a:buNone/>
            </a:pPr>
            <a:r>
              <a:rPr lang="en-US" sz="8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Пошаговая схема безопасного перехода в месте с хорошим обзором и под присмотром взрослого.
</a:t>
            </a:r>
            <a:endParaRPr lang="en-US" sz="2800" dirty="0"/>
          </a:p>
        </p:txBody>
      </p:sp>
      <p:sp>
        <p:nvSpPr>
          <p:cNvPr id="5" name="Text 1"/>
          <p:cNvSpPr txBox="1"/>
          <p:nvPr/>
        </p:nvSpPr>
        <p:spPr>
          <a:xfrm>
            <a:off x="306750" y="4666150"/>
            <a:ext cx="350400" cy="338700"/>
          </a:xfrm>
          <a:prstGeom prst="rect">
            <a:avLst/>
          </a:prstGeom>
          <a:noFill/>
          <a:ln/>
        </p:spPr>
        <p:txBody>
          <a:bodyPr wrap="square" lIns="0" tIns="0" rIns="0" bIns="0" rtlCol="0" anchor="ctr"/>
          <a:lstStyle/>
          <a:p>
            <a:pPr algn="l" indent="0" marL="0">
              <a:lnSpc>
                <a:spcPct val="100000"/>
              </a:lnSpc>
              <a:buNone/>
            </a:pPr>
            <a:r>
              <a:rPr lang="en-US" sz="1800" dirty="0">
                <a:solidFill>
                  <a:srgbClr val="FFFFFF"/>
                </a:solidFill>
                <a:latin typeface="Arial" pitchFamily="34" charset="0"/>
                <a:ea typeface="Arial" pitchFamily="34" charset="-122"/>
                <a:cs typeface="Arial" pitchFamily="34" charset="-120"/>
              </a:rPr>
              <a:t>12</a:t>
            </a:r>
            <a:endParaRPr lang="en-US" sz="1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51515"/>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306750" y="4666150"/>
            <a:ext cx="350400" cy="338700"/>
          </a:xfrm>
          <a:prstGeom prst="rect">
            <a:avLst/>
          </a:prstGeom>
          <a:noFill/>
          <a:ln/>
        </p:spPr>
        <p:txBody>
          <a:bodyPr wrap="square" lIns="0" tIns="0" rIns="0" bIns="0" rtlCol="0" anchor="ctr"/>
          <a:lstStyle/>
          <a:p>
            <a:pPr algn="l" indent="0" marL="0">
              <a:lnSpc>
                <a:spcPct val="100000"/>
              </a:lnSpc>
              <a:buNone/>
            </a:pPr>
            <a:r>
              <a:rPr lang="en-US" sz="1800" dirty="0">
                <a:solidFill>
                  <a:srgbClr val="FFFFFF"/>
                </a:solidFill>
                <a:latin typeface="Arial" pitchFamily="34" charset="0"/>
                <a:ea typeface="Arial" pitchFamily="34" charset="-122"/>
                <a:cs typeface="Arial" pitchFamily="34" charset="-120"/>
              </a:rPr>
              <a:t>13</a:t>
            </a:r>
            <a:endParaRPr lang="en-US" sz="1800" dirty="0"/>
          </a:p>
        </p:txBody>
      </p:sp>
      <p:sp>
        <p:nvSpPr>
          <p:cNvPr id="4" name="Text 1"/>
          <p:cNvSpPr txBox="1"/>
          <p:nvPr/>
        </p:nvSpPr>
        <p:spPr>
          <a:xfrm>
            <a:off x="1705950" y="1512988"/>
            <a:ext cx="3056700" cy="1848000"/>
          </a:xfrm>
          <a:prstGeom prst="rect">
            <a:avLst/>
          </a:prstGeom>
          <a:noFill/>
          <a:ln/>
        </p:spPr>
        <p:txBody>
          <a:bodyPr wrap="square" lIns="0" tIns="0" rIns="0" bIns="0" rtlCol="0" anchor="ctr"/>
          <a:lstStyle/>
          <a:p>
            <a:pPr algn="ctr" indent="0" marL="0">
              <a:lnSpc>
                <a:spcPct val="100000"/>
              </a:lnSpc>
              <a:buNone/>
            </a:pPr>
            <a:r>
              <a:rPr lang="en-US" sz="3930" dirty="0">
                <a:solidFill>
                  <a:srgbClr val="FFFFFF"/>
                </a:solidFill>
                <a:latin typeface="Arial" pitchFamily="34" charset="0"/>
                <a:ea typeface="Arial" pitchFamily="34" charset="-122"/>
                <a:cs typeface="Arial" pitchFamily="34" charset="-120"/>
              </a:rPr>
              <a:t>3
</a:t>
            </a:r>
            <a:pPr algn="ctr" indent="0" marL="0">
              <a:lnSpc>
                <a:spcPct val="100000"/>
              </a:lnSpc>
              <a:buNone/>
            </a:pPr>
            <a:r>
              <a:rPr lang="en-US" sz="786" dirty="0">
                <a:solidFill>
                  <a:srgbClr val="FFFFFF"/>
                </a:solidFill>
                <a:latin typeface="Arial" pitchFamily="34" charset="0"/>
                <a:ea typeface="Arial" pitchFamily="34" charset="-122"/>
                <a:cs typeface="Arial" pitchFamily="34" charset="-120"/>
              </a:rPr>
              <a:t>
</a:t>
            </a:r>
            <a:pPr algn="ctr" indent="0" marL="0">
              <a:lnSpc>
                <a:spcPct val="100000"/>
              </a:lnSpc>
              <a:buNone/>
            </a:pPr>
            <a:r>
              <a:rPr lang="en-US" sz="1965" dirty="0">
                <a:solidFill>
                  <a:srgbClr val="FFFFFF"/>
                </a:solidFill>
                <a:latin typeface="Arial" pitchFamily="34" charset="0"/>
                <a:ea typeface="Arial" pitchFamily="34" charset="-122"/>
                <a:cs typeface="Arial" pitchFamily="34" charset="-120"/>
              </a:rPr>
              <a:t>места на одежде и рюкзаке особенно полезны для световозвращающих элементов
</a:t>
            </a:r>
            <a:endParaRPr lang="en-US" sz="3930" dirty="0"/>
          </a:p>
        </p:txBody>
      </p:sp>
      <p:sp>
        <p:nvSpPr>
          <p:cNvPr id="5" name="Text 2"/>
          <p:cNvSpPr txBox="1"/>
          <p:nvPr/>
        </p:nvSpPr>
        <p:spPr>
          <a:xfrm>
            <a:off x="6212575" y="557625"/>
            <a:ext cx="2615700" cy="4108500"/>
          </a:xfrm>
          <a:prstGeom prst="rect">
            <a:avLst/>
          </a:prstGeom>
          <a:noFill/>
          <a:ln/>
        </p:spPr>
        <p:txBody>
          <a:bodyPr wrap="square" lIns="0" tIns="0" rIns="0" bIns="0" rtlCol="0" anchor="ctr"/>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Чем больше заметных деталей у школьника, тем раньше водитель успевает увидеть его в сумерках и снизить скорость.
</a:t>
            </a:r>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200" i="1" dirty="0">
                <a:solidFill>
                  <a:srgbClr val="FFFFFF"/>
                </a:solidFill>
                <a:latin typeface="Arial" pitchFamily="34" charset="0"/>
                <a:ea typeface="Arial" pitchFamily="34" charset="-122"/>
                <a:cs typeface="Arial" pitchFamily="34" charset="-120"/>
              </a:rPr>
              <a:t>Памятка по безопасности пешеходов: использование светоотражающих элементов на одежде и аксессуарах
</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318202" y="1598227"/>
            <a:ext cx="4045500" cy="13020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Мяч, салки и догонялки возле проезжей части быстро увлекают внимание. Ребёнок может забыть о машинах и шагнуть на дорогу почти не глядя.
</a:t>
            </a:r>
            <a:endParaRPr lang="en-US" sz="1400" dirty="0"/>
          </a:p>
        </p:txBody>
      </p:sp>
      <p:sp>
        <p:nvSpPr>
          <p:cNvPr id="5" name="Text 1"/>
          <p:cNvSpPr txBox="1"/>
          <p:nvPr/>
        </p:nvSpPr>
        <p:spPr>
          <a:xfrm>
            <a:off x="306750" y="311075"/>
            <a:ext cx="8503800" cy="686700"/>
          </a:xfrm>
          <a:prstGeom prst="rect">
            <a:avLst/>
          </a:prstGeom>
          <a:noFill/>
          <a:ln/>
        </p:spPr>
        <p:txBody>
          <a:bodyPr wrap="square" lIns="0" tIns="0" rIns="0" bIns="0" rtlCol="0" anchor="t"/>
          <a:lstStyle/>
          <a:p>
            <a:pPr algn="l" indent="0" marL="0">
              <a:lnSpc>
                <a:spcPct val="100000"/>
              </a:lnSpc>
              <a:buNone/>
            </a:pPr>
            <a:r>
              <a:rPr lang="en-US" sz="2800" dirty="0">
                <a:solidFill>
                  <a:srgbClr val="FFFFFF"/>
                </a:solidFill>
                <a:latin typeface="Arial" pitchFamily="34" charset="0"/>
                <a:ea typeface="Arial" pitchFamily="34" charset="-122"/>
                <a:cs typeface="Arial" pitchFamily="34" charset="-120"/>
              </a:rPr>
              <a:t>Игры у дороги могут закончиться бедой
</a:t>
            </a:r>
            <a:endParaRPr lang="en-US" sz="2800" dirty="0"/>
          </a:p>
        </p:txBody>
      </p:sp>
      <p:sp>
        <p:nvSpPr>
          <p:cNvPr id="6" name="Text 2"/>
          <p:cNvSpPr txBox="1"/>
          <p:nvPr/>
        </p:nvSpPr>
        <p:spPr>
          <a:xfrm>
            <a:off x="306750" y="4666150"/>
            <a:ext cx="350400" cy="338700"/>
          </a:xfrm>
          <a:prstGeom prst="rect">
            <a:avLst/>
          </a:prstGeom>
          <a:noFill/>
          <a:ln/>
        </p:spPr>
        <p:txBody>
          <a:bodyPr wrap="square" lIns="0" tIns="0" rIns="0" bIns="0" rtlCol="0" anchor="ctr"/>
          <a:lstStyle/>
          <a:p>
            <a:pPr algn="l" indent="0" marL="0">
              <a:lnSpc>
                <a:spcPct val="100000"/>
              </a:lnSpc>
              <a:buNone/>
            </a:pPr>
            <a:r>
              <a:rPr lang="en-US" sz="1800" dirty="0">
                <a:solidFill>
                  <a:srgbClr val="FFFFFF"/>
                </a:solidFill>
                <a:latin typeface="Arial" pitchFamily="34" charset="0"/>
                <a:ea typeface="Arial" pitchFamily="34" charset="-122"/>
                <a:cs typeface="Arial" pitchFamily="34" charset="-120"/>
              </a:rPr>
              <a:t>14</a:t>
            </a:r>
            <a:endParaRPr lang="en-US" sz="1800" dirty="0"/>
          </a:p>
        </p:txBody>
      </p:sp>
      <p:sp>
        <p:nvSpPr>
          <p:cNvPr id="7" name="Text 3"/>
          <p:cNvSpPr txBox="1"/>
          <p:nvPr/>
        </p:nvSpPr>
        <p:spPr>
          <a:xfrm>
            <a:off x="4765129" y="1598227"/>
            <a:ext cx="4045500" cy="13020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Играть безопасно только там, где нет движения транспорта: на площадке, в парке или во дворе с закрытой игровой зоной. Дорога для игры не подходит.
</a:t>
            </a:r>
            <a:endParaRPr lang="en-US" sz="1400" dirty="0"/>
          </a:p>
        </p:txBody>
      </p:sp>
      <p:sp>
        <p:nvSpPr>
          <p:cNvPr id="8" name="Text 4"/>
          <p:cNvSpPr txBox="1"/>
          <p:nvPr/>
        </p:nvSpPr>
        <p:spPr>
          <a:xfrm>
            <a:off x="318202" y="3048302"/>
            <a:ext cx="4045500" cy="13020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Даже медленный на вид автомобиль опасен, если выбежать ему навстречу. У водителя остаётся очень мало времени, чтобы успеть затормозить.
</a:t>
            </a:r>
            <a:endParaRPr lang="en-US" sz="1400" dirty="0"/>
          </a:p>
        </p:txBody>
      </p:sp>
      <p:sp>
        <p:nvSpPr>
          <p:cNvPr id="9" name="Text 5"/>
          <p:cNvSpPr txBox="1"/>
          <p:nvPr/>
        </p:nvSpPr>
        <p:spPr>
          <a:xfrm>
            <a:off x="4765129" y="3048302"/>
            <a:ext cx="4045500" cy="13020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Если игра проходит рядом с машинами, правила нужны строже обычного. Лучше остановиться и отойти подальше, чем потом лечить ушибы и вспоминать, как всё началось.
</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271375" y="878965"/>
            <a:ext cx="3661200" cy="361472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19337" y="1391321"/>
            <a:ext cx="3887400" cy="15264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Переход на красный, бег через дорогу и выход из-за припаркованных машин кажутся мелочами только на первый взгляд. На дороге даже короткая невнимательность может закончиться столкновением.
</a:t>
            </a:r>
            <a:endParaRPr lang="en-US" sz="1400" dirty="0"/>
          </a:p>
        </p:txBody>
      </p:sp>
      <p:sp>
        <p:nvSpPr>
          <p:cNvPr id="6" name="Text 1"/>
          <p:cNvSpPr txBox="1"/>
          <p:nvPr/>
        </p:nvSpPr>
        <p:spPr>
          <a:xfrm>
            <a:off x="306750" y="311075"/>
            <a:ext cx="8503800" cy="567000"/>
          </a:xfrm>
          <a:prstGeom prst="rect">
            <a:avLst/>
          </a:prstGeom>
          <a:noFill/>
          <a:ln/>
        </p:spPr>
        <p:txBody>
          <a:bodyPr wrap="square" lIns="0" tIns="0" rIns="0" bIns="0" rtlCol="0" anchor="t"/>
          <a:lstStyle/>
          <a:p>
            <a:pPr algn="l" indent="0" marL="0">
              <a:lnSpc>
                <a:spcPct val="100000"/>
              </a:lnSpc>
              <a:buNone/>
            </a:pPr>
            <a:r>
              <a:rPr lang="en-US" sz="2800" dirty="0">
                <a:solidFill>
                  <a:srgbClr val="FFFFFF"/>
                </a:solidFill>
                <a:latin typeface="Arial" pitchFamily="34" charset="0"/>
                <a:ea typeface="Arial" pitchFamily="34" charset="-122"/>
                <a:cs typeface="Arial" pitchFamily="34" charset="-120"/>
              </a:rPr>
              <a:t>Какие привычки особенно опасны
</a:t>
            </a:r>
            <a:endParaRPr lang="en-US" sz="2800" dirty="0"/>
          </a:p>
        </p:txBody>
      </p:sp>
      <p:sp>
        <p:nvSpPr>
          <p:cNvPr id="7" name="Text 2"/>
          <p:cNvSpPr txBox="1"/>
          <p:nvPr/>
        </p:nvSpPr>
        <p:spPr>
          <a:xfrm>
            <a:off x="306750" y="4666150"/>
            <a:ext cx="350400" cy="338700"/>
          </a:xfrm>
          <a:prstGeom prst="rect">
            <a:avLst/>
          </a:prstGeom>
          <a:noFill/>
          <a:ln/>
        </p:spPr>
        <p:txBody>
          <a:bodyPr wrap="square" lIns="0" tIns="0" rIns="0" bIns="0" rtlCol="0" anchor="ctr"/>
          <a:lstStyle/>
          <a:p>
            <a:pPr algn="l" indent="0" marL="0">
              <a:lnSpc>
                <a:spcPct val="100000"/>
              </a:lnSpc>
              <a:buNone/>
            </a:pPr>
            <a:r>
              <a:rPr lang="en-US" sz="1800" dirty="0">
                <a:solidFill>
                  <a:srgbClr val="FFFFFF"/>
                </a:solidFill>
                <a:latin typeface="Arial" pitchFamily="34" charset="0"/>
                <a:ea typeface="Arial" pitchFamily="34" charset="-122"/>
                <a:cs typeface="Arial" pitchFamily="34" charset="-120"/>
              </a:rPr>
              <a:t>15</a:t>
            </a:r>
            <a:endParaRPr lang="en-US" sz="1800" dirty="0"/>
          </a:p>
        </p:txBody>
      </p:sp>
      <p:sp>
        <p:nvSpPr>
          <p:cNvPr id="8" name="Text 3"/>
          <p:cNvSpPr txBox="1"/>
          <p:nvPr/>
        </p:nvSpPr>
        <p:spPr>
          <a:xfrm>
            <a:off x="306750" y="3067970"/>
            <a:ext cx="3887400" cy="15264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Опасна и спешка к автобусу, а ещё разговоры с друзьями, когда глаза смотрят не на дорогу. Безопасная привычка одна: сначала остановиться, потом посмотреть, и только затем идти.
</a:t>
            </a:r>
            <a:endParaRPr lang="en-US"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5791350" y="683650"/>
            <a:ext cx="3019200" cy="1209000"/>
          </a:xfrm>
          <a:prstGeom prst="rect">
            <a:avLst/>
          </a:prstGeom>
          <a:noFill/>
          <a:ln/>
        </p:spPr>
        <p:txBody>
          <a:bodyPr wrap="square" lIns="0" tIns="0" rIns="0" bIns="0" rtlCol="0" anchor="ctr"/>
          <a:lstStyle/>
          <a:p>
            <a:pPr algn="l" indent="0" marL="0">
              <a:lnSpc>
                <a:spcPct val="100000"/>
              </a:lnSpc>
              <a:buNone/>
            </a:pPr>
            <a:r>
              <a:rPr lang="en-US" sz="1359" dirty="0">
                <a:solidFill>
                  <a:srgbClr val="FFFFFF"/>
                </a:solidFill>
                <a:latin typeface="Arial" pitchFamily="34" charset="0"/>
                <a:ea typeface="Arial" pitchFamily="34" charset="-122"/>
                <a:cs typeface="Arial" pitchFamily="34" charset="-120"/>
              </a:rPr>
              <a:t>Взрослый показывает безопасный маршрут, напоминает правила и помогает выбрать место для перехода. Так ребёнку проще запомнить, где можно идти спокойно, а где нужно быть особенно внимательным.
</a:t>
            </a:r>
            <a:endParaRPr lang="en-US" sz="1359" dirty="0"/>
          </a:p>
        </p:txBody>
      </p:sp>
      <p:sp>
        <p:nvSpPr>
          <p:cNvPr id="5" name="Text 1"/>
          <p:cNvSpPr txBox="1"/>
          <p:nvPr/>
        </p:nvSpPr>
        <p:spPr>
          <a:xfrm>
            <a:off x="306750" y="683650"/>
            <a:ext cx="3126300" cy="3913800"/>
          </a:xfrm>
          <a:prstGeom prst="rect">
            <a:avLst/>
          </a:prstGeom>
          <a:noFill/>
          <a:ln/>
        </p:spPr>
        <p:txBody>
          <a:bodyPr wrap="square" lIns="0" tIns="0" rIns="0" bIns="0" rtlCol="0" anchor="ctr"/>
          <a:lstStyle/>
          <a:p>
            <a:pPr algn="l" indent="0" marL="0">
              <a:lnSpc>
                <a:spcPct val="100000"/>
              </a:lnSpc>
              <a:buNone/>
            </a:pPr>
            <a:r>
              <a:rPr lang="en-US" sz="2800" dirty="0">
                <a:solidFill>
                  <a:srgbClr val="FFFFFF"/>
                </a:solidFill>
                <a:latin typeface="Arial" pitchFamily="34" charset="0"/>
                <a:ea typeface="Arial" pitchFamily="34" charset="-122"/>
                <a:cs typeface="Arial" pitchFamily="34" charset="-120"/>
              </a:rPr>
              <a:t>Как взрослые помогают детям оставаться в безопасности
</a:t>
            </a:r>
            <a:endParaRPr lang="en-US" sz="2800" dirty="0"/>
          </a:p>
        </p:txBody>
      </p:sp>
      <p:sp>
        <p:nvSpPr>
          <p:cNvPr id="6" name="Text 2"/>
          <p:cNvSpPr txBox="1"/>
          <p:nvPr/>
        </p:nvSpPr>
        <p:spPr>
          <a:xfrm>
            <a:off x="5791354" y="2036000"/>
            <a:ext cx="3019200" cy="1209000"/>
          </a:xfrm>
          <a:prstGeom prst="rect">
            <a:avLst/>
          </a:prstGeom>
          <a:noFill/>
          <a:ln/>
        </p:spPr>
        <p:txBody>
          <a:bodyPr wrap="square" lIns="0" tIns="0" rIns="0" bIns="0" rtlCol="0" anchor="ctr"/>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На сложных участках дороги лучше идти рядом или держаться за руку. Это особенно важно у остановок, парковок и там, где обзор закрыт машинами или кустами.
</a:t>
            </a:r>
            <a:endParaRPr lang="en-US" sz="1400" dirty="0"/>
          </a:p>
        </p:txBody>
      </p:sp>
      <p:sp>
        <p:nvSpPr>
          <p:cNvPr id="7" name="Text 3"/>
          <p:cNvSpPr txBox="1"/>
          <p:nvPr/>
        </p:nvSpPr>
        <p:spPr>
          <a:xfrm>
            <a:off x="5791353" y="3388350"/>
            <a:ext cx="3019200" cy="1209000"/>
          </a:xfrm>
          <a:prstGeom prst="rect">
            <a:avLst/>
          </a:prstGeom>
          <a:noFill/>
          <a:ln/>
        </p:spPr>
        <p:txBody>
          <a:bodyPr wrap="square" lIns="0" tIns="0" rIns="0" bIns="0" rtlCol="0" anchor="ctr"/>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Очень помогает личный пример. Если взрослый сам смотрит по сторонам и не спешит, ребёнок быстрее понимает, как вести себя правильно.
</a:t>
            </a:r>
            <a:endParaRPr lang="en-US" sz="1400" dirty="0"/>
          </a:p>
        </p:txBody>
      </p:sp>
      <p:sp>
        <p:nvSpPr>
          <p:cNvPr id="8" name="Text 4"/>
          <p:cNvSpPr txBox="1"/>
          <p:nvPr/>
        </p:nvSpPr>
        <p:spPr>
          <a:xfrm>
            <a:off x="306750" y="4666150"/>
            <a:ext cx="350400" cy="338700"/>
          </a:xfrm>
          <a:prstGeom prst="rect">
            <a:avLst/>
          </a:prstGeom>
          <a:noFill/>
          <a:ln/>
        </p:spPr>
        <p:txBody>
          <a:bodyPr wrap="square" lIns="0" tIns="0" rIns="0" bIns="0" rtlCol="0" anchor="ctr"/>
          <a:lstStyle/>
          <a:p>
            <a:pPr algn="l" indent="0" marL="0">
              <a:lnSpc>
                <a:spcPct val="100000"/>
              </a:lnSpc>
              <a:buNone/>
            </a:pPr>
            <a:r>
              <a:rPr lang="en-US" sz="1800" dirty="0">
                <a:solidFill>
                  <a:srgbClr val="FFFFFF"/>
                </a:solidFill>
                <a:latin typeface="Arial" pitchFamily="34" charset="0"/>
                <a:ea typeface="Arial" pitchFamily="34" charset="-122"/>
                <a:cs typeface="Arial" pitchFamily="34" charset="-120"/>
              </a:rPr>
              <a:t>16</a:t>
            </a:r>
            <a:endParaRPr lang="en-US" sz="1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151515"/>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06750" y="1552956"/>
            <a:ext cx="8503800" cy="2990138"/>
          </a:xfrm>
          <a:prstGeom prst="rect">
            <a:avLst/>
          </a:prstGeom>
        </p:spPr>
      </p:pic>
      <p:sp>
        <p:nvSpPr>
          <p:cNvPr id="4" name="Text 0"/>
          <p:cNvSpPr txBox="1"/>
          <p:nvPr/>
        </p:nvSpPr>
        <p:spPr>
          <a:xfrm>
            <a:off x="306750" y="311075"/>
            <a:ext cx="8503800" cy="1029000"/>
          </a:xfrm>
          <a:prstGeom prst="rect">
            <a:avLst/>
          </a:prstGeom>
          <a:noFill/>
          <a:ln/>
        </p:spPr>
        <p:txBody>
          <a:bodyPr wrap="square" lIns="0" tIns="0" rIns="0" bIns="0" rtlCol="0" anchor="t"/>
          <a:lstStyle/>
          <a:p>
            <a:pPr algn="l" indent="0" marL="0">
              <a:lnSpc>
                <a:spcPct val="100000"/>
              </a:lnSpc>
              <a:buNone/>
            </a:pPr>
            <a:r>
              <a:rPr lang="en-US" sz="2800" dirty="0">
                <a:solidFill>
                  <a:srgbClr val="FFFFFF"/>
                </a:solidFill>
                <a:latin typeface="Arial" pitchFamily="34" charset="0"/>
                <a:ea typeface="Arial" pitchFamily="34" charset="-122"/>
                <a:cs typeface="Arial" pitchFamily="34" charset="-120"/>
              </a:rPr>
              <a:t>Что делать, если заметил опасность на дороге
</a:t>
            </a:r>
            <a:pPr algn="l" indent="0" marL="0">
              <a:lnSpc>
                <a:spcPct val="100000"/>
              </a:lnSpc>
              <a:buNone/>
            </a:pPr>
            <a:r>
              <a:rPr lang="en-US" sz="8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Алгоритм действий для ребёнка: сначала уйти в безопасное место, а затем обратиться за помощью.
</a:t>
            </a:r>
            <a:endParaRPr lang="en-US" sz="2800" dirty="0"/>
          </a:p>
        </p:txBody>
      </p:sp>
      <p:sp>
        <p:nvSpPr>
          <p:cNvPr id="5" name="Text 1"/>
          <p:cNvSpPr txBox="1"/>
          <p:nvPr/>
        </p:nvSpPr>
        <p:spPr>
          <a:xfrm>
            <a:off x="306750" y="4666150"/>
            <a:ext cx="350400" cy="338700"/>
          </a:xfrm>
          <a:prstGeom prst="rect">
            <a:avLst/>
          </a:prstGeom>
          <a:noFill/>
          <a:ln/>
        </p:spPr>
        <p:txBody>
          <a:bodyPr wrap="square" lIns="0" tIns="0" rIns="0" bIns="0" rtlCol="0" anchor="ctr"/>
          <a:lstStyle/>
          <a:p>
            <a:pPr algn="l" indent="0" marL="0">
              <a:lnSpc>
                <a:spcPct val="100000"/>
              </a:lnSpc>
              <a:buNone/>
            </a:pPr>
            <a:r>
              <a:rPr lang="en-US" sz="1800" dirty="0">
                <a:solidFill>
                  <a:srgbClr val="FFFFFF"/>
                </a:solidFill>
                <a:latin typeface="Arial" pitchFamily="34" charset="0"/>
                <a:ea typeface="Arial" pitchFamily="34" charset="-122"/>
                <a:cs typeface="Arial" pitchFamily="34" charset="-120"/>
              </a:rPr>
              <a:t>17</a:t>
            </a:r>
            <a:endParaRPr lang="en-US" sz="1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151515"/>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12751" y="2191591"/>
            <a:ext cx="246514" cy="281731"/>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3408627" y="2215872"/>
            <a:ext cx="291463" cy="23317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6384668" y="2191591"/>
            <a:ext cx="176082" cy="281731"/>
          </a:xfrm>
          <a:prstGeom prst="rect">
            <a:avLst/>
          </a:prstGeom>
        </p:spPr>
      </p:pic>
      <p:sp>
        <p:nvSpPr>
          <p:cNvPr id="8" name="Text 0"/>
          <p:cNvSpPr txBox="1"/>
          <p:nvPr/>
        </p:nvSpPr>
        <p:spPr>
          <a:xfrm>
            <a:off x="306750" y="311075"/>
            <a:ext cx="8503800" cy="686700"/>
          </a:xfrm>
          <a:prstGeom prst="rect">
            <a:avLst/>
          </a:prstGeom>
          <a:noFill/>
          <a:ln/>
        </p:spPr>
        <p:txBody>
          <a:bodyPr wrap="square" lIns="0" tIns="0" rIns="0" bIns="0" rtlCol="0" anchor="t"/>
          <a:lstStyle/>
          <a:p>
            <a:pPr algn="l" indent="0" marL="0">
              <a:lnSpc>
                <a:spcPct val="100000"/>
              </a:lnSpc>
              <a:buNone/>
            </a:pPr>
            <a:r>
              <a:rPr lang="en-US" sz="2800" dirty="0">
                <a:solidFill>
                  <a:srgbClr val="FFFFFF"/>
                </a:solidFill>
                <a:latin typeface="Arial" pitchFamily="34" charset="0"/>
                <a:ea typeface="Arial" pitchFamily="34" charset="-122"/>
                <a:cs typeface="Arial" pitchFamily="34" charset="-120"/>
              </a:rPr>
              <a:t>Три главные ошибки юного пешехода
</a:t>
            </a:r>
            <a:endParaRPr lang="en-US" sz="2800" dirty="0"/>
          </a:p>
        </p:txBody>
      </p:sp>
      <p:sp>
        <p:nvSpPr>
          <p:cNvPr id="9" name="Text 1"/>
          <p:cNvSpPr txBox="1"/>
          <p:nvPr/>
        </p:nvSpPr>
        <p:spPr>
          <a:xfrm>
            <a:off x="8460150" y="4666150"/>
            <a:ext cx="350400" cy="338700"/>
          </a:xfrm>
          <a:prstGeom prst="rect">
            <a:avLst/>
          </a:prstGeom>
          <a:noFill/>
          <a:ln/>
        </p:spPr>
        <p:txBody>
          <a:bodyPr wrap="square" lIns="0" tIns="0" rIns="0" bIns="0" rtlCol="0" anchor="ctr"/>
          <a:lstStyle/>
          <a:p>
            <a:pPr algn="r" indent="0" marL="0">
              <a:lnSpc>
                <a:spcPct val="100000"/>
              </a:lnSpc>
              <a:buNone/>
            </a:pPr>
            <a:r>
              <a:rPr lang="en-US" sz="1800" dirty="0">
                <a:solidFill>
                  <a:srgbClr val="FFFFFF"/>
                </a:solidFill>
                <a:latin typeface="Arial" pitchFamily="34" charset="0"/>
                <a:ea typeface="Arial" pitchFamily="34" charset="-122"/>
                <a:cs typeface="Arial" pitchFamily="34" charset="-120"/>
              </a:rPr>
              <a:t>18</a:t>
            </a:r>
            <a:endParaRPr lang="en-US" sz="1800" dirty="0"/>
          </a:p>
        </p:txBody>
      </p:sp>
      <p:sp>
        <p:nvSpPr>
          <p:cNvPr id="10" name="Text 2"/>
          <p:cNvSpPr txBox="1"/>
          <p:nvPr/>
        </p:nvSpPr>
        <p:spPr>
          <a:xfrm>
            <a:off x="1218575" y="2045911"/>
            <a:ext cx="1755264" cy="2515613"/>
          </a:xfrm>
          <a:prstGeom prst="rect">
            <a:avLst/>
          </a:prstGeom>
          <a:noFill/>
          <a:ln/>
        </p:spPr>
        <p:txBody>
          <a:bodyPr wrap="square" lIns="0" tIns="0" rIns="0" bIns="0" rtlCol="0" anchor="t"/>
          <a:lstStyle/>
          <a:p>
            <a:pPr algn="l" indent="0" marL="0">
              <a:lnSpc>
                <a:spcPct val="100000"/>
              </a:lnSpc>
              <a:buNone/>
            </a:pPr>
            <a:r>
              <a:rPr lang="en-US" sz="1465" b="1" dirty="0">
                <a:solidFill>
                  <a:srgbClr val="FFFFFF"/>
                </a:solidFill>
                <a:latin typeface="Arial" pitchFamily="34" charset="0"/>
                <a:ea typeface="Arial" pitchFamily="34" charset="-122"/>
                <a:cs typeface="Arial" pitchFamily="34" charset="-120"/>
              </a:rPr>
              <a:t>Спешка
</a:t>
            </a:r>
            <a:pPr algn="l" indent="0" marL="0">
              <a:lnSpc>
                <a:spcPct val="100000"/>
              </a:lnSpc>
              <a:buNone/>
            </a:pPr>
            <a:r>
              <a:rPr lang="en-US" sz="965"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Когда ребёнок бежит к переходу, он хуже замечает машины и может оступиться. Спокойный шаг даёт время увидеть дорогу, остановиться и не попасть в неприятность.
</a:t>
            </a:r>
            <a:endParaRPr lang="en-US" sz="1465" dirty="0"/>
          </a:p>
        </p:txBody>
      </p:sp>
      <p:sp>
        <p:nvSpPr>
          <p:cNvPr id="11" name="Text 3"/>
          <p:cNvSpPr txBox="1"/>
          <p:nvPr/>
        </p:nvSpPr>
        <p:spPr>
          <a:xfrm>
            <a:off x="4136929" y="2045911"/>
            <a:ext cx="1755264" cy="2515613"/>
          </a:xfrm>
          <a:prstGeom prst="rect">
            <a:avLst/>
          </a:prstGeom>
          <a:noFill/>
          <a:ln/>
        </p:spPr>
        <p:txBody>
          <a:bodyPr wrap="square" lIns="0" tIns="0" rIns="0" bIns="0" rtlCol="0" anchor="t"/>
          <a:lstStyle/>
          <a:p>
            <a:pPr algn="l" indent="0" marL="0">
              <a:lnSpc>
                <a:spcPct val="100000"/>
              </a:lnSpc>
              <a:buNone/>
            </a:pPr>
            <a:r>
              <a:rPr lang="en-US" sz="1300" b="1" dirty="0">
                <a:solidFill>
                  <a:srgbClr val="FFFFFF"/>
                </a:solidFill>
                <a:latin typeface="Arial" pitchFamily="34" charset="0"/>
                <a:ea typeface="Arial" pitchFamily="34" charset="-122"/>
                <a:cs typeface="Arial" pitchFamily="34" charset="-120"/>
              </a:rPr>
              <a:t>Невнимательность
</a:t>
            </a:r>
            <a:pPr algn="l" indent="0" marL="0">
              <a:lnSpc>
                <a:spcPct val="100000"/>
              </a:lnSpc>
              <a:buNone/>
            </a:pPr>
            <a:r>
              <a:rPr lang="en-US" sz="965"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Разговоры, игры и взгляд в сторону легко отвлекают от дороги. На улице нужно следить не только за машинами, но и за велосипедами, самокатами и остановившимся транспортом.
</a:t>
            </a:r>
            <a:endParaRPr lang="en-US" sz="1300" dirty="0"/>
          </a:p>
        </p:txBody>
      </p:sp>
      <p:sp>
        <p:nvSpPr>
          <p:cNvPr id="12" name="Text 4"/>
          <p:cNvSpPr txBox="1"/>
          <p:nvPr/>
        </p:nvSpPr>
        <p:spPr>
          <a:xfrm>
            <a:off x="7055283" y="2045911"/>
            <a:ext cx="1755264" cy="2515613"/>
          </a:xfrm>
          <a:prstGeom prst="rect">
            <a:avLst/>
          </a:prstGeom>
          <a:noFill/>
          <a:ln/>
        </p:spPr>
        <p:txBody>
          <a:bodyPr wrap="square" lIns="0" tIns="0" rIns="0" bIns="0" rtlCol="0" anchor="t"/>
          <a:lstStyle/>
          <a:p>
            <a:pPr algn="l" indent="0" marL="0">
              <a:lnSpc>
                <a:spcPct val="100000"/>
              </a:lnSpc>
              <a:buNone/>
            </a:pPr>
            <a:r>
              <a:rPr lang="en-US" sz="1300" b="1" dirty="0">
                <a:solidFill>
                  <a:srgbClr val="FFFFFF"/>
                </a:solidFill>
                <a:latin typeface="Arial" pitchFamily="34" charset="0"/>
                <a:ea typeface="Arial" pitchFamily="34" charset="-122"/>
                <a:cs typeface="Arial" pitchFamily="34" charset="-120"/>
              </a:rPr>
              <a:t>Надежда только на зелёный
</a:t>
            </a:r>
            <a:pPr algn="l" indent="0" marL="0">
              <a:lnSpc>
                <a:spcPct val="100000"/>
              </a:lnSpc>
              <a:buNone/>
            </a:pPr>
            <a:r>
              <a:rPr lang="en-US" sz="965"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Зелёный свет — это разрешение идти, а не команда бежать без оглядки. Перед переходом всё равно нужно посмотреть по сторонам и убедиться, что путь свободен.
</a:t>
            </a:r>
            <a:endParaRPr lang="en-US" sz="13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545350" y="1588841"/>
            <a:ext cx="3248100" cy="2601018"/>
          </a:xfrm>
          <a:prstGeom prst="rect">
            <a:avLst/>
          </a:prstGeom>
        </p:spPr>
      </p:pic>
      <p:sp>
        <p:nvSpPr>
          <p:cNvPr id="4" name="Text 0"/>
          <p:cNvSpPr txBox="1"/>
          <p:nvPr/>
        </p:nvSpPr>
        <p:spPr>
          <a:xfrm>
            <a:off x="322350" y="1587500"/>
            <a:ext cx="4818000" cy="11643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Школьнику важно идти спокойно и смотреть по сторонам. Переходить дорогу нужно только в разрешённом месте, без телефона в руках и без лишней спешки.
</a:t>
            </a:r>
            <a:endParaRPr lang="en-US" sz="1400" dirty="0"/>
          </a:p>
        </p:txBody>
      </p:sp>
      <p:sp>
        <p:nvSpPr>
          <p:cNvPr id="5" name="Text 1"/>
          <p:cNvSpPr txBox="1"/>
          <p:nvPr/>
        </p:nvSpPr>
        <p:spPr>
          <a:xfrm>
            <a:off x="306750" y="311075"/>
            <a:ext cx="8503800" cy="686700"/>
          </a:xfrm>
          <a:prstGeom prst="rect">
            <a:avLst/>
          </a:prstGeom>
          <a:noFill/>
          <a:ln/>
        </p:spPr>
        <p:txBody>
          <a:bodyPr wrap="square" lIns="0" tIns="0" rIns="0" bIns="0" rtlCol="0" anchor="t"/>
          <a:lstStyle/>
          <a:p>
            <a:pPr algn="l" indent="0" marL="0">
              <a:lnSpc>
                <a:spcPct val="100000"/>
              </a:lnSpc>
              <a:buNone/>
            </a:pPr>
            <a:r>
              <a:rPr lang="en-US" sz="2800" dirty="0">
                <a:solidFill>
                  <a:srgbClr val="FFFFFF"/>
                </a:solidFill>
                <a:latin typeface="Arial" pitchFamily="34" charset="0"/>
                <a:ea typeface="Arial" pitchFamily="34" charset="-122"/>
                <a:cs typeface="Arial" pitchFamily="34" charset="-120"/>
              </a:rPr>
              <a:t>Памятка юного пешехода
</a:t>
            </a:r>
            <a:endParaRPr lang="en-US" sz="2800" dirty="0"/>
          </a:p>
        </p:txBody>
      </p:sp>
      <p:sp>
        <p:nvSpPr>
          <p:cNvPr id="6" name="Text 2"/>
          <p:cNvSpPr txBox="1"/>
          <p:nvPr/>
        </p:nvSpPr>
        <p:spPr>
          <a:xfrm>
            <a:off x="306750" y="4666150"/>
            <a:ext cx="350400" cy="338700"/>
          </a:xfrm>
          <a:prstGeom prst="rect">
            <a:avLst/>
          </a:prstGeom>
          <a:noFill/>
          <a:ln/>
        </p:spPr>
        <p:txBody>
          <a:bodyPr wrap="square" lIns="0" tIns="0" rIns="0" bIns="0" rtlCol="0" anchor="ctr"/>
          <a:lstStyle/>
          <a:p>
            <a:pPr algn="l" indent="0" marL="0">
              <a:lnSpc>
                <a:spcPct val="100000"/>
              </a:lnSpc>
              <a:buNone/>
            </a:pPr>
            <a:r>
              <a:rPr lang="en-US" sz="1800" dirty="0">
                <a:solidFill>
                  <a:srgbClr val="FFFFFF"/>
                </a:solidFill>
                <a:latin typeface="Arial" pitchFamily="34" charset="0"/>
                <a:ea typeface="Arial" pitchFamily="34" charset="-122"/>
                <a:cs typeface="Arial" pitchFamily="34" charset="-120"/>
              </a:rPr>
              <a:t>19</a:t>
            </a:r>
            <a:endParaRPr lang="en-US" sz="1800" dirty="0"/>
          </a:p>
        </p:txBody>
      </p:sp>
      <p:sp>
        <p:nvSpPr>
          <p:cNvPr id="7" name="Text 3"/>
          <p:cNvSpPr txBox="1"/>
          <p:nvPr/>
        </p:nvSpPr>
        <p:spPr>
          <a:xfrm>
            <a:off x="306750" y="3026800"/>
            <a:ext cx="4818000" cy="11643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У дороги не играют, не бегают и не выходят из-за машин. Заметная одежда и внимание к взрослому помогают сделать путь домой и в школу намного безопаснее.
</a:t>
            </a:r>
            <a:endParaRPr lang="en-US" sz="14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151515"/>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360400" y="302595"/>
            <a:ext cx="2865900" cy="2625209"/>
          </a:xfrm>
          <a:prstGeom prst="rect">
            <a:avLst/>
          </a:prstGeom>
        </p:spPr>
      </p:pic>
      <p:sp>
        <p:nvSpPr>
          <p:cNvPr id="4" name="Text 0"/>
          <p:cNvSpPr txBox="1"/>
          <p:nvPr/>
        </p:nvSpPr>
        <p:spPr>
          <a:xfrm>
            <a:off x="408000" y="302550"/>
            <a:ext cx="3471900" cy="4057800"/>
          </a:xfrm>
          <a:prstGeom prst="rect">
            <a:avLst/>
          </a:prstGeom>
          <a:noFill/>
          <a:ln/>
        </p:spPr>
        <p:txBody>
          <a:bodyPr wrap="square" lIns="0" tIns="0" rIns="0" bIns="0" rtlCol="0" anchor="t"/>
          <a:lstStyle/>
          <a:p>
            <a:pPr algn="l" indent="0" marL="0">
              <a:lnSpc>
                <a:spcPct val="100000"/>
              </a:lnSpc>
              <a:buNone/>
            </a:pPr>
            <a:r>
              <a:rPr lang="en-US" sz="3800" dirty="0">
                <a:solidFill>
                  <a:srgbClr val="FFFFFF"/>
                </a:solidFill>
                <a:latin typeface="Arial" pitchFamily="34" charset="0"/>
                <a:ea typeface="Arial" pitchFamily="34" charset="-122"/>
                <a:cs typeface="Arial" pitchFamily="34" charset="-120"/>
              </a:rPr>
              <a:t>Безопасная дорога начинается с внимательности
</a:t>
            </a:r>
            <a:pPr algn="l" indent="0" marL="0">
              <a:lnSpc>
                <a:spcPct val="100000"/>
              </a:lnSpc>
              <a:buNone/>
            </a:pPr>
            <a:r>
              <a:rPr lang="en-US" sz="18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Если ребёнок останавливается у края дороги, смотрит по сторонам и не спешит, риск становится намного меньше. Внимательность — лучший помощник на пути в школу, домой и во двор.
</a:t>
            </a:r>
            <a:endParaRPr lang="en-US" sz="3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2026-05-21T08:39:15Z</dcterms:created>
  <dcterms:modified xsi:type="dcterms:W3CDTF">2026-05-21T08:39:15Z</dcterms:modified>
</cp:coreProperties>
</file>