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9" y="0"/>
            <a:ext cx="41121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0000" y="1680150"/>
            <a:ext cx="4154400" cy="16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6. Climate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4590075" y="3832150"/>
            <a:ext cx="4154400" cy="103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Погода, климат и экология: учимся говорить о мире вокруг нас.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76343"/>
            <a:ext cx="4442400" cy="31973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100" y="1594875"/>
            <a:ext cx="3516300" cy="23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читать новости, понимать научные тексты и обсуждать окружающую среду на английском. Учащиеся учатся описывать погоду, сравнивать климат и кратко выражать мнение о важных экологических вопросах.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218994"/>
            <a:ext cx="87954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тему Climate на английском
</a:t>
            </a:r>
            <a:endParaRPr lang="en-US" sz="21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900" y="1428462"/>
            <a:ext cx="13395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53900" y="1428462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92075" y="1428462"/>
            <a:ext cx="267900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13506" y="1428462"/>
            <a:ext cx="301388" cy="2679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368425" y="1428462"/>
            <a:ext cx="267900" cy="2679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174300" y="251050"/>
            <a:ext cx="8795400" cy="7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лексика по теме Climate
</a:t>
            </a:r>
            <a:endParaRPr lang="en-US" sz="2100" dirty="0"/>
          </a:p>
        </p:txBody>
      </p:sp>
      <p:sp>
        <p:nvSpPr>
          <p:cNvPr id="16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7" name="Text 2"/>
          <p:cNvSpPr txBox="1"/>
          <p:nvPr/>
        </p:nvSpPr>
        <p:spPr>
          <a:xfrm>
            <a:off x="332925" y="1978338"/>
            <a:ext cx="15372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 погоде и климате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разделе важно различать climate, weather и temperature, а также слова rainfall, snowfall и humidity. Они помогают точно описывать условия в разные дни и в разных регионах.
</a:t>
            </a:r>
            <a:endParaRPr lang="en-US" sz="1000" dirty="0"/>
          </a:p>
        </p:txBody>
      </p:sp>
      <p:sp>
        <p:nvSpPr>
          <p:cNvPr id="18" name="Text 3"/>
          <p:cNvSpPr txBox="1"/>
          <p:nvPr/>
        </p:nvSpPr>
        <p:spPr>
          <a:xfrm>
            <a:off x="2066488" y="1978338"/>
            <a:ext cx="15372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Экстремальные явления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опасной погоды используют drought, flood, storm и heatwave. Эти слова нужны, чтобы говорить о природных рисках, последствиях для людей и мерах защиты.
</a:t>
            </a:r>
            <a:endParaRPr lang="en-US" sz="1000" dirty="0"/>
          </a:p>
        </p:txBody>
      </p:sp>
      <p:sp>
        <p:nvSpPr>
          <p:cNvPr id="19" name="Text 4"/>
          <p:cNvSpPr txBox="1"/>
          <p:nvPr/>
        </p:nvSpPr>
        <p:spPr>
          <a:xfrm>
            <a:off x="3800212" y="1978338"/>
            <a:ext cx="15372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для описания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встречаются warm, mild, rainy, windy, foggy, dry, humid и freezing. С их помощью можно сделать описание погоды более точным и разнообразным.
</a:t>
            </a:r>
            <a:endParaRPr lang="en-US" sz="1000" dirty="0"/>
          </a:p>
        </p:txBody>
      </p:sp>
      <p:sp>
        <p:nvSpPr>
          <p:cNvPr id="20" name="Text 5"/>
          <p:cNvSpPr txBox="1"/>
          <p:nvPr/>
        </p:nvSpPr>
        <p:spPr>
          <a:xfrm>
            <a:off x="5533913" y="1978338"/>
            <a:ext cx="15372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и изменения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to rise, to fall, to affect, to reduce и to protect помогают объяснять, как меняется климат и что люди могут сделать для его сохранения.
</a:t>
            </a:r>
            <a:endParaRPr lang="en-US" sz="1000" dirty="0"/>
          </a:p>
        </p:txBody>
      </p:sp>
      <p:sp>
        <p:nvSpPr>
          <p:cNvPr id="21" name="Text 6"/>
          <p:cNvSpPr txBox="1"/>
          <p:nvPr/>
        </p:nvSpPr>
        <p:spPr>
          <a:xfrm>
            <a:off x="7267625" y="1978338"/>
            <a:ext cx="15372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лексика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to pollute, to recycle и to conserve связаны с защитой природы. Они часто встречаются в заданиях о климате, загрязнении и личной ответственности.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Weather описывает то, что происходит сейчас, а climate — общие условия в регионе за долгий период.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показывают: weather относится к отдельным дням, а climate — к устойчивым характеристикам местности.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английского языка по теме Climate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Weather и climate: различие в употреблении
</a:t>
            </a:r>
            <a:endParaRPr lang="en-US" sz="2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000" y="2543279"/>
            <a:ext cx="3697800" cy="2430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5050" y="450100"/>
            <a:ext cx="3151200" cy="18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описывают погоду на английском языке
</a:t>
            </a:r>
            <a:endParaRPr lang="en-US" sz="2100" dirty="0"/>
          </a:p>
        </p:txBody>
      </p:sp>
      <p:sp>
        <p:nvSpPr>
          <p:cNvPr id="9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361275" y="428051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is…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общего описания чаще всего используют конструкцию It is: It is cloudy, It is 10 degrees, It is cold. Она подходит для краткого ответа о погоде в конкретный момент.
</a:t>
            </a:r>
            <a:endParaRPr lang="en-US" sz="1139" dirty="0"/>
          </a:p>
        </p:txBody>
      </p:sp>
      <p:sp>
        <p:nvSpPr>
          <p:cNvPr id="11" name="Text 3"/>
          <p:cNvSpPr txBox="1"/>
          <p:nvPr/>
        </p:nvSpPr>
        <p:spPr>
          <a:xfrm>
            <a:off x="4361275" y="1598161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 is / There are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назвать наличие явления, используют There is или There are: There is a lot of fog, There are strong winds. Эти структуры особенно удобны для более точного описания условий.
</a:t>
            </a:r>
            <a:endParaRPr lang="en-US" sz="1139" dirty="0"/>
          </a:p>
        </p:txBody>
      </p:sp>
      <p:sp>
        <p:nvSpPr>
          <p:cNvPr id="12" name="Text 4"/>
          <p:cNvSpPr txBox="1"/>
          <p:nvPr/>
        </p:nvSpPr>
        <p:spPr>
          <a:xfrm>
            <a:off x="4361275" y="2768270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суток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Погоду часто уточняют словами in the morning, in the evening, at night и during the day. Благодаря этому описание становится понятнее и ближе к реальным наблюдениям.
</a:t>
            </a:r>
            <a:endParaRPr lang="en-US" sz="1139" dirty="0"/>
          </a:p>
        </p:txBody>
      </p:sp>
      <p:sp>
        <p:nvSpPr>
          <p:cNvPr id="13" name="Text 5"/>
          <p:cNvSpPr txBox="1"/>
          <p:nvPr/>
        </p:nvSpPr>
        <p:spPr>
          <a:xfrm>
            <a:off x="4361275" y="3938396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Визуальные подсказки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Иконки солнца, дождя, облаков и снега помогают быстро связать английские слова с картиной за окном. Это особенно полезно при работе с прогнозом погоды и устным ответом.
</a:t>
            </a:r>
            <a:endParaRPr lang="en-US" sz="113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4300" y="251050"/>
            <a:ext cx="87954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для описания климата и природных зон
</a:t>
            </a:r>
            <a:endParaRPr lang="en-US" sz="2100" dirty="0"/>
          </a:p>
        </p:txBody>
      </p:sp>
      <p:sp>
        <p:nvSpPr>
          <p:cNvPr id="9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324175" y="1231652"/>
            <a:ext cx="4198200" cy="5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климата
</a:t>
            </a:r>
            <a:pPr algn="l" indent="0" marL="0">
              <a:lnSpc>
                <a:spcPct val="115000"/>
              </a:lnSpc>
              <a:buNone/>
            </a:pPr>
            <a:r>
              <a:rPr lang="en-US" sz="7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точного описания используют словосочетания tropical climate, desert climate, temperate climate, arctic climate, coastal climate и continental climate. Они помогают назвать основную характеристику территории.
</a:t>
            </a:r>
            <a:endParaRPr lang="en-US" sz="899" dirty="0"/>
          </a:p>
        </p:txBody>
      </p:sp>
      <p:sp>
        <p:nvSpPr>
          <p:cNvPr id="11" name="Text 3"/>
          <p:cNvSpPr txBox="1"/>
          <p:nvPr/>
        </p:nvSpPr>
        <p:spPr>
          <a:xfrm>
            <a:off x="324175" y="2010756"/>
            <a:ext cx="4198200" cy="5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условий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сравнении регионов нужны слова hotter, colder, wetter, drier, milder и more extreme. Они показывают, чем один климат отличается от другого и какие условия там преобладают.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324175" y="2789861"/>
            <a:ext cx="4198200" cy="5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текстах по теме часто встречаются forest, desert, tundra, steppe, rainforest и polar region. Эти слова помогают связать климат с природой и особенностями ландшафта.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24175" y="3568965"/>
            <a:ext cx="4198200" cy="5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регионе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влияет на растения, животных и занятия людей. Поэтому при описании территории важно не только назвать погоду, но и объяснить, почему именно такие условия там возможны.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324175" y="4348070"/>
            <a:ext cx="4198200" cy="5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Ясность высказывания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использовать точные климатические слова, ответ звучит более содержательно и естественно. Это особенно важно в кратком монологе и письменном описании.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устного описания климата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короткого монолога по теме Climate.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25" y="2169768"/>
            <a:ext cx="3832800" cy="12231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климата в трёх типах местности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911450" y="1891402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климат влияет на погоду, природные условия и образ жизни людей в разных регионах.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11450" y="2927325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теплее и суше климат, тем сильнее меняются растения, животные и занятия людей в регионе.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11450" y="3981750"/>
            <a:ext cx="36522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английского языка и материалы по теме Climate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925" y="2770325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98525" y="2770325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3200" y="523600"/>
            <a:ext cx="267900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49544" y="523600"/>
            <a:ext cx="234413" cy="26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74300" y="251050"/>
            <a:ext cx="4141200" cy="12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Времена года и сезонные изменения
</a:t>
            </a:r>
            <a:endParaRPr lang="en-US" sz="2100" dirty="0"/>
          </a:p>
        </p:txBody>
      </p:sp>
      <p:sp>
        <p:nvSpPr>
          <p:cNvPr id="12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357000" y="3235450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Spring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Spring usually is mild and rainy. Весной погода часто меняется, поэтому удобно описывать температуру, первые тёплые дни и частые дожди, опираясь на личные наблюдения.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2512975" y="3235450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Summer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Summer is usually hot and sunny. Для этого сезона характерны высокие температуры, длинный световой день и ясная погода, которую легко связать с отдыхом и активностью на улице.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691275" y="988725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Autumn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Autumn is cool and windy. В это время часто говорят о постепенном похолодании, изменении цвета листьев и увеличении дождливых дней, что помогает описывать сезонные перемены.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6894400" y="988725"/>
            <a:ext cx="18450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Winter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Winter is cold and snowy. Этот сезон удобно использовать для описания низких температур, снега, льда и типичных зимних занятий, которые хорошо знакомы школьникам.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на графике показывает плавный переход от зимнего холода к летнему теплу и обратно к осени.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растёт весной, достигает пика летом и снижается осенью; в континентальном климате этот перепад обычно заметнее.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629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Типичная схема среднемесячных температур для умеренного климата, учебные материалы по теме Climate
</a:t>
            </a:r>
            <a:endParaRPr lang="en-US" sz="629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меняются температуры по сезонам
</a:t>
            </a:r>
            <a:endParaRPr lang="en-US" sz="2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Extreme weather: опасные явления и их признаки
</a:t>
            </a:r>
            <a:endParaRPr lang="en-US" sz="2100" dirty="0"/>
          </a:p>
        </p:txBody>
      </p:sp>
      <p:sp>
        <p:nvSpPr>
          <p:cNvPr id="9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3850500" y="1352825"/>
            <a:ext cx="4620900" cy="60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явления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8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extreme weather относят storm, flood, drought, heatwave, hurricane, blizzard и wildfire. Эти слова называют не обычную погоду, а события, которые могут быстро изменить жизнь региона.
</a:t>
            </a:r>
            <a:endParaRPr lang="en-US" sz="927" dirty="0"/>
          </a:p>
        </p:txBody>
      </p:sp>
      <p:sp>
        <p:nvSpPr>
          <p:cNvPr id="11" name="Text 3"/>
          <p:cNvSpPr txBox="1"/>
          <p:nvPr/>
        </p:nvSpPr>
        <p:spPr>
          <a:xfrm>
            <a:off x="3850500" y="2330147"/>
            <a:ext cx="4620900" cy="60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для людей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явления вызывают damage to houses, roads and crops, power cuts и transport problems. В заданиях важно уметь объяснять, почему экстремальная погода создаёт риск для безопасности и здоровья.
</a:t>
            </a:r>
            <a:endParaRPr lang="en-US" sz="924" dirty="0"/>
          </a:p>
        </p:txBody>
      </p:sp>
      <p:sp>
        <p:nvSpPr>
          <p:cNvPr id="12" name="Text 4"/>
          <p:cNvSpPr txBox="1"/>
          <p:nvPr/>
        </p:nvSpPr>
        <p:spPr>
          <a:xfrm>
            <a:off x="3850500" y="3307470"/>
            <a:ext cx="4620900" cy="60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 в тексте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сообщениях о погоде опасные события часто описываются через глаголы to destroy, to damage, to cut off и to force people to leave. Это помогает отличать сообщение о погоде от новостного репортажа.
</a:t>
            </a:r>
            <a:endParaRPr lang="en-US" sz="924" dirty="0"/>
          </a:p>
        </p:txBody>
      </p:sp>
      <p:sp>
        <p:nvSpPr>
          <p:cNvPr id="13" name="Text 5"/>
          <p:cNvSpPr txBox="1"/>
          <p:nvPr/>
        </p:nvSpPr>
        <p:spPr>
          <a:xfrm>
            <a:off x="3850500" y="4284804"/>
            <a:ext cx="4620900" cy="60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Ежедневная и экстремальная погода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Учащиеся должны различать everyday weather, например rain or wind, и dangerous weather events. Разница в масштабе, длительности и последствиях — именно она делает явление экстремальным.
</a:t>
            </a:r>
            <a:endParaRPr lang="en-US" sz="92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2805454"/>
            <a:ext cx="3650100" cy="20923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748704"/>
            <a:ext cx="3650100" cy="209239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76500" y="3407974"/>
            <a:ext cx="4542600" cy="13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баланс нарушается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Carbon dioxide, methane и water vapour усиливают задержку тепла, если их становится слишком много. Тогда natural greenhouse effect превращается в problem, because extra heat remains in the atmosphere longer than it should, and the climate changes.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176500" y="1345825"/>
            <a:ext cx="4542600" cy="13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Тепло, которое не уходит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свет проходит через atmosphere и нагревает поверхность Земли. Затем часть тепла возвращается вверх, но greenhouse gases удерживают его рядом с планетой, как невидимое одеяло. Благодаря natural greenhouse effect на Земле достаточно тепло для жизни.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greenhouse effect: как работает парниковый эффект
</a:t>
            </a:r>
            <a:endParaRPr lang="en-US" sz="2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Бытовое потребление энергии тоже важно: отопление, освещение и работа техники в домах и школах увеличивают выбросы, если используется ископаемое топливо.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большие источники связаны с энергией и транспортом; значит, экономия ресурсов и более чистые технологии дают заметный эффект.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645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Climate, обобщённые относительные значения для образовательной диаграммы
</a:t>
            </a:r>
            <a:endParaRPr lang="en-US" sz="645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 выбросов парниковых газов
</a:t>
            </a:r>
            <a:endParaRPr lang="en-US" sz="2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7675" y="1215700"/>
            <a:ext cx="3805200" cy="19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1,1°C
</a:t>
            </a:r>
            <a:endParaRPr lang="en-US" sz="4200" dirty="0"/>
          </a:p>
        </p:txBody>
      </p:sp>
      <p:sp>
        <p:nvSpPr>
          <p:cNvPr id="6" name="Text 1"/>
          <p:cNvSpPr txBox="1"/>
          <p:nvPr/>
        </p:nvSpPr>
        <p:spPr>
          <a:xfrm>
            <a:off x="243125" y="896750"/>
            <a:ext cx="3826500" cy="35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рост уже связан с более частыми heatwaves, сильными дождями и изменением привычных сезонов. Последствия заметны по-разному в разных регионах мира.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883675" y="3664863"/>
            <a:ext cx="37587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примерно на столько выросла средняя температура Земли по сравнению с концом XIX века.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9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IPCC, Sixth Assessment Report (AR6), 2021–2023
</a:t>
            </a:r>
            <a:endParaRPr lang="en-US" sz="1186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3925" y="2073574"/>
            <a:ext cx="3832800" cy="183185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150" y="4308275"/>
            <a:ext cx="40104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 теме Climate и обобщённые данные научно-популярных источников
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785900" y="1934002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разные изменения климата отражаются на жизни людей и состоянии природы.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85900" y="3036675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 затрагивает воду, еду, здоровье, жильё и биоразнообразие, поэтому последствия нужно рассматривать как взаимосвязанную систему.
</a:t>
            </a:r>
            <a:endParaRPr lang="en-US" sz="1119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изменения климата для людей и природы
</a:t>
            </a:r>
            <a:endParaRPr lang="en-US" sz="2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снизить климатические риски в повседневной жизни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материалам раздела Climate: личные привычки → экологический результат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900" y="2872140"/>
            <a:ext cx="3623400" cy="19744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8900" y="836528"/>
            <a:ext cx="3623400" cy="197447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320050" y="3181647"/>
            <a:ext cx="4327800" cy="14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Россия: климат на огромной территории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показывает совсем другую картину: на севере встречается арктический климат, в центре — умеренно-континентальный, а на юге условия теплее. Большая площадь страны объясняет, почему на карте заметны такие разные климатические зоны.
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4320175" y="1140779"/>
            <a:ext cx="4327800" cy="14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Великобритания: мягче и влажнее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Великобритания обычно выглядит как страна с мягким и влажным климатом. На неё сильно влияет Атлантический океан и тёплые течения, поэтому зимы там менее суровые, а погода часто меняется в течение дня.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2" name="Text 3"/>
          <p:cNvSpPr txBox="1"/>
          <p:nvPr/>
        </p:nvSpPr>
        <p:spPr>
          <a:xfrm>
            <a:off x="505400" y="288925"/>
            <a:ext cx="8142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Climate in the UK and Russia: примеры для сравнения
</a:t>
            </a:r>
            <a:endParaRPr lang="en-US" sz="2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помогают поддерживать более прохладный и влажный местный климат, а также создают условия для животных и растений, которым нужна тень и защита.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здоровых лесов, тем лучше они удерживают углерод и смягчают жару; вырубка ослабляет эту природную защиту.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645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Climate, обобщённые относительные значения для образовательной диаграммы
</a:t>
            </a:r>
            <a:endParaRPr lang="en-US" sz="645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леса важны для климата
</a:t>
            </a:r>
            <a:endParaRPr lang="en-US" sz="2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может сделать школьник
</a:t>
            </a:r>
            <a:endParaRPr lang="en-US" sz="2100" dirty="0"/>
          </a:p>
        </p:txBody>
      </p:sp>
      <p:sp>
        <p:nvSpPr>
          <p:cNvPr id="9" name="Text 1"/>
          <p:cNvSpPr txBox="1"/>
          <p:nvPr/>
        </p:nvSpPr>
        <p:spPr>
          <a:xfrm>
            <a:off x="2584042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Сокращать отходы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 стараюсь использовать обе стороны бумаги и сортировать мусор, если это возможно. Это уменьшает количество отходов и помогает лучше использовать уже созданные материалы.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751171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воду и воздух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 могу экономить воду, ходить пешком или ездить на велосипеде на короткие расстояния. Эти действия полезны для климата и делают воздух чище вокруг школы.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918325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Участвовать в проектах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 могу присоединяться к школьным экологическим акциям и проектам. Даже если один человек не решает проблему полностью, совместные действия дают заметный результат.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16900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Экономить ресурсы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 могу выключать свет и устройства, когда ими не пользуюсь. Такие простые привычки помогают тратить меньше энергии дома и в школе, а значит, уменьшать выбросы.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98300" y="1604200"/>
            <a:ext cx="7299900" cy="18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 Climate помогает говорить по-английски о погоде, сезонах, климате и защите природы. Эти знания нужны, чтобы понимать тексты, сравнивать территории и предлагать реальные экологические решения.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7299900" cy="7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раздела: язык, факты и экологический смысл темы Climate
</a:t>
            </a:r>
            <a:endParaRPr lang="en-US" sz="2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2026-05-31T14:00:21Z</dcterms:created>
  <dcterms:modified xsi:type="dcterms:W3CDTF">2026-05-31T14:00:21Z</dcterms:modified>
</cp:coreProperties>
</file>