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гражданского правосознания: от знания к действию
</a:t>
            </a:r>
            <a:endParaRPr lang="en-US" sz="2357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знаний к ответственности и участию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ежедневно сталкивается с правилами, границами и выбором: в классе, дома, в сети и в общении со сверстниками. Именно здесь формируются привычки, из которых потом вырастает гражданская позиция.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школьнику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уровня помогают увидеть, как знание закона превращается в поведение, ценности и личную оценку ситуации.
</a:t>
            </a:r>
            <a:endParaRPr lang="en-US" sz="225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темы презентации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правосознания взаимно усиливают друг друга.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правосознания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правосознания и их роль в поведении подростка.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знания закона недостаточно: правовая культура складывается из понимания, убеждений и действий.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771" y="1871675"/>
            <a:ext cx="2915608" cy="298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43256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6243256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среде правовая культура помогает предотвращать травлю, списывание и нарушение договорённостей. Она учит уважать труд других людей, личные границы и правила общения в цифровой среде.
</a:t>
            </a:r>
            <a:endParaRPr lang="en-US" sz="904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границы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65275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 защищают ученика от произвола и задают понятные границы допустимого поведения. Когда эти границы известны, проще распознавать несправедливость и отстаивать свои интересы без конфликта с законом.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выбор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Подросток, понимающий свои права и обязанности, легче включается в совместную деятельность и принимает ответственные решения. Это особенно заметно в спорных ситуациях, где важно не эмоциями, а нормой.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подростку правовая культура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1042200"/>
            <a:ext cx="4001400" cy="13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первый источник правовых установок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904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последствиях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905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Доверительный разговор о конфликтах помогает объяснить, почему справедливость не сводится к выгоде. Ребёнок учится слышать аргументы, признавать ответственность и понимать последствия собственных поступков.
</a:t>
            </a:r>
            <a:endParaRPr lang="en-US" sz="901" dirty="0"/>
          </a:p>
        </p:txBody>
      </p:sp>
      <p:sp>
        <p:nvSpPr>
          <p:cNvPr id="13" name="Text 4"/>
          <p:cNvSpPr txBox="1"/>
          <p:nvPr/>
        </p:nvSpPr>
        <p:spPr>
          <a:xfrm>
            <a:off x="491899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 правил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19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ребёнок впервые видит, как правила работают в повседневной жизни: через распределение обязанностей, договорённости и реакцию на нарушения. Этот опыт становится основой будущего отношения к закону.
</a:t>
            </a:r>
            <a:endParaRPr lang="en-US" sz="901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взрослых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6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последовательно соблюдают собственные требования, у ребёнка формируется доверие к нормам. Так правовые установки перестают быть абстрактными и превращаются в устойчивую привычку поведения.
</a:t>
            </a:r>
            <a:endParaRPr lang="en-US" sz="9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правил к участию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институты постепенно переводят знание норм в практику участия и 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 на поведение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70737" y="2319338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влияние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737" y="2578457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может поддерживать ответственное поведение, когда ценится помощь, честность и умение соблюдать договорённости. Тогда одобрение сверстников работает как стимул к зрелым поступкам, а не к риску.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270737" y="4242019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737" y="4501138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участвовать в травле и опасных играх требует внутренней устойчивости. Именно она показывает, что человек способен оценивать ситуацию самостоятельно, а не только подстраиваться под большинство.
</a:t>
            </a:r>
            <a:endParaRPr lang="en-US" sz="887" dirty="0"/>
          </a:p>
        </p:txBody>
      </p:sp>
      <p:sp>
        <p:nvSpPr>
          <p:cNvPr id="15" name="Text 6"/>
          <p:cNvSpPr txBox="1"/>
          <p:nvPr/>
        </p:nvSpPr>
        <p:spPr>
          <a:xfrm>
            <a:off x="270737" y="3280678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границ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70737" y="3539797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компании нормой становятся насмешки или давление, подросток рискует согласиться с тем, что противоречит его убеждениям. Важно уметь сказать «нет» и сохранить собственную позицию.
</a:t>
            </a:r>
            <a:endParaRPr lang="en-US" sz="8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1491944"/>
            <a:ext cx="4148100" cy="3402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599" y="572875"/>
            <a:ext cx="6592500" cy="7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Медиа, интернет и правовая информированность
</a:t>
            </a:r>
            <a:endParaRPr lang="en-US" sz="2631" dirty="0"/>
          </a:p>
        </p:txBody>
      </p:sp>
      <p:sp>
        <p:nvSpPr>
          <p:cNvPr id="10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0606" y="2290516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делает правовую информацию доступной, но рядом с ней часто появляются упрощения, эмоциональные оценки и вырванные из контекста цитаты. Поэтому важно сначала понять источник, а затем делать выводы.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4850606" y="1996179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без фильтра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606" y="3174327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Фейки и агрессивные комментарии создают иллюзию уверенности, хотя не заменяют проверенных сведений. Подростку полезно сверять материал с официальными ресурсами и задавать вопрос: кто и зачем это публикует.
</a:t>
            </a:r>
            <a:endParaRPr lang="en-US" sz="877" dirty="0"/>
          </a:p>
        </p:txBody>
      </p:sp>
      <p:sp>
        <p:nvSpPr>
          <p:cNvPr id="14" name="Text 5"/>
          <p:cNvSpPr txBox="1"/>
          <p:nvPr/>
        </p:nvSpPr>
        <p:spPr>
          <a:xfrm>
            <a:off x="4850606" y="2879990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606" y="4058136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помогает отличать мнение от факта и не поддаваться манипуляции. Это особенно важно, когда речь идёт о правах, конфликтах и публичных обсуждениях, где ошибка быстро распространяется.
</a:t>
            </a:r>
            <a:endParaRPr lang="en-US" sz="850" dirty="0"/>
          </a:p>
        </p:txBody>
      </p:sp>
      <p:sp>
        <p:nvSpPr>
          <p:cNvPr id="16" name="Text 7"/>
          <p:cNvSpPr txBox="1"/>
          <p:nvPr/>
        </p:nvSpPr>
        <p:spPr>
          <a:xfrm>
            <a:off x="4850606" y="3763799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взгляд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факторов мешают правосознанию; их ослабляют обсуждение реальных ситуаций, правовая грамотность и участие в общих делах.
</a:t>
            </a:r>
            <a:endParaRPr lang="en-US" sz="201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барьеров особенно заметны в подростковом возрасте.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помогают заметить, когда закон начинают считать необязательным и оправдывают нарушения как «мелочь».
</a:t>
            </a:r>
            <a:endParaRPr lang="en-US" sz="201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структуризация по теме урока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помогают заметить, когда закон начинают считать необязательным.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минуты обсуждения в группе иногда достаточно, чтобы нейтральный поступок превратился в «норму» поведения.
</a:t>
            </a:r>
            <a:endParaRPr lang="en-US" sz="2133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структуризация по теме урока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минуты
</a:t>
            </a:r>
            <a:endParaRPr lang="en-US" sz="6544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иногда достаточно, чтобы давление группы усилило риск ошибочного решения.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проверки информации к ответственному действию
</a:t>
            </a:r>
            <a:endParaRPr lang="en-US" sz="2481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действий, которые снижают риск искажения правовых взглядов и переводят знание в ответственное поведение.
</a:t>
            </a:r>
            <a:endParaRPr lang="en-US" sz="9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базовых ценностей этого подхода помогают видеть права как нечто, что нельзя отменить по чьему-то произволу.
</a:t>
            </a:r>
            <a:endParaRPr lang="en-US" sz="2405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структуризация по теме урока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ценностей поддерживают уважение к достоинству и свободе личности.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ключевые идеи здесь — обязательность нормы и различие между личным мнением и юридическим правилом.
</a:t>
            </a:r>
            <a:endParaRPr lang="en-US" sz="2320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структуризация по теме урока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помогают понимать, почему закон исполняют независимо от симпатий.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ориентира либерализма — свобода, права человека, автономия и защита от произвола.
</a:t>
            </a:r>
            <a:endParaRPr lang="en-US" sz="2405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структуризация по теме урока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ориентира формируют уважение к личности и равенству перед законом.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 консервативного взгляда — порядок, ответственность, преемственность и уважение к институтам.
</a:t>
            </a:r>
            <a:endParaRPr lang="en-US" sz="215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структуризация по теме урока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поддерживают стабильность правил и осторожное отношение к резким переменам.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справедливость и солидарность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идеи образуют общий каркас социально ориентированного правосознания: защита слабых, равный доступ, солидарность и недопущение дискриминации.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принципов показывает, что социальные права не противопоставляются свободе, а дополняют её через поддержку и равные возможности.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теме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проект способен соединить усилия целого класса и показать, что личная инициатива работает на благо всех.
</a:t>
            </a:r>
            <a:endParaRPr lang="en-US" sz="2144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структуризация по теме урока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проект
</a:t>
            </a:r>
            <a:endParaRPr lang="en-US" sz="7322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помогает почувствовать личную ответственность перед коллективом.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становится силой личности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правосознание начинается с личной позиции: понимать закон, уважать права других и действовать ответственно. Именно так знание превращается в зрелую гражданскую практику.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2026-07-26T11:03:00Z</dcterms:created>
  <dcterms:modified xsi:type="dcterms:W3CDTF">2026-07-26T11:03:00Z</dcterms:modified>
</cp:coreProperties>
</file>